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407" r:id="rId3"/>
    <p:sldId id="2147378818" r:id="rId4"/>
    <p:sldId id="2147378821" r:id="rId5"/>
    <p:sldId id="409" r:id="rId6"/>
    <p:sldId id="4347" r:id="rId7"/>
    <p:sldId id="4346" r:id="rId8"/>
    <p:sldId id="2147378865" r:id="rId9"/>
    <p:sldId id="2147378816" r:id="rId10"/>
    <p:sldId id="2147378817" r:id="rId11"/>
    <p:sldId id="2147378822" r:id="rId1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5" autoAdjust="0"/>
    <p:restoredTop sz="64115" autoAdjust="0"/>
  </p:normalViewPr>
  <p:slideViewPr>
    <p:cSldViewPr snapToGrid="0">
      <p:cViewPr varScale="1">
        <p:scale>
          <a:sx n="104" d="100"/>
          <a:sy n="104" d="100"/>
        </p:scale>
        <p:origin x="21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16658-382F-4423-B9E0-64D0551FE6FF}" type="datetimeFigureOut">
              <a:rPr lang="LID4096" smtClean="0"/>
              <a:t>12/20/2023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5803E-1C6B-4CD6-ABAF-2DA314B0700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86853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</a:rPr>
              <a:t>10U</a:t>
            </a:r>
            <a:r>
              <a:rPr lang="zh-CN" altLang="en-US" dirty="0">
                <a:latin typeface="Arial" panose="020B0604020202020204" pitchFamily="34" charset="0"/>
              </a:rPr>
              <a:t>设备：</a:t>
            </a:r>
            <a:r>
              <a:rPr lang="en-US" altLang="zh-CN" dirty="0">
                <a:latin typeface="Arial" panose="020B0604020202020204" pitchFamily="34" charset="0"/>
              </a:rPr>
              <a:t>3</a:t>
            </a:r>
            <a:r>
              <a:rPr lang="zh-CN" altLang="en-US" dirty="0">
                <a:latin typeface="Arial" panose="020B0604020202020204" pitchFamily="34" charset="0"/>
              </a:rPr>
              <a:t>个</a:t>
            </a:r>
            <a:r>
              <a:rPr lang="en-US" altLang="zh-CN" dirty="0">
                <a:latin typeface="Arial" panose="020B0604020202020204" pitchFamily="34" charset="0"/>
              </a:rPr>
              <a:t>2U</a:t>
            </a:r>
            <a:r>
              <a:rPr lang="zh-CN" altLang="en-US" dirty="0">
                <a:latin typeface="Arial" panose="020B0604020202020204" pitchFamily="34" charset="0"/>
              </a:rPr>
              <a:t>服务器</a:t>
            </a:r>
            <a:r>
              <a:rPr lang="en-US" altLang="zh-CN" dirty="0">
                <a:latin typeface="Arial" panose="020B0604020202020204" pitchFamily="34" charset="0"/>
              </a:rPr>
              <a:t>+2</a:t>
            </a:r>
            <a:r>
              <a:rPr lang="zh-CN" altLang="en-US" dirty="0">
                <a:latin typeface="Arial" panose="020B0604020202020204" pitchFamily="34" charset="0"/>
              </a:rPr>
              <a:t>个</a:t>
            </a:r>
            <a:r>
              <a:rPr lang="en-US" altLang="zh-CN" dirty="0">
                <a:latin typeface="Arial" panose="020B0604020202020204" pitchFamily="34" charset="0"/>
              </a:rPr>
              <a:t>2U</a:t>
            </a:r>
            <a:r>
              <a:rPr lang="zh-CN" altLang="en-US" dirty="0">
                <a:latin typeface="Arial" panose="020B0604020202020204" pitchFamily="34" charset="0"/>
              </a:rPr>
              <a:t>存储</a:t>
            </a:r>
            <a:r>
              <a:rPr lang="en-US" altLang="zh-CN" dirty="0">
                <a:latin typeface="Arial" panose="020B0604020202020204" pitchFamily="34" charset="0"/>
              </a:rPr>
              <a:t>+2</a:t>
            </a:r>
            <a:r>
              <a:rPr lang="zh-CN" altLang="en-US" dirty="0">
                <a:latin typeface="Arial" panose="020B0604020202020204" pitchFamily="34" charset="0"/>
              </a:rPr>
              <a:t>个</a:t>
            </a:r>
            <a:r>
              <a:rPr lang="en-US" altLang="zh-CN" dirty="0">
                <a:latin typeface="Arial" panose="020B0604020202020204" pitchFamily="34" charset="0"/>
              </a:rPr>
              <a:t>1U 10GE</a:t>
            </a:r>
            <a:r>
              <a:rPr lang="zh-CN" altLang="en-US" dirty="0">
                <a:latin typeface="Arial" panose="020B0604020202020204" pitchFamily="34" charset="0"/>
              </a:rPr>
              <a:t>交换机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>
                <a:latin typeface="Arial" panose="020B0604020202020204" pitchFamily="34" charset="0"/>
              </a:rPr>
              <a:t>4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363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7326F3-4732-B74B-9C70-D0992466E4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485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77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F3774-6B05-42F7-AA5B-582E937E3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1AB682-6F82-406C-A7DF-B30E680980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A26A4-2739-4847-ADB3-6E93E8BEC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70A1-13B3-439E-B384-D474F823FDBB}" type="datetimeFigureOut">
              <a:rPr lang="LID4096" smtClean="0"/>
              <a:t>12/20/2023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2B69D-56B4-4CCC-9D89-D9120D37D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4FF84-C77D-4D0B-91C3-7BB0F7A5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E1E2-3C12-412B-980B-092EA4A20A5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4354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EB1B3-2B50-44BA-9A31-9FC7244B4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CBF92-7E13-4DCC-8E32-D0193F4DE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8F3EB-87DB-43C8-B3BD-A4D4A6285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70A1-13B3-439E-B384-D474F823FDBB}" type="datetimeFigureOut">
              <a:rPr lang="LID4096" smtClean="0"/>
              <a:t>12/20/2023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51C2B-B5B1-466C-A807-16923BA2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062EE-DEE3-4371-AC56-C0346A54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E1E2-3C12-412B-980B-092EA4A20A5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932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69E7A7-9F5B-40A4-BC70-E5BE860BF9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570C53-408D-4EC8-B3D5-6E967004B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3E841-1FB5-4336-980B-2B398763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70A1-13B3-439E-B384-D474F823FDBB}" type="datetimeFigureOut">
              <a:rPr lang="LID4096" smtClean="0"/>
              <a:t>12/20/2023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65705-BFD1-405B-90CC-EA4EE380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AB071-FA60-44E3-82BA-0EC939D1C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E1E2-3C12-412B-980B-092EA4A20A5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55181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AF307D-40F4-EC4C-9108-79E948007529}"/>
              </a:ext>
            </a:extLst>
          </p:cNvPr>
          <p:cNvSpPr txBox="1"/>
          <p:nvPr userDrawn="1"/>
        </p:nvSpPr>
        <p:spPr>
          <a:xfrm>
            <a:off x="607249" y="1402065"/>
            <a:ext cx="3919503" cy="85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38" dirty="0">
                <a:solidFill>
                  <a:srgbClr val="1D1D1A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622495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82080" y="405368"/>
            <a:ext cx="11373063" cy="10422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to edit Master text styles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6499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8890" y="456134"/>
            <a:ext cx="10736446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31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662" indent="0" algn="ctr">
              <a:buNone/>
              <a:defRPr sz="2597"/>
            </a:lvl2pPr>
            <a:lvl3pPr marL="1187323" indent="0" algn="ctr">
              <a:buNone/>
              <a:defRPr sz="2337"/>
            </a:lvl3pPr>
            <a:lvl4pPr marL="1780986" indent="0" algn="ctr">
              <a:buNone/>
              <a:defRPr sz="2078"/>
            </a:lvl4pPr>
            <a:lvl5pPr marL="2374648" indent="0" algn="ctr">
              <a:buNone/>
              <a:defRPr sz="2078"/>
            </a:lvl5pPr>
            <a:lvl6pPr marL="2968309" indent="0" algn="ctr">
              <a:buNone/>
              <a:defRPr sz="2078"/>
            </a:lvl6pPr>
            <a:lvl7pPr marL="3561971" indent="0" algn="ctr">
              <a:buNone/>
              <a:defRPr sz="2078"/>
            </a:lvl7pPr>
            <a:lvl8pPr marL="4155634" indent="0" algn="ctr">
              <a:buNone/>
              <a:defRPr sz="2078"/>
            </a:lvl8pPr>
            <a:lvl9pPr marL="4749295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8B3F0C-616F-224A-B32F-9F9BF5EEE1B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5738" y="1512876"/>
            <a:ext cx="10729365" cy="4690459"/>
          </a:xfrm>
          <a:prstGeom prst="rect">
            <a:avLst/>
          </a:prstGeom>
        </p:spPr>
        <p:txBody>
          <a:bodyPr lIns="0" tIns="0" rIns="0" bIns="0"/>
          <a:lstStyle>
            <a:lvl1pPr marL="179316" marR="0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7605" algn="ctr"/>
              </a:tabLst>
              <a:defRPr sz="17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8894" marR="0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7605" algn="ctr"/>
              </a:tabLst>
              <a:defRPr sz="1599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098136" marR="0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7605" algn="ctr"/>
              </a:tabLst>
              <a:defRPr sz="1298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4pPr>
            <a:lvl5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  <a:p>
            <a:pPr marL="328894" marR="0" lvl="1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605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136" marR="0" lvl="2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605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136" marR="0" lvl="2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605" algn="ctr"/>
              </a:tabLst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513428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587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8890" y="456134"/>
            <a:ext cx="10736446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27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662" indent="0" algn="ctr">
              <a:buNone/>
              <a:defRPr sz="2597"/>
            </a:lvl2pPr>
            <a:lvl3pPr marL="1187323" indent="0" algn="ctr">
              <a:buNone/>
              <a:defRPr sz="2337"/>
            </a:lvl3pPr>
            <a:lvl4pPr marL="1780986" indent="0" algn="ctr">
              <a:buNone/>
              <a:defRPr sz="2078"/>
            </a:lvl4pPr>
            <a:lvl5pPr marL="2374648" indent="0" algn="ctr">
              <a:buNone/>
              <a:defRPr sz="2078"/>
            </a:lvl5pPr>
            <a:lvl6pPr marL="2968309" indent="0" algn="ctr">
              <a:buNone/>
              <a:defRPr sz="2078"/>
            </a:lvl6pPr>
            <a:lvl7pPr marL="3561971" indent="0" algn="ctr">
              <a:buNone/>
              <a:defRPr sz="2078"/>
            </a:lvl7pPr>
            <a:lvl8pPr marL="4155634" indent="0" algn="ctr">
              <a:buNone/>
              <a:defRPr sz="2078"/>
            </a:lvl8pPr>
            <a:lvl9pPr marL="4749295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232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342CC-FB48-4E23-B404-46615316D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559BE-DF93-48A7-A923-A3B49E41C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20A0D-BD53-4125-BB70-0D53EBE03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70A1-13B3-439E-B384-D474F823FDBB}" type="datetimeFigureOut">
              <a:rPr lang="LID4096" smtClean="0"/>
              <a:t>12/20/2023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001C8-443A-43C7-9269-71C519EDF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61204-FEBF-4C74-BF21-4E6183A7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E1E2-3C12-412B-980B-092EA4A20A5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83945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4FC4F-CC59-4F49-BA8C-FD7960587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F7463-4726-42FD-8954-AF1BCFDCF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D35B8-9E52-4774-B313-8735DA5D8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70A1-13B3-439E-B384-D474F823FDBB}" type="datetimeFigureOut">
              <a:rPr lang="LID4096" smtClean="0"/>
              <a:t>12/20/2023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A5141-B99A-43E2-AD7A-21270DA3F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96946-3F08-407C-A55F-47C1DEE6A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E1E2-3C12-412B-980B-092EA4A20A5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26416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97950-DD9E-42B5-BDC0-3403D83A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369C0-241F-498F-ACC5-4131C6C23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D81F1-9F63-435C-8384-80F1109D2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BBED7-8A7C-4DB9-BFD5-1B4085F87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70A1-13B3-439E-B384-D474F823FDBB}" type="datetimeFigureOut">
              <a:rPr lang="LID4096" smtClean="0"/>
              <a:t>12/20/2023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BBCDA-7834-45C0-9B22-4D805F513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7B35CB-141E-4BAA-A69F-4913C0CB7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E1E2-3C12-412B-980B-092EA4A20A5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2076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2448A-A1E7-4B50-80B1-FA0DF6F8F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A04E4-B45B-4520-B31B-2840FA1E6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939FD-C052-4DB5-B920-839C623E3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E8B997-CF83-4A99-AE3F-1446005AA9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3422E4-FB8A-4AE3-AB3B-9CE10F61B1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9DAF04-730A-4FC8-AC35-BA16F7CBF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70A1-13B3-439E-B384-D474F823FDBB}" type="datetimeFigureOut">
              <a:rPr lang="LID4096" smtClean="0"/>
              <a:t>12/20/2023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9455F-73B4-4C84-B6DE-55CD0B00D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A2C4C9-61F6-4061-A51B-C81F92C0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E1E2-3C12-412B-980B-092EA4A20A5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636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90275-1828-4CE0-B289-41E509F04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789F6-E9DB-41F9-A98D-9BC5C1B86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70A1-13B3-439E-B384-D474F823FDBB}" type="datetimeFigureOut">
              <a:rPr lang="LID4096" smtClean="0"/>
              <a:t>12/20/2023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043BC4-5E75-4151-ABFE-4AC5A464C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287C3C-F78A-432E-9DBD-F2D31C17C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E1E2-3C12-412B-980B-092EA4A20A5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690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3BC05D-7D98-485D-8FF9-A0C513374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70A1-13B3-439E-B384-D474F823FDBB}" type="datetimeFigureOut">
              <a:rPr lang="LID4096" smtClean="0"/>
              <a:t>12/20/2023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54DF90-A72B-4E14-978B-685C7600F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C54B0A-A08C-42C7-A8C7-D34FBFE58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E1E2-3C12-412B-980B-092EA4A20A5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6836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DF6E2-6D35-4A0E-95F5-E22CAC56C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A2F4E-A00B-442F-821B-1FE5A74C8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2A539-42DD-44C3-BDF6-9E2148D80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53FC9-26C4-4EF9-AB72-8D7F60E0C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70A1-13B3-439E-B384-D474F823FDBB}" type="datetimeFigureOut">
              <a:rPr lang="LID4096" smtClean="0"/>
              <a:t>12/20/2023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271F8-9A21-4A03-8274-4EC38B3D6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14D54-5D0F-4161-B632-56672A546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E1E2-3C12-412B-980B-092EA4A20A5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9352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D74E-44B6-4101-A7DF-0251B2369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940229-1E17-404C-849B-D41FD950D0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C3606-F67A-4ED0-B9F7-1298BB880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F2E1B-ABEE-495B-8C05-33002B0F0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70A1-13B3-439E-B384-D474F823FDBB}" type="datetimeFigureOut">
              <a:rPr lang="LID4096" smtClean="0"/>
              <a:t>12/20/2023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AE58B-BE42-41AD-954D-A49FC56EA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E9563-9478-4378-93F0-5221C96B8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E1E2-3C12-412B-980B-092EA4A20A5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5243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51E8B5-6135-456C-9375-13F27A03E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8230B-D414-435A-973C-DF6564E48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7D3FD-E48D-487A-AA76-785AFA3630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F70A1-13B3-439E-B384-D474F823FDBB}" type="datetimeFigureOut">
              <a:rPr lang="LID4096" smtClean="0"/>
              <a:pPr/>
              <a:t>12/20/2023</a:t>
            </a:fld>
            <a:endParaRPr lang="LID4096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FA0A4-33CE-48D5-962A-751FB886C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6E1E2-3C12-412B-980B-092EA4A20A5C}" type="slidenum">
              <a:rPr lang="LID4096" smtClean="0"/>
              <a:t>‹#›</a:t>
            </a:fld>
            <a:endParaRPr lang="LID4096"/>
          </a:p>
        </p:txBody>
      </p:sp>
      <p:pic>
        <p:nvPicPr>
          <p:cNvPr id="7" name="Picture 2" descr="Distribuzione e Produzione Server Verona Share">
            <a:extLst>
              <a:ext uri="{FF2B5EF4-FFF2-40B4-BE49-F238E27FC236}">
                <a16:creationId xmlns:a16="http://schemas.microsoft.com/office/drawing/2014/main" id="{2455C15E-7205-4E53-8E86-A4F786DF4E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953" y="6060684"/>
            <a:ext cx="2334306" cy="71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0F68C-2A9D-4305-82A3-AFAC8FCBE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1726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B271B5-6301-4714-B633-A58D7E31656C}"/>
              </a:ext>
            </a:extLst>
          </p:cNvPr>
          <p:cNvSpPr/>
          <p:nvPr userDrawn="1"/>
        </p:nvSpPr>
        <p:spPr>
          <a:xfrm>
            <a:off x="4905260" y="6374626"/>
            <a:ext cx="2182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i="1" dirty="0"/>
              <a:t>Infrastructure for the AI Era</a:t>
            </a:r>
            <a:endParaRPr lang="LID4096" sz="1400" i="1" dirty="0"/>
          </a:p>
        </p:txBody>
      </p:sp>
    </p:spTree>
    <p:extLst>
      <p:ext uri="{BB962C8B-B14F-4D97-AF65-F5344CB8AC3E}">
        <p14:creationId xmlns:p14="http://schemas.microsoft.com/office/powerpoint/2010/main" val="217597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  <p:sldLayoutId id="2147483667" r:id="rId15"/>
    <p:sldLayoutId id="214748366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fant.eu/2019/huawei-zte.html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40EFF-F4CD-42BD-82E4-20B934748C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Introducing Openstor 2910</a:t>
            </a:r>
            <a:endParaRPr lang="LID4096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50530C-65A5-4D5C-9C15-4D1A8AFB8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16844"/>
          </a:xfrm>
        </p:spPr>
        <p:txBody>
          <a:bodyPr/>
          <a:lstStyle/>
          <a:p>
            <a:r>
              <a:rPr lang="de-DE" dirty="0"/>
              <a:t>New Era of HCI+ Solution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EB4046-9424-4573-B11E-872825708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9704"/>
            <a:ext cx="4796971" cy="26982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7FAEFE-D2F7-46A2-8E0D-D98E3BD95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59229"/>
            <a:ext cx="4421907" cy="163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36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C744835-AF73-4CF5-990D-12FBF8235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812" y="239781"/>
            <a:ext cx="10736446" cy="556237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</a:rPr>
              <a:t>Partnership with Huawei Design-In Program</a:t>
            </a:r>
            <a:endParaRPr lang="LID4096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E254C3-A829-4324-AD17-773C3C7D8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3159" y="4290677"/>
            <a:ext cx="2463143" cy="18463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81938FBF-63AD-416B-8949-F5F352526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924" y="1787261"/>
            <a:ext cx="2646108" cy="2424808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471B46F7-EB2C-4A60-97F5-4EFFD3BD8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353" y="4138101"/>
            <a:ext cx="2333410" cy="2151528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BF023D3E-7AE9-41B4-8FAA-2192CF26E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077" y="1787261"/>
            <a:ext cx="2239305" cy="2348298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8CD1EFBA-C838-46BA-B323-0F5B25320F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6485" y="2167710"/>
            <a:ext cx="2328880" cy="2343167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4EBED321-ED1B-4FF6-9FD6-B1C7CB11FBDB}"/>
              </a:ext>
            </a:extLst>
          </p:cNvPr>
          <p:cNvSpPr txBox="1"/>
          <p:nvPr/>
        </p:nvSpPr>
        <p:spPr>
          <a:xfrm>
            <a:off x="1350548" y="1267117"/>
            <a:ext cx="270215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/>
              <a:t>OpenStor 2910</a:t>
            </a:r>
          </a:p>
          <a:p>
            <a:pPr algn="ctr"/>
            <a:r>
              <a:rPr lang="de-DE" sz="2000" dirty="0">
                <a:solidFill>
                  <a:srgbClr val="C00000"/>
                </a:solidFill>
              </a:rPr>
              <a:t>Powered By Huawei</a:t>
            </a:r>
            <a:endParaRPr lang="LID4096" sz="2000" dirty="0">
              <a:solidFill>
                <a:srgbClr val="C00000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32AFF82-B364-4E2F-8E02-DDCC7D57CBA7}"/>
              </a:ext>
            </a:extLst>
          </p:cNvPr>
          <p:cNvSpPr txBox="1"/>
          <p:nvPr/>
        </p:nvSpPr>
        <p:spPr>
          <a:xfrm>
            <a:off x="1242395" y="4667078"/>
            <a:ext cx="3020507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/>
              <a:t>Key technologies:</a:t>
            </a:r>
          </a:p>
          <a:p>
            <a:pPr>
              <a:lnSpc>
                <a:spcPct val="150000"/>
              </a:lnSpc>
            </a:pPr>
            <a:r>
              <a:rPr lang="de-DE" b="1" dirty="0"/>
              <a:t>FusionCompute Virtualization</a:t>
            </a:r>
          </a:p>
          <a:p>
            <a:pPr>
              <a:lnSpc>
                <a:spcPct val="150000"/>
              </a:lnSpc>
            </a:pPr>
            <a:r>
              <a:rPr lang="de-DE" b="1" dirty="0"/>
              <a:t>OceanStor OS Data Storage</a:t>
            </a:r>
            <a:endParaRPr lang="LID4096" b="1" dirty="0"/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3C04086A-8068-4E68-AACC-412C0BB5F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321736" y="861093"/>
            <a:ext cx="1290023" cy="861093"/>
          </a:xfrm>
          <a:prstGeom prst="rect">
            <a:avLst/>
          </a:prstGeom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D552C72D-941B-4EE0-BEC3-51FAA91FCAA7}"/>
              </a:ext>
            </a:extLst>
          </p:cNvPr>
          <p:cNvSpPr/>
          <p:nvPr/>
        </p:nvSpPr>
        <p:spPr>
          <a:xfrm>
            <a:off x="7312058" y="805452"/>
            <a:ext cx="19111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About</a:t>
            </a:r>
          </a:p>
        </p:txBody>
      </p:sp>
    </p:spTree>
    <p:extLst>
      <p:ext uri="{BB962C8B-B14F-4D97-AF65-F5344CB8AC3E}">
        <p14:creationId xmlns:p14="http://schemas.microsoft.com/office/powerpoint/2010/main" val="183675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349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556462" y="1006415"/>
            <a:ext cx="9209705" cy="4782972"/>
            <a:chOff x="3141663" y="1200150"/>
            <a:chExt cx="5294312" cy="2749550"/>
          </a:xfrm>
        </p:grpSpPr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3141663" y="1200150"/>
              <a:ext cx="5294312" cy="2647950"/>
            </a:xfrm>
            <a:custGeom>
              <a:avLst/>
              <a:gdLst>
                <a:gd name="T0" fmla="*/ 0 w 1412"/>
                <a:gd name="T1" fmla="*/ 706 h 706"/>
                <a:gd name="T2" fmla="*/ 706 w 1412"/>
                <a:gd name="T3" fmla="*/ 0 h 706"/>
                <a:gd name="T4" fmla="*/ 1412 w 1412"/>
                <a:gd name="T5" fmla="*/ 706 h 706"/>
                <a:gd name="T6" fmla="*/ 0 w 1412"/>
                <a:gd name="T7" fmla="*/ 706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2" h="706">
                  <a:moveTo>
                    <a:pt x="0" y="706"/>
                  </a:moveTo>
                  <a:cubicBezTo>
                    <a:pt x="0" y="316"/>
                    <a:pt x="316" y="0"/>
                    <a:pt x="706" y="0"/>
                  </a:cubicBezTo>
                  <a:cubicBezTo>
                    <a:pt x="1096" y="0"/>
                    <a:pt x="1412" y="316"/>
                    <a:pt x="1412" y="706"/>
                  </a:cubicBezTo>
                  <a:lnTo>
                    <a:pt x="0" y="706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100000">
                  <a:sysClr val="window" lastClr="FFFFFF"/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06" tIns="45652" rIns="91306" bIns="4565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1218712" fontAlgn="ctr">
                <a:defRPr/>
              </a:pPr>
              <a:endParaRPr lang="en-US" altLang="zh-CN" sz="1999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894138" y="1287463"/>
              <a:ext cx="4422775" cy="2662237"/>
              <a:chOff x="3894138" y="1287463"/>
              <a:chExt cx="4422775" cy="2662237"/>
            </a:xfrm>
          </p:grpSpPr>
          <p:sp>
            <p:nvSpPr>
              <p:cNvPr id="6" name="Freeform 7"/>
              <p:cNvSpPr>
                <a:spLocks/>
              </p:cNvSpPr>
              <p:nvPr/>
            </p:nvSpPr>
            <p:spPr bwMode="auto">
              <a:xfrm>
                <a:off x="4217988" y="3870325"/>
                <a:ext cx="176212" cy="79375"/>
              </a:xfrm>
              <a:custGeom>
                <a:avLst/>
                <a:gdLst>
                  <a:gd name="T0" fmla="*/ 0 w 47"/>
                  <a:gd name="T1" fmla="*/ 0 h 21"/>
                  <a:gd name="T2" fmla="*/ 9 w 47"/>
                  <a:gd name="T3" fmla="*/ 10 h 21"/>
                  <a:gd name="T4" fmla="*/ 14 w 47"/>
                  <a:gd name="T5" fmla="*/ 15 h 21"/>
                  <a:gd name="T6" fmla="*/ 19 w 47"/>
                  <a:gd name="T7" fmla="*/ 17 h 21"/>
                  <a:gd name="T8" fmla="*/ 23 w 47"/>
                  <a:gd name="T9" fmla="*/ 21 h 21"/>
                  <a:gd name="T10" fmla="*/ 25 w 47"/>
                  <a:gd name="T11" fmla="*/ 21 h 21"/>
                  <a:gd name="T12" fmla="*/ 27 w 47"/>
                  <a:gd name="T13" fmla="*/ 21 h 21"/>
                  <a:gd name="T14" fmla="*/ 29 w 47"/>
                  <a:gd name="T15" fmla="*/ 21 h 21"/>
                  <a:gd name="T16" fmla="*/ 31 w 47"/>
                  <a:gd name="T17" fmla="*/ 21 h 21"/>
                  <a:gd name="T18" fmla="*/ 37 w 47"/>
                  <a:gd name="T19" fmla="*/ 21 h 21"/>
                  <a:gd name="T20" fmla="*/ 47 w 47"/>
                  <a:gd name="T21" fmla="*/ 18 h 21"/>
                  <a:gd name="T22" fmla="*/ 38 w 47"/>
                  <a:gd name="T23" fmla="*/ 13 h 21"/>
                  <a:gd name="T24" fmla="*/ 33 w 47"/>
                  <a:gd name="T25" fmla="*/ 6 h 21"/>
                  <a:gd name="T26" fmla="*/ 31 w 47"/>
                  <a:gd name="T27" fmla="*/ 2 h 21"/>
                  <a:gd name="T28" fmla="*/ 30 w 47"/>
                  <a:gd name="T29" fmla="*/ 2 h 21"/>
                  <a:gd name="T30" fmla="*/ 28 w 47"/>
                  <a:gd name="T31" fmla="*/ 2 h 21"/>
                  <a:gd name="T32" fmla="*/ 27 w 47"/>
                  <a:gd name="T33" fmla="*/ 2 h 21"/>
                  <a:gd name="T34" fmla="*/ 26 w 47"/>
                  <a:gd name="T35" fmla="*/ 2 h 21"/>
                  <a:gd name="T36" fmla="*/ 23 w 47"/>
                  <a:gd name="T37" fmla="*/ 4 h 21"/>
                  <a:gd name="T38" fmla="*/ 23 w 47"/>
                  <a:gd name="T39" fmla="*/ 6 h 21"/>
                  <a:gd name="T40" fmla="*/ 23 w 47"/>
                  <a:gd name="T41" fmla="*/ 8 h 21"/>
                  <a:gd name="T42" fmla="*/ 16 w 47"/>
                  <a:gd name="T43" fmla="*/ 11 h 21"/>
                  <a:gd name="T44" fmla="*/ 10 w 47"/>
                  <a:gd name="T45" fmla="*/ 7 h 21"/>
                  <a:gd name="T46" fmla="*/ 3 w 47"/>
                  <a:gd name="T47" fmla="*/ 0 h 21"/>
                  <a:gd name="T48" fmla="*/ 0 w 47"/>
                  <a:gd name="T4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7" h="21">
                    <a:moveTo>
                      <a:pt x="0" y="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4" y="21"/>
                      <a:pt x="25" y="21"/>
                    </a:cubicBezTo>
                    <a:cubicBezTo>
                      <a:pt x="25" y="21"/>
                      <a:pt x="26" y="21"/>
                      <a:pt x="27" y="21"/>
                    </a:cubicBezTo>
                    <a:cubicBezTo>
                      <a:pt x="27" y="21"/>
                      <a:pt x="28" y="21"/>
                      <a:pt x="29" y="21"/>
                    </a:cubicBezTo>
                    <a:cubicBezTo>
                      <a:pt x="29" y="21"/>
                      <a:pt x="30" y="21"/>
                      <a:pt x="31" y="21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2"/>
                      <a:pt x="29" y="2"/>
                      <a:pt x="28" y="2"/>
                    </a:cubicBezTo>
                    <a:cubicBezTo>
                      <a:pt x="28" y="2"/>
                      <a:pt x="28" y="2"/>
                      <a:pt x="27" y="2"/>
                    </a:cubicBezTo>
                    <a:cubicBezTo>
                      <a:pt x="27" y="2"/>
                      <a:pt x="26" y="2"/>
                      <a:pt x="26" y="2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7" name="Freeform 8"/>
              <p:cNvSpPr>
                <a:spLocks/>
              </p:cNvSpPr>
              <p:nvPr/>
            </p:nvSpPr>
            <p:spPr bwMode="auto">
              <a:xfrm>
                <a:off x="4213225" y="2697163"/>
                <a:ext cx="825500" cy="1206500"/>
              </a:xfrm>
              <a:custGeom>
                <a:avLst/>
                <a:gdLst>
                  <a:gd name="T0" fmla="*/ 47 w 220"/>
                  <a:gd name="T1" fmla="*/ 11 h 322"/>
                  <a:gd name="T2" fmla="*/ 32 w 220"/>
                  <a:gd name="T3" fmla="*/ 10 h 322"/>
                  <a:gd name="T4" fmla="*/ 31 w 220"/>
                  <a:gd name="T5" fmla="*/ 11 h 322"/>
                  <a:gd name="T6" fmla="*/ 31 w 220"/>
                  <a:gd name="T7" fmla="*/ 13 h 322"/>
                  <a:gd name="T8" fmla="*/ 34 w 220"/>
                  <a:gd name="T9" fmla="*/ 19 h 322"/>
                  <a:gd name="T10" fmla="*/ 24 w 220"/>
                  <a:gd name="T11" fmla="*/ 43 h 322"/>
                  <a:gd name="T12" fmla="*/ 16 w 220"/>
                  <a:gd name="T13" fmla="*/ 58 h 322"/>
                  <a:gd name="T14" fmla="*/ 10 w 220"/>
                  <a:gd name="T15" fmla="*/ 68 h 322"/>
                  <a:gd name="T16" fmla="*/ 16 w 220"/>
                  <a:gd name="T17" fmla="*/ 85 h 322"/>
                  <a:gd name="T18" fmla="*/ 44 w 220"/>
                  <a:gd name="T19" fmla="*/ 124 h 322"/>
                  <a:gd name="T20" fmla="*/ 41 w 220"/>
                  <a:gd name="T21" fmla="*/ 143 h 322"/>
                  <a:gd name="T22" fmla="*/ 32 w 220"/>
                  <a:gd name="T23" fmla="*/ 171 h 322"/>
                  <a:gd name="T24" fmla="*/ 27 w 220"/>
                  <a:gd name="T25" fmla="*/ 194 h 322"/>
                  <a:gd name="T26" fmla="*/ 17 w 220"/>
                  <a:gd name="T27" fmla="*/ 215 h 322"/>
                  <a:gd name="T28" fmla="*/ 13 w 220"/>
                  <a:gd name="T29" fmla="*/ 234 h 322"/>
                  <a:gd name="T30" fmla="*/ 11 w 220"/>
                  <a:gd name="T31" fmla="*/ 245 h 322"/>
                  <a:gd name="T32" fmla="*/ 13 w 220"/>
                  <a:gd name="T33" fmla="*/ 246 h 322"/>
                  <a:gd name="T34" fmla="*/ 14 w 220"/>
                  <a:gd name="T35" fmla="*/ 248 h 322"/>
                  <a:gd name="T36" fmla="*/ 14 w 220"/>
                  <a:gd name="T37" fmla="*/ 257 h 322"/>
                  <a:gd name="T38" fmla="*/ 7 w 220"/>
                  <a:gd name="T39" fmla="*/ 258 h 322"/>
                  <a:gd name="T40" fmla="*/ 5 w 220"/>
                  <a:gd name="T41" fmla="*/ 267 h 322"/>
                  <a:gd name="T42" fmla="*/ 3 w 220"/>
                  <a:gd name="T43" fmla="*/ 271 h 322"/>
                  <a:gd name="T44" fmla="*/ 4 w 220"/>
                  <a:gd name="T45" fmla="*/ 279 h 322"/>
                  <a:gd name="T46" fmla="*/ 2 w 220"/>
                  <a:gd name="T47" fmla="*/ 294 h 322"/>
                  <a:gd name="T48" fmla="*/ 1 w 220"/>
                  <a:gd name="T49" fmla="*/ 305 h 322"/>
                  <a:gd name="T50" fmla="*/ 13 w 220"/>
                  <a:gd name="T51" fmla="*/ 320 h 322"/>
                  <a:gd name="T52" fmla="*/ 30 w 220"/>
                  <a:gd name="T53" fmla="*/ 311 h 322"/>
                  <a:gd name="T54" fmla="*/ 34 w 220"/>
                  <a:gd name="T55" fmla="*/ 295 h 322"/>
                  <a:gd name="T56" fmla="*/ 46 w 220"/>
                  <a:gd name="T57" fmla="*/ 280 h 322"/>
                  <a:gd name="T58" fmla="*/ 41 w 220"/>
                  <a:gd name="T59" fmla="*/ 273 h 322"/>
                  <a:gd name="T60" fmla="*/ 53 w 220"/>
                  <a:gd name="T61" fmla="*/ 251 h 322"/>
                  <a:gd name="T62" fmla="*/ 54 w 220"/>
                  <a:gd name="T63" fmla="*/ 237 h 322"/>
                  <a:gd name="T64" fmla="*/ 68 w 220"/>
                  <a:gd name="T65" fmla="*/ 229 h 322"/>
                  <a:gd name="T66" fmla="*/ 96 w 220"/>
                  <a:gd name="T67" fmla="*/ 213 h 322"/>
                  <a:gd name="T68" fmla="*/ 94 w 220"/>
                  <a:gd name="T69" fmla="*/ 205 h 322"/>
                  <a:gd name="T70" fmla="*/ 121 w 220"/>
                  <a:gd name="T71" fmla="*/ 193 h 322"/>
                  <a:gd name="T72" fmla="*/ 143 w 220"/>
                  <a:gd name="T73" fmla="*/ 170 h 322"/>
                  <a:gd name="T74" fmla="*/ 152 w 220"/>
                  <a:gd name="T75" fmla="*/ 155 h 322"/>
                  <a:gd name="T76" fmla="*/ 188 w 220"/>
                  <a:gd name="T77" fmla="*/ 137 h 322"/>
                  <a:gd name="T78" fmla="*/ 206 w 220"/>
                  <a:gd name="T79" fmla="*/ 98 h 322"/>
                  <a:gd name="T80" fmla="*/ 215 w 220"/>
                  <a:gd name="T81" fmla="*/ 71 h 322"/>
                  <a:gd name="T82" fmla="*/ 180 w 220"/>
                  <a:gd name="T83" fmla="*/ 62 h 322"/>
                  <a:gd name="T84" fmla="*/ 153 w 220"/>
                  <a:gd name="T85" fmla="*/ 50 h 322"/>
                  <a:gd name="T86" fmla="*/ 135 w 220"/>
                  <a:gd name="T87" fmla="*/ 28 h 322"/>
                  <a:gd name="T88" fmla="*/ 126 w 220"/>
                  <a:gd name="T89" fmla="*/ 28 h 322"/>
                  <a:gd name="T90" fmla="*/ 107 w 220"/>
                  <a:gd name="T91" fmla="*/ 11 h 322"/>
                  <a:gd name="T92" fmla="*/ 86 w 220"/>
                  <a:gd name="T93" fmla="*/ 8 h 322"/>
                  <a:gd name="T94" fmla="*/ 78 w 220"/>
                  <a:gd name="T95" fmla="*/ 8 h 322"/>
                  <a:gd name="T96" fmla="*/ 68 w 220"/>
                  <a:gd name="T97" fmla="*/ 6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20" h="322">
                    <a:moveTo>
                      <a:pt x="66" y="0"/>
                    </a:moveTo>
                    <a:cubicBezTo>
                      <a:pt x="57" y="4"/>
                      <a:pt x="57" y="4"/>
                      <a:pt x="57" y="4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1" y="11"/>
                      <a:pt x="31" y="11"/>
                    </a:cubicBezTo>
                    <a:cubicBezTo>
                      <a:pt x="31" y="11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1" y="65"/>
                      <a:pt x="11" y="65"/>
                      <a:pt x="11" y="65"/>
                    </a:cubicBezTo>
                    <a:cubicBezTo>
                      <a:pt x="11" y="65"/>
                      <a:pt x="10" y="66"/>
                      <a:pt x="10" y="66"/>
                    </a:cubicBezTo>
                    <a:cubicBezTo>
                      <a:pt x="10" y="67"/>
                      <a:pt x="10" y="68"/>
                      <a:pt x="10" y="68"/>
                    </a:cubicBezTo>
                    <a:cubicBezTo>
                      <a:pt x="10" y="69"/>
                      <a:pt x="10" y="69"/>
                      <a:pt x="9" y="70"/>
                    </a:cubicBezTo>
                    <a:cubicBezTo>
                      <a:pt x="9" y="70"/>
                      <a:pt x="9" y="71"/>
                      <a:pt x="9" y="72"/>
                    </a:cubicBezTo>
                    <a:cubicBezTo>
                      <a:pt x="14" y="81"/>
                      <a:pt x="14" y="81"/>
                      <a:pt x="14" y="81"/>
                    </a:cubicBezTo>
                    <a:cubicBezTo>
                      <a:pt x="16" y="85"/>
                      <a:pt x="16" y="85"/>
                      <a:pt x="16" y="85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22" y="102"/>
                      <a:pt x="22" y="102"/>
                      <a:pt x="22" y="102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44" y="124"/>
                      <a:pt x="44" y="124"/>
                      <a:pt x="44" y="124"/>
                    </a:cubicBezTo>
                    <a:cubicBezTo>
                      <a:pt x="44" y="126"/>
                      <a:pt x="43" y="128"/>
                      <a:pt x="43" y="129"/>
                    </a:cubicBezTo>
                    <a:cubicBezTo>
                      <a:pt x="43" y="131"/>
                      <a:pt x="43" y="132"/>
                      <a:pt x="42" y="134"/>
                    </a:cubicBezTo>
                    <a:cubicBezTo>
                      <a:pt x="42" y="135"/>
                      <a:pt x="42" y="137"/>
                      <a:pt x="42" y="138"/>
                    </a:cubicBezTo>
                    <a:cubicBezTo>
                      <a:pt x="41" y="140"/>
                      <a:pt x="41" y="141"/>
                      <a:pt x="41" y="143"/>
                    </a:cubicBezTo>
                    <a:cubicBezTo>
                      <a:pt x="39" y="146"/>
                      <a:pt x="39" y="146"/>
                      <a:pt x="39" y="146"/>
                    </a:cubicBezTo>
                    <a:cubicBezTo>
                      <a:pt x="36" y="162"/>
                      <a:pt x="36" y="162"/>
                      <a:pt x="36" y="162"/>
                    </a:cubicBezTo>
                    <a:cubicBezTo>
                      <a:pt x="34" y="164"/>
                      <a:pt x="34" y="164"/>
                      <a:pt x="34" y="164"/>
                    </a:cubicBezTo>
                    <a:cubicBezTo>
                      <a:pt x="32" y="171"/>
                      <a:pt x="32" y="171"/>
                      <a:pt x="32" y="171"/>
                    </a:cubicBezTo>
                    <a:cubicBezTo>
                      <a:pt x="29" y="180"/>
                      <a:pt x="29" y="180"/>
                      <a:pt x="29" y="180"/>
                    </a:cubicBezTo>
                    <a:cubicBezTo>
                      <a:pt x="29" y="182"/>
                      <a:pt x="28" y="183"/>
                      <a:pt x="28" y="185"/>
                    </a:cubicBezTo>
                    <a:cubicBezTo>
                      <a:pt x="28" y="186"/>
                      <a:pt x="28" y="188"/>
                      <a:pt x="28" y="189"/>
                    </a:cubicBezTo>
                    <a:cubicBezTo>
                      <a:pt x="27" y="191"/>
                      <a:pt x="27" y="192"/>
                      <a:pt x="27" y="194"/>
                    </a:cubicBezTo>
                    <a:cubicBezTo>
                      <a:pt x="27" y="195"/>
                      <a:pt x="27" y="197"/>
                      <a:pt x="26" y="199"/>
                    </a:cubicBezTo>
                    <a:cubicBezTo>
                      <a:pt x="23" y="200"/>
                      <a:pt x="23" y="200"/>
                      <a:pt x="23" y="200"/>
                    </a:cubicBezTo>
                    <a:cubicBezTo>
                      <a:pt x="19" y="206"/>
                      <a:pt x="19" y="206"/>
                      <a:pt x="19" y="206"/>
                    </a:cubicBezTo>
                    <a:cubicBezTo>
                      <a:pt x="17" y="215"/>
                      <a:pt x="17" y="215"/>
                      <a:pt x="17" y="215"/>
                    </a:cubicBezTo>
                    <a:cubicBezTo>
                      <a:pt x="15" y="216"/>
                      <a:pt x="15" y="216"/>
                      <a:pt x="15" y="216"/>
                    </a:cubicBezTo>
                    <a:cubicBezTo>
                      <a:pt x="14" y="229"/>
                      <a:pt x="14" y="229"/>
                      <a:pt x="14" y="229"/>
                    </a:cubicBezTo>
                    <a:cubicBezTo>
                      <a:pt x="13" y="232"/>
                      <a:pt x="13" y="232"/>
                      <a:pt x="13" y="232"/>
                    </a:cubicBezTo>
                    <a:cubicBezTo>
                      <a:pt x="13" y="233"/>
                      <a:pt x="13" y="234"/>
                      <a:pt x="13" y="234"/>
                    </a:cubicBezTo>
                    <a:cubicBezTo>
                      <a:pt x="13" y="235"/>
                      <a:pt x="13" y="235"/>
                      <a:pt x="13" y="236"/>
                    </a:cubicBezTo>
                    <a:cubicBezTo>
                      <a:pt x="13" y="237"/>
                      <a:pt x="12" y="237"/>
                      <a:pt x="12" y="238"/>
                    </a:cubicBezTo>
                    <a:cubicBezTo>
                      <a:pt x="12" y="239"/>
                      <a:pt x="12" y="239"/>
                      <a:pt x="12" y="240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9" y="249"/>
                      <a:pt x="9" y="249"/>
                      <a:pt x="9" y="249"/>
                    </a:cubicBezTo>
                    <a:cubicBezTo>
                      <a:pt x="11" y="250"/>
                      <a:pt x="11" y="250"/>
                      <a:pt x="11" y="250"/>
                    </a:cubicBezTo>
                    <a:cubicBezTo>
                      <a:pt x="12" y="250"/>
                      <a:pt x="12" y="250"/>
                      <a:pt x="12" y="250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3"/>
                      <a:pt x="13" y="243"/>
                      <a:pt x="13" y="243"/>
                    </a:cubicBezTo>
                    <a:cubicBezTo>
                      <a:pt x="15" y="243"/>
                      <a:pt x="15" y="243"/>
                      <a:pt x="15" y="243"/>
                    </a:cubicBezTo>
                    <a:cubicBezTo>
                      <a:pt x="16" y="244"/>
                      <a:pt x="16" y="244"/>
                      <a:pt x="16" y="244"/>
                    </a:cubicBezTo>
                    <a:cubicBezTo>
                      <a:pt x="14" y="248"/>
                      <a:pt x="14" y="248"/>
                      <a:pt x="14" y="248"/>
                    </a:cubicBezTo>
                    <a:cubicBezTo>
                      <a:pt x="15" y="250"/>
                      <a:pt x="15" y="250"/>
                      <a:pt x="15" y="250"/>
                    </a:cubicBezTo>
                    <a:cubicBezTo>
                      <a:pt x="14" y="252"/>
                      <a:pt x="14" y="252"/>
                      <a:pt x="14" y="252"/>
                    </a:cubicBezTo>
                    <a:cubicBezTo>
                      <a:pt x="13" y="255"/>
                      <a:pt x="13" y="255"/>
                      <a:pt x="13" y="255"/>
                    </a:cubicBezTo>
                    <a:cubicBezTo>
                      <a:pt x="13" y="256"/>
                      <a:pt x="14" y="257"/>
                      <a:pt x="14" y="257"/>
                    </a:cubicBezTo>
                    <a:cubicBezTo>
                      <a:pt x="14" y="257"/>
                      <a:pt x="13" y="258"/>
                      <a:pt x="13" y="258"/>
                    </a:cubicBezTo>
                    <a:cubicBezTo>
                      <a:pt x="12" y="257"/>
                      <a:pt x="12" y="257"/>
                      <a:pt x="10" y="256"/>
                    </a:cubicBezTo>
                    <a:cubicBezTo>
                      <a:pt x="8" y="256"/>
                      <a:pt x="8" y="256"/>
                      <a:pt x="8" y="256"/>
                    </a:cubicBezTo>
                    <a:cubicBezTo>
                      <a:pt x="7" y="258"/>
                      <a:pt x="7" y="258"/>
                      <a:pt x="7" y="258"/>
                    </a:cubicBezTo>
                    <a:cubicBezTo>
                      <a:pt x="8" y="262"/>
                      <a:pt x="8" y="262"/>
                      <a:pt x="8" y="262"/>
                    </a:cubicBezTo>
                    <a:cubicBezTo>
                      <a:pt x="7" y="265"/>
                      <a:pt x="7" y="265"/>
                      <a:pt x="7" y="265"/>
                    </a:cubicBezTo>
                    <a:cubicBezTo>
                      <a:pt x="5" y="267"/>
                      <a:pt x="5" y="267"/>
                      <a:pt x="5" y="267"/>
                    </a:cubicBezTo>
                    <a:cubicBezTo>
                      <a:pt x="5" y="267"/>
                      <a:pt x="5" y="267"/>
                      <a:pt x="5" y="267"/>
                    </a:cubicBezTo>
                    <a:cubicBezTo>
                      <a:pt x="5" y="268"/>
                      <a:pt x="5" y="268"/>
                      <a:pt x="5" y="268"/>
                    </a:cubicBezTo>
                    <a:cubicBezTo>
                      <a:pt x="5" y="268"/>
                      <a:pt x="5" y="268"/>
                      <a:pt x="5" y="269"/>
                    </a:cubicBezTo>
                    <a:cubicBezTo>
                      <a:pt x="5" y="269"/>
                      <a:pt x="5" y="269"/>
                      <a:pt x="5" y="269"/>
                    </a:cubicBezTo>
                    <a:cubicBezTo>
                      <a:pt x="3" y="271"/>
                      <a:pt x="3" y="271"/>
                      <a:pt x="3" y="271"/>
                    </a:cubicBezTo>
                    <a:cubicBezTo>
                      <a:pt x="2" y="274"/>
                      <a:pt x="2" y="274"/>
                      <a:pt x="2" y="274"/>
                    </a:cubicBezTo>
                    <a:cubicBezTo>
                      <a:pt x="7" y="272"/>
                      <a:pt x="7" y="272"/>
                      <a:pt x="7" y="272"/>
                    </a:cubicBezTo>
                    <a:cubicBezTo>
                      <a:pt x="6" y="275"/>
                      <a:pt x="6" y="275"/>
                      <a:pt x="6" y="275"/>
                    </a:cubicBezTo>
                    <a:cubicBezTo>
                      <a:pt x="4" y="279"/>
                      <a:pt x="4" y="279"/>
                      <a:pt x="4" y="279"/>
                    </a:cubicBezTo>
                    <a:cubicBezTo>
                      <a:pt x="2" y="280"/>
                      <a:pt x="2" y="280"/>
                      <a:pt x="2" y="280"/>
                    </a:cubicBezTo>
                    <a:cubicBezTo>
                      <a:pt x="0" y="285"/>
                      <a:pt x="0" y="285"/>
                      <a:pt x="0" y="285"/>
                    </a:cubicBezTo>
                    <a:cubicBezTo>
                      <a:pt x="1" y="291"/>
                      <a:pt x="1" y="291"/>
                      <a:pt x="1" y="291"/>
                    </a:cubicBezTo>
                    <a:cubicBezTo>
                      <a:pt x="2" y="294"/>
                      <a:pt x="2" y="294"/>
                      <a:pt x="2" y="294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3" y="299"/>
                      <a:pt x="3" y="299"/>
                      <a:pt x="3" y="299"/>
                    </a:cubicBezTo>
                    <a:cubicBezTo>
                      <a:pt x="2" y="301"/>
                      <a:pt x="2" y="301"/>
                      <a:pt x="2" y="301"/>
                    </a:cubicBezTo>
                    <a:cubicBezTo>
                      <a:pt x="1" y="305"/>
                      <a:pt x="1" y="305"/>
                      <a:pt x="1" y="305"/>
                    </a:cubicBezTo>
                    <a:cubicBezTo>
                      <a:pt x="3" y="305"/>
                      <a:pt x="3" y="305"/>
                      <a:pt x="3" y="305"/>
                    </a:cubicBezTo>
                    <a:cubicBezTo>
                      <a:pt x="2" y="309"/>
                      <a:pt x="2" y="309"/>
                      <a:pt x="2" y="309"/>
                    </a:cubicBezTo>
                    <a:cubicBezTo>
                      <a:pt x="8" y="314"/>
                      <a:pt x="8" y="314"/>
                      <a:pt x="8" y="314"/>
                    </a:cubicBezTo>
                    <a:cubicBezTo>
                      <a:pt x="13" y="320"/>
                      <a:pt x="13" y="320"/>
                      <a:pt x="13" y="320"/>
                    </a:cubicBezTo>
                    <a:cubicBezTo>
                      <a:pt x="18" y="322"/>
                      <a:pt x="18" y="322"/>
                      <a:pt x="18" y="322"/>
                    </a:cubicBezTo>
                    <a:cubicBezTo>
                      <a:pt x="20" y="317"/>
                      <a:pt x="20" y="317"/>
                      <a:pt x="20" y="317"/>
                    </a:cubicBezTo>
                    <a:cubicBezTo>
                      <a:pt x="24" y="313"/>
                      <a:pt x="24" y="313"/>
                      <a:pt x="24" y="313"/>
                    </a:cubicBezTo>
                    <a:cubicBezTo>
                      <a:pt x="30" y="311"/>
                      <a:pt x="30" y="311"/>
                      <a:pt x="30" y="311"/>
                    </a:cubicBezTo>
                    <a:cubicBezTo>
                      <a:pt x="32" y="308"/>
                      <a:pt x="32" y="308"/>
                      <a:pt x="32" y="308"/>
                    </a:cubicBezTo>
                    <a:cubicBezTo>
                      <a:pt x="30" y="303"/>
                      <a:pt x="30" y="303"/>
                      <a:pt x="30" y="303"/>
                    </a:cubicBezTo>
                    <a:cubicBezTo>
                      <a:pt x="30" y="298"/>
                      <a:pt x="30" y="298"/>
                      <a:pt x="30" y="298"/>
                    </a:cubicBezTo>
                    <a:cubicBezTo>
                      <a:pt x="34" y="295"/>
                      <a:pt x="34" y="295"/>
                      <a:pt x="34" y="295"/>
                    </a:cubicBezTo>
                    <a:cubicBezTo>
                      <a:pt x="37" y="290"/>
                      <a:pt x="37" y="290"/>
                      <a:pt x="37" y="290"/>
                    </a:cubicBezTo>
                    <a:cubicBezTo>
                      <a:pt x="41" y="286"/>
                      <a:pt x="41" y="286"/>
                      <a:pt x="41" y="286"/>
                    </a:cubicBezTo>
                    <a:cubicBezTo>
                      <a:pt x="46" y="281"/>
                      <a:pt x="46" y="281"/>
                      <a:pt x="46" y="281"/>
                    </a:cubicBezTo>
                    <a:cubicBezTo>
                      <a:pt x="46" y="281"/>
                      <a:pt x="46" y="281"/>
                      <a:pt x="46" y="280"/>
                    </a:cubicBezTo>
                    <a:cubicBezTo>
                      <a:pt x="46" y="280"/>
                      <a:pt x="46" y="280"/>
                      <a:pt x="46" y="279"/>
                    </a:cubicBezTo>
                    <a:cubicBezTo>
                      <a:pt x="46" y="279"/>
                      <a:pt x="46" y="279"/>
                      <a:pt x="46" y="278"/>
                    </a:cubicBezTo>
                    <a:cubicBezTo>
                      <a:pt x="46" y="278"/>
                      <a:pt x="46" y="278"/>
                      <a:pt x="46" y="277"/>
                    </a:cubicBezTo>
                    <a:cubicBezTo>
                      <a:pt x="41" y="273"/>
                      <a:pt x="41" y="273"/>
                      <a:pt x="41" y="273"/>
                    </a:cubicBezTo>
                    <a:cubicBezTo>
                      <a:pt x="41" y="266"/>
                      <a:pt x="41" y="266"/>
                      <a:pt x="41" y="266"/>
                    </a:cubicBezTo>
                    <a:cubicBezTo>
                      <a:pt x="47" y="262"/>
                      <a:pt x="47" y="262"/>
                      <a:pt x="47" y="262"/>
                    </a:cubicBezTo>
                    <a:cubicBezTo>
                      <a:pt x="51" y="257"/>
                      <a:pt x="51" y="257"/>
                      <a:pt x="51" y="257"/>
                    </a:cubicBezTo>
                    <a:cubicBezTo>
                      <a:pt x="53" y="251"/>
                      <a:pt x="53" y="251"/>
                      <a:pt x="53" y="251"/>
                    </a:cubicBezTo>
                    <a:cubicBezTo>
                      <a:pt x="59" y="249"/>
                      <a:pt x="59" y="249"/>
                      <a:pt x="59" y="249"/>
                    </a:cubicBezTo>
                    <a:cubicBezTo>
                      <a:pt x="58" y="245"/>
                      <a:pt x="58" y="245"/>
                      <a:pt x="58" y="245"/>
                    </a:cubicBezTo>
                    <a:cubicBezTo>
                      <a:pt x="54" y="243"/>
                      <a:pt x="54" y="243"/>
                      <a:pt x="54" y="243"/>
                    </a:cubicBezTo>
                    <a:cubicBezTo>
                      <a:pt x="54" y="237"/>
                      <a:pt x="54" y="237"/>
                      <a:pt x="54" y="237"/>
                    </a:cubicBezTo>
                    <a:cubicBezTo>
                      <a:pt x="58" y="236"/>
                      <a:pt x="58" y="236"/>
                      <a:pt x="58" y="236"/>
                    </a:cubicBezTo>
                    <a:cubicBezTo>
                      <a:pt x="62" y="239"/>
                      <a:pt x="62" y="239"/>
                      <a:pt x="62" y="239"/>
                    </a:cubicBezTo>
                    <a:cubicBezTo>
                      <a:pt x="67" y="236"/>
                      <a:pt x="67" y="236"/>
                      <a:pt x="67" y="236"/>
                    </a:cubicBezTo>
                    <a:cubicBezTo>
                      <a:pt x="68" y="229"/>
                      <a:pt x="68" y="229"/>
                      <a:pt x="68" y="229"/>
                    </a:cubicBezTo>
                    <a:cubicBezTo>
                      <a:pt x="72" y="227"/>
                      <a:pt x="72" y="227"/>
                      <a:pt x="72" y="227"/>
                    </a:cubicBezTo>
                    <a:cubicBezTo>
                      <a:pt x="82" y="226"/>
                      <a:pt x="82" y="226"/>
                      <a:pt x="82" y="226"/>
                    </a:cubicBezTo>
                    <a:cubicBezTo>
                      <a:pt x="94" y="220"/>
                      <a:pt x="94" y="220"/>
                      <a:pt x="94" y="220"/>
                    </a:cubicBezTo>
                    <a:cubicBezTo>
                      <a:pt x="96" y="213"/>
                      <a:pt x="96" y="213"/>
                      <a:pt x="96" y="213"/>
                    </a:cubicBezTo>
                    <a:cubicBezTo>
                      <a:pt x="93" y="208"/>
                      <a:pt x="93" y="208"/>
                      <a:pt x="93" y="208"/>
                    </a:cubicBezTo>
                    <a:cubicBezTo>
                      <a:pt x="93" y="208"/>
                      <a:pt x="93" y="207"/>
                      <a:pt x="93" y="207"/>
                    </a:cubicBezTo>
                    <a:cubicBezTo>
                      <a:pt x="93" y="207"/>
                      <a:pt x="93" y="206"/>
                      <a:pt x="93" y="206"/>
                    </a:cubicBezTo>
                    <a:cubicBezTo>
                      <a:pt x="93" y="205"/>
                      <a:pt x="94" y="205"/>
                      <a:pt x="94" y="205"/>
                    </a:cubicBezTo>
                    <a:cubicBezTo>
                      <a:pt x="94" y="204"/>
                      <a:pt x="94" y="204"/>
                      <a:pt x="94" y="204"/>
                    </a:cubicBezTo>
                    <a:cubicBezTo>
                      <a:pt x="102" y="205"/>
                      <a:pt x="102" y="205"/>
                      <a:pt x="102" y="205"/>
                    </a:cubicBezTo>
                    <a:cubicBezTo>
                      <a:pt x="112" y="203"/>
                      <a:pt x="112" y="203"/>
                      <a:pt x="112" y="203"/>
                    </a:cubicBezTo>
                    <a:cubicBezTo>
                      <a:pt x="121" y="193"/>
                      <a:pt x="121" y="193"/>
                      <a:pt x="121" y="193"/>
                    </a:cubicBezTo>
                    <a:cubicBezTo>
                      <a:pt x="131" y="184"/>
                      <a:pt x="131" y="184"/>
                      <a:pt x="131" y="184"/>
                    </a:cubicBezTo>
                    <a:cubicBezTo>
                      <a:pt x="137" y="175"/>
                      <a:pt x="137" y="175"/>
                      <a:pt x="137" y="175"/>
                    </a:cubicBezTo>
                    <a:cubicBezTo>
                      <a:pt x="143" y="173"/>
                      <a:pt x="143" y="173"/>
                      <a:pt x="143" y="173"/>
                    </a:cubicBezTo>
                    <a:cubicBezTo>
                      <a:pt x="143" y="172"/>
                      <a:pt x="143" y="171"/>
                      <a:pt x="143" y="170"/>
                    </a:cubicBezTo>
                    <a:cubicBezTo>
                      <a:pt x="143" y="169"/>
                      <a:pt x="143" y="168"/>
                      <a:pt x="143" y="167"/>
                    </a:cubicBezTo>
                    <a:cubicBezTo>
                      <a:pt x="143" y="165"/>
                      <a:pt x="143" y="164"/>
                      <a:pt x="144" y="163"/>
                    </a:cubicBezTo>
                    <a:cubicBezTo>
                      <a:pt x="144" y="162"/>
                      <a:pt x="144" y="161"/>
                      <a:pt x="144" y="160"/>
                    </a:cubicBezTo>
                    <a:cubicBezTo>
                      <a:pt x="152" y="155"/>
                      <a:pt x="152" y="155"/>
                      <a:pt x="152" y="155"/>
                    </a:cubicBezTo>
                    <a:cubicBezTo>
                      <a:pt x="161" y="151"/>
                      <a:pt x="161" y="151"/>
                      <a:pt x="161" y="151"/>
                    </a:cubicBezTo>
                    <a:cubicBezTo>
                      <a:pt x="172" y="148"/>
                      <a:pt x="172" y="148"/>
                      <a:pt x="172" y="148"/>
                    </a:cubicBezTo>
                    <a:cubicBezTo>
                      <a:pt x="180" y="146"/>
                      <a:pt x="180" y="146"/>
                      <a:pt x="180" y="146"/>
                    </a:cubicBezTo>
                    <a:cubicBezTo>
                      <a:pt x="188" y="137"/>
                      <a:pt x="188" y="137"/>
                      <a:pt x="188" y="137"/>
                    </a:cubicBezTo>
                    <a:cubicBezTo>
                      <a:pt x="193" y="125"/>
                      <a:pt x="193" y="125"/>
                      <a:pt x="193" y="125"/>
                    </a:cubicBezTo>
                    <a:cubicBezTo>
                      <a:pt x="195" y="113"/>
                      <a:pt x="195" y="113"/>
                      <a:pt x="195" y="113"/>
                    </a:cubicBezTo>
                    <a:cubicBezTo>
                      <a:pt x="197" y="105"/>
                      <a:pt x="197" y="105"/>
                      <a:pt x="197" y="105"/>
                    </a:cubicBezTo>
                    <a:cubicBezTo>
                      <a:pt x="206" y="98"/>
                      <a:pt x="206" y="98"/>
                      <a:pt x="206" y="98"/>
                    </a:cubicBezTo>
                    <a:cubicBezTo>
                      <a:pt x="213" y="93"/>
                      <a:pt x="213" y="93"/>
                      <a:pt x="213" y="93"/>
                    </a:cubicBezTo>
                    <a:cubicBezTo>
                      <a:pt x="219" y="86"/>
                      <a:pt x="219" y="86"/>
                      <a:pt x="219" y="86"/>
                    </a:cubicBezTo>
                    <a:cubicBezTo>
                      <a:pt x="220" y="78"/>
                      <a:pt x="220" y="78"/>
                      <a:pt x="220" y="78"/>
                    </a:cubicBezTo>
                    <a:cubicBezTo>
                      <a:pt x="215" y="71"/>
                      <a:pt x="215" y="71"/>
                      <a:pt x="215" y="71"/>
                    </a:cubicBezTo>
                    <a:cubicBezTo>
                      <a:pt x="208" y="69"/>
                      <a:pt x="208" y="69"/>
                      <a:pt x="208" y="69"/>
                    </a:cubicBezTo>
                    <a:cubicBezTo>
                      <a:pt x="200" y="63"/>
                      <a:pt x="200" y="63"/>
                      <a:pt x="200" y="63"/>
                    </a:cubicBezTo>
                    <a:cubicBezTo>
                      <a:pt x="191" y="62"/>
                      <a:pt x="191" y="62"/>
                      <a:pt x="191" y="62"/>
                    </a:cubicBezTo>
                    <a:cubicBezTo>
                      <a:pt x="180" y="62"/>
                      <a:pt x="180" y="62"/>
                      <a:pt x="180" y="62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58" y="53"/>
                      <a:pt x="158" y="53"/>
                      <a:pt x="158" y="53"/>
                    </a:cubicBezTo>
                    <a:cubicBezTo>
                      <a:pt x="153" y="50"/>
                      <a:pt x="153" y="50"/>
                      <a:pt x="153" y="50"/>
                    </a:cubicBezTo>
                    <a:cubicBezTo>
                      <a:pt x="152" y="43"/>
                      <a:pt x="152" y="43"/>
                      <a:pt x="152" y="43"/>
                    </a:cubicBezTo>
                    <a:cubicBezTo>
                      <a:pt x="148" y="38"/>
                      <a:pt x="148" y="38"/>
                      <a:pt x="148" y="38"/>
                    </a:cubicBezTo>
                    <a:cubicBezTo>
                      <a:pt x="144" y="31"/>
                      <a:pt x="144" y="31"/>
                      <a:pt x="144" y="31"/>
                    </a:cubicBezTo>
                    <a:cubicBezTo>
                      <a:pt x="135" y="28"/>
                      <a:pt x="135" y="28"/>
                      <a:pt x="135" y="28"/>
                    </a:cubicBezTo>
                    <a:cubicBezTo>
                      <a:pt x="134" y="28"/>
                      <a:pt x="133" y="28"/>
                      <a:pt x="133" y="28"/>
                    </a:cubicBezTo>
                    <a:cubicBezTo>
                      <a:pt x="132" y="28"/>
                      <a:pt x="131" y="28"/>
                      <a:pt x="130" y="28"/>
                    </a:cubicBezTo>
                    <a:cubicBezTo>
                      <a:pt x="130" y="28"/>
                      <a:pt x="129" y="28"/>
                      <a:pt x="128" y="28"/>
                    </a:cubicBezTo>
                    <a:cubicBezTo>
                      <a:pt x="128" y="28"/>
                      <a:pt x="127" y="28"/>
                      <a:pt x="126" y="28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7" y="11"/>
                      <a:pt x="107" y="11"/>
                      <a:pt x="107" y="11"/>
                    </a:cubicBezTo>
                    <a:cubicBezTo>
                      <a:pt x="102" y="9"/>
                      <a:pt x="102" y="9"/>
                      <a:pt x="102" y="9"/>
                    </a:cubicBezTo>
                    <a:cubicBezTo>
                      <a:pt x="96" y="6"/>
                      <a:pt x="96" y="6"/>
                      <a:pt x="96" y="6"/>
                    </a:cubicBezTo>
                    <a:cubicBezTo>
                      <a:pt x="91" y="9"/>
                      <a:pt x="91" y="9"/>
                      <a:pt x="91" y="9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6" y="8"/>
                      <a:pt x="85" y="8"/>
                      <a:pt x="84" y="8"/>
                    </a:cubicBezTo>
                    <a:cubicBezTo>
                      <a:pt x="84" y="8"/>
                      <a:pt x="83" y="8"/>
                      <a:pt x="82" y="8"/>
                    </a:cubicBezTo>
                    <a:cubicBezTo>
                      <a:pt x="82" y="8"/>
                      <a:pt x="81" y="8"/>
                      <a:pt x="80" y="8"/>
                    </a:cubicBezTo>
                    <a:cubicBezTo>
                      <a:pt x="80" y="8"/>
                      <a:pt x="79" y="8"/>
                      <a:pt x="78" y="8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6" y="0"/>
                      <a:pt x="66" y="0"/>
                      <a:pt x="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8" name="Freeform 9"/>
              <p:cNvSpPr>
                <a:spLocks/>
              </p:cNvSpPr>
              <p:nvPr/>
            </p:nvSpPr>
            <p:spPr bwMode="auto">
              <a:xfrm>
                <a:off x="4449763" y="2587625"/>
                <a:ext cx="90487" cy="22225"/>
              </a:xfrm>
              <a:custGeom>
                <a:avLst/>
                <a:gdLst>
                  <a:gd name="T0" fmla="*/ 13 w 24"/>
                  <a:gd name="T1" fmla="*/ 1 h 6"/>
                  <a:gd name="T2" fmla="*/ 11 w 24"/>
                  <a:gd name="T3" fmla="*/ 1 h 6"/>
                  <a:gd name="T4" fmla="*/ 10 w 24"/>
                  <a:gd name="T5" fmla="*/ 0 h 6"/>
                  <a:gd name="T6" fmla="*/ 8 w 24"/>
                  <a:gd name="T7" fmla="*/ 0 h 6"/>
                  <a:gd name="T8" fmla="*/ 6 w 24"/>
                  <a:gd name="T9" fmla="*/ 0 h 6"/>
                  <a:gd name="T10" fmla="*/ 4 w 24"/>
                  <a:gd name="T11" fmla="*/ 3 h 6"/>
                  <a:gd name="T12" fmla="*/ 0 w 24"/>
                  <a:gd name="T13" fmla="*/ 4 h 6"/>
                  <a:gd name="T14" fmla="*/ 1 w 24"/>
                  <a:gd name="T15" fmla="*/ 6 h 6"/>
                  <a:gd name="T16" fmla="*/ 4 w 24"/>
                  <a:gd name="T17" fmla="*/ 6 h 6"/>
                  <a:gd name="T18" fmla="*/ 6 w 24"/>
                  <a:gd name="T19" fmla="*/ 6 h 6"/>
                  <a:gd name="T20" fmla="*/ 9 w 24"/>
                  <a:gd name="T21" fmla="*/ 6 h 6"/>
                  <a:gd name="T22" fmla="*/ 11 w 24"/>
                  <a:gd name="T23" fmla="*/ 6 h 6"/>
                  <a:gd name="T24" fmla="*/ 13 w 24"/>
                  <a:gd name="T25" fmla="*/ 6 h 6"/>
                  <a:gd name="T26" fmla="*/ 14 w 24"/>
                  <a:gd name="T27" fmla="*/ 6 h 6"/>
                  <a:gd name="T28" fmla="*/ 16 w 24"/>
                  <a:gd name="T29" fmla="*/ 6 h 6"/>
                  <a:gd name="T30" fmla="*/ 17 w 24"/>
                  <a:gd name="T31" fmla="*/ 6 h 6"/>
                  <a:gd name="T32" fmla="*/ 24 w 24"/>
                  <a:gd name="T33" fmla="*/ 5 h 6"/>
                  <a:gd name="T34" fmla="*/ 20 w 24"/>
                  <a:gd name="T35" fmla="*/ 2 h 6"/>
                  <a:gd name="T36" fmla="*/ 13 w 24"/>
                  <a:gd name="T3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" h="6">
                    <a:moveTo>
                      <a:pt x="13" y="1"/>
                    </a:moveTo>
                    <a:cubicBezTo>
                      <a:pt x="13" y="1"/>
                      <a:pt x="12" y="1"/>
                      <a:pt x="11" y="1"/>
                    </a:cubicBezTo>
                    <a:cubicBezTo>
                      <a:pt x="11" y="1"/>
                      <a:pt x="10" y="1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3" y="6"/>
                      <a:pt x="4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7" y="6"/>
                      <a:pt x="8" y="6"/>
                      <a:pt x="9" y="6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12" y="6"/>
                      <a:pt x="12" y="6"/>
                      <a:pt x="13" y="6"/>
                    </a:cubicBezTo>
                    <a:cubicBezTo>
                      <a:pt x="13" y="6"/>
                      <a:pt x="14" y="6"/>
                      <a:pt x="14" y="6"/>
                    </a:cubicBezTo>
                    <a:cubicBezTo>
                      <a:pt x="15" y="6"/>
                      <a:pt x="15" y="6"/>
                      <a:pt x="16" y="6"/>
                    </a:cubicBezTo>
                    <a:cubicBezTo>
                      <a:pt x="16" y="6"/>
                      <a:pt x="17" y="6"/>
                      <a:pt x="17" y="6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3" y="1"/>
                      <a:pt x="13" y="1"/>
                      <a:pt x="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9" name="Freeform 10"/>
              <p:cNvSpPr>
                <a:spLocks/>
              </p:cNvSpPr>
              <p:nvPr/>
            </p:nvSpPr>
            <p:spPr bwMode="auto">
              <a:xfrm>
                <a:off x="4322763" y="2532063"/>
                <a:ext cx="134937" cy="52388"/>
              </a:xfrm>
              <a:custGeom>
                <a:avLst/>
                <a:gdLst>
                  <a:gd name="T0" fmla="*/ 12 w 36"/>
                  <a:gd name="T1" fmla="*/ 0 h 14"/>
                  <a:gd name="T2" fmla="*/ 5 w 36"/>
                  <a:gd name="T3" fmla="*/ 2 h 14"/>
                  <a:gd name="T4" fmla="*/ 1 w 36"/>
                  <a:gd name="T5" fmla="*/ 4 h 14"/>
                  <a:gd name="T6" fmla="*/ 1 w 36"/>
                  <a:gd name="T7" fmla="*/ 4 h 14"/>
                  <a:gd name="T8" fmla="*/ 0 w 36"/>
                  <a:gd name="T9" fmla="*/ 5 h 14"/>
                  <a:gd name="T10" fmla="*/ 0 w 36"/>
                  <a:gd name="T11" fmla="*/ 6 h 14"/>
                  <a:gd name="T12" fmla="*/ 0 w 36"/>
                  <a:gd name="T13" fmla="*/ 6 h 14"/>
                  <a:gd name="T14" fmla="*/ 5 w 36"/>
                  <a:gd name="T15" fmla="*/ 5 h 14"/>
                  <a:gd name="T16" fmla="*/ 7 w 36"/>
                  <a:gd name="T17" fmla="*/ 5 h 14"/>
                  <a:gd name="T18" fmla="*/ 8 w 36"/>
                  <a:gd name="T19" fmla="*/ 5 h 14"/>
                  <a:gd name="T20" fmla="*/ 9 w 36"/>
                  <a:gd name="T21" fmla="*/ 5 h 14"/>
                  <a:gd name="T22" fmla="*/ 10 w 36"/>
                  <a:gd name="T23" fmla="*/ 5 h 14"/>
                  <a:gd name="T24" fmla="*/ 15 w 36"/>
                  <a:gd name="T25" fmla="*/ 6 h 14"/>
                  <a:gd name="T26" fmla="*/ 20 w 36"/>
                  <a:gd name="T27" fmla="*/ 9 h 14"/>
                  <a:gd name="T28" fmla="*/ 24 w 36"/>
                  <a:gd name="T29" fmla="*/ 11 h 14"/>
                  <a:gd name="T30" fmla="*/ 22 w 36"/>
                  <a:gd name="T31" fmla="*/ 14 h 14"/>
                  <a:gd name="T32" fmla="*/ 25 w 36"/>
                  <a:gd name="T33" fmla="*/ 14 h 14"/>
                  <a:gd name="T34" fmla="*/ 27 w 36"/>
                  <a:gd name="T35" fmla="*/ 14 h 14"/>
                  <a:gd name="T36" fmla="*/ 29 w 36"/>
                  <a:gd name="T37" fmla="*/ 14 h 14"/>
                  <a:gd name="T38" fmla="*/ 30 w 36"/>
                  <a:gd name="T39" fmla="*/ 14 h 14"/>
                  <a:gd name="T40" fmla="*/ 32 w 36"/>
                  <a:gd name="T41" fmla="*/ 14 h 14"/>
                  <a:gd name="T42" fmla="*/ 36 w 36"/>
                  <a:gd name="T43" fmla="*/ 13 h 14"/>
                  <a:gd name="T44" fmla="*/ 31 w 36"/>
                  <a:gd name="T45" fmla="*/ 10 h 14"/>
                  <a:gd name="T46" fmla="*/ 26 w 36"/>
                  <a:gd name="T47" fmla="*/ 8 h 14"/>
                  <a:gd name="T48" fmla="*/ 21 w 36"/>
                  <a:gd name="T49" fmla="*/ 5 h 14"/>
                  <a:gd name="T50" fmla="*/ 18 w 36"/>
                  <a:gd name="T51" fmla="*/ 2 h 14"/>
                  <a:gd name="T52" fmla="*/ 14 w 36"/>
                  <a:gd name="T53" fmla="*/ 1 h 14"/>
                  <a:gd name="T54" fmla="*/ 12 w 36"/>
                  <a:gd name="T5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" h="14">
                    <a:moveTo>
                      <a:pt x="12" y="0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8" y="5"/>
                      <a:pt x="9" y="5"/>
                      <a:pt x="9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6" y="14"/>
                      <a:pt x="26" y="14"/>
                      <a:pt x="27" y="14"/>
                    </a:cubicBezTo>
                    <a:cubicBezTo>
                      <a:pt x="27" y="14"/>
                      <a:pt x="28" y="14"/>
                      <a:pt x="29" y="14"/>
                    </a:cubicBezTo>
                    <a:cubicBezTo>
                      <a:pt x="29" y="14"/>
                      <a:pt x="30" y="14"/>
                      <a:pt x="30" y="14"/>
                    </a:cubicBezTo>
                    <a:cubicBezTo>
                      <a:pt x="31" y="14"/>
                      <a:pt x="31" y="14"/>
                      <a:pt x="32" y="14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2" y="0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5207000" y="1293813"/>
                <a:ext cx="382587" cy="333375"/>
              </a:xfrm>
              <a:custGeom>
                <a:avLst/>
                <a:gdLst>
                  <a:gd name="T0" fmla="*/ 90 w 102"/>
                  <a:gd name="T1" fmla="*/ 0 h 89"/>
                  <a:gd name="T2" fmla="*/ 85 w 102"/>
                  <a:gd name="T3" fmla="*/ 1 h 89"/>
                  <a:gd name="T4" fmla="*/ 83 w 102"/>
                  <a:gd name="T5" fmla="*/ 2 h 89"/>
                  <a:gd name="T6" fmla="*/ 76 w 102"/>
                  <a:gd name="T7" fmla="*/ 3 h 89"/>
                  <a:gd name="T8" fmla="*/ 75 w 102"/>
                  <a:gd name="T9" fmla="*/ 3 h 89"/>
                  <a:gd name="T10" fmla="*/ 81 w 102"/>
                  <a:gd name="T11" fmla="*/ 3 h 89"/>
                  <a:gd name="T12" fmla="*/ 79 w 102"/>
                  <a:gd name="T13" fmla="*/ 5 h 89"/>
                  <a:gd name="T14" fmla="*/ 77 w 102"/>
                  <a:gd name="T15" fmla="*/ 4 h 89"/>
                  <a:gd name="T16" fmla="*/ 72 w 102"/>
                  <a:gd name="T17" fmla="*/ 7 h 89"/>
                  <a:gd name="T18" fmla="*/ 65 w 102"/>
                  <a:gd name="T19" fmla="*/ 6 h 89"/>
                  <a:gd name="T20" fmla="*/ 53 w 102"/>
                  <a:gd name="T21" fmla="*/ 9 h 89"/>
                  <a:gd name="T22" fmla="*/ 48 w 102"/>
                  <a:gd name="T23" fmla="*/ 13 h 89"/>
                  <a:gd name="T24" fmla="*/ 37 w 102"/>
                  <a:gd name="T25" fmla="*/ 18 h 89"/>
                  <a:gd name="T26" fmla="*/ 18 w 102"/>
                  <a:gd name="T27" fmla="*/ 25 h 89"/>
                  <a:gd name="T28" fmla="*/ 19 w 102"/>
                  <a:gd name="T29" fmla="*/ 29 h 89"/>
                  <a:gd name="T30" fmla="*/ 11 w 102"/>
                  <a:gd name="T31" fmla="*/ 34 h 89"/>
                  <a:gd name="T32" fmla="*/ 19 w 102"/>
                  <a:gd name="T33" fmla="*/ 47 h 89"/>
                  <a:gd name="T34" fmla="*/ 13 w 102"/>
                  <a:gd name="T35" fmla="*/ 54 h 89"/>
                  <a:gd name="T36" fmla="*/ 10 w 102"/>
                  <a:gd name="T37" fmla="*/ 60 h 89"/>
                  <a:gd name="T38" fmla="*/ 13 w 102"/>
                  <a:gd name="T39" fmla="*/ 58 h 89"/>
                  <a:gd name="T40" fmla="*/ 12 w 102"/>
                  <a:gd name="T41" fmla="*/ 61 h 89"/>
                  <a:gd name="T42" fmla="*/ 4 w 102"/>
                  <a:gd name="T43" fmla="*/ 67 h 89"/>
                  <a:gd name="T44" fmla="*/ 2 w 102"/>
                  <a:gd name="T45" fmla="*/ 76 h 89"/>
                  <a:gd name="T46" fmla="*/ 6 w 102"/>
                  <a:gd name="T47" fmla="*/ 89 h 89"/>
                  <a:gd name="T48" fmla="*/ 15 w 102"/>
                  <a:gd name="T49" fmla="*/ 81 h 89"/>
                  <a:gd name="T50" fmla="*/ 26 w 102"/>
                  <a:gd name="T51" fmla="*/ 72 h 89"/>
                  <a:gd name="T52" fmla="*/ 50 w 102"/>
                  <a:gd name="T53" fmla="*/ 63 h 89"/>
                  <a:gd name="T54" fmla="*/ 59 w 102"/>
                  <a:gd name="T55" fmla="*/ 55 h 89"/>
                  <a:gd name="T56" fmla="*/ 63 w 102"/>
                  <a:gd name="T57" fmla="*/ 55 h 89"/>
                  <a:gd name="T58" fmla="*/ 66 w 102"/>
                  <a:gd name="T59" fmla="*/ 53 h 89"/>
                  <a:gd name="T60" fmla="*/ 67 w 102"/>
                  <a:gd name="T61" fmla="*/ 49 h 89"/>
                  <a:gd name="T62" fmla="*/ 68 w 102"/>
                  <a:gd name="T63" fmla="*/ 45 h 89"/>
                  <a:gd name="T64" fmla="*/ 71 w 102"/>
                  <a:gd name="T65" fmla="*/ 43 h 89"/>
                  <a:gd name="T66" fmla="*/ 76 w 102"/>
                  <a:gd name="T67" fmla="*/ 38 h 89"/>
                  <a:gd name="T68" fmla="*/ 79 w 102"/>
                  <a:gd name="T69" fmla="*/ 31 h 89"/>
                  <a:gd name="T70" fmla="*/ 82 w 102"/>
                  <a:gd name="T71" fmla="*/ 32 h 89"/>
                  <a:gd name="T72" fmla="*/ 83 w 102"/>
                  <a:gd name="T73" fmla="*/ 30 h 89"/>
                  <a:gd name="T74" fmla="*/ 84 w 102"/>
                  <a:gd name="T75" fmla="*/ 28 h 89"/>
                  <a:gd name="T76" fmla="*/ 87 w 102"/>
                  <a:gd name="T77" fmla="*/ 22 h 89"/>
                  <a:gd name="T78" fmla="*/ 89 w 102"/>
                  <a:gd name="T79" fmla="*/ 19 h 89"/>
                  <a:gd name="T80" fmla="*/ 91 w 102"/>
                  <a:gd name="T81" fmla="*/ 18 h 89"/>
                  <a:gd name="T82" fmla="*/ 90 w 102"/>
                  <a:gd name="T83" fmla="*/ 16 h 89"/>
                  <a:gd name="T84" fmla="*/ 93 w 102"/>
                  <a:gd name="T85" fmla="*/ 15 h 89"/>
                  <a:gd name="T86" fmla="*/ 94 w 102"/>
                  <a:gd name="T87" fmla="*/ 15 h 89"/>
                  <a:gd name="T88" fmla="*/ 98 w 102"/>
                  <a:gd name="T89" fmla="*/ 12 h 89"/>
                  <a:gd name="T90" fmla="*/ 100 w 102"/>
                  <a:gd name="T91" fmla="*/ 9 h 89"/>
                  <a:gd name="T92" fmla="*/ 86 w 102"/>
                  <a:gd name="T93" fmla="*/ 14 h 89"/>
                  <a:gd name="T94" fmla="*/ 93 w 102"/>
                  <a:gd name="T95" fmla="*/ 8 h 89"/>
                  <a:gd name="T96" fmla="*/ 86 w 102"/>
                  <a:gd name="T97" fmla="*/ 11 h 89"/>
                  <a:gd name="T98" fmla="*/ 90 w 102"/>
                  <a:gd name="T99" fmla="*/ 8 h 89"/>
                  <a:gd name="T100" fmla="*/ 81 w 102"/>
                  <a:gd name="T101" fmla="*/ 10 h 89"/>
                  <a:gd name="T102" fmla="*/ 94 w 102"/>
                  <a:gd name="T103" fmla="*/ 6 h 89"/>
                  <a:gd name="T104" fmla="*/ 95 w 102"/>
                  <a:gd name="T105" fmla="*/ 3 h 89"/>
                  <a:gd name="T106" fmla="*/ 90 w 102"/>
                  <a:gd name="T107" fmla="*/ 2 h 89"/>
                  <a:gd name="T108" fmla="*/ 91 w 102"/>
                  <a:gd name="T109" fmla="*/ 2 h 89"/>
                  <a:gd name="T110" fmla="*/ 93 w 102"/>
                  <a:gd name="T111" fmla="*/ 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2" h="89">
                    <a:moveTo>
                      <a:pt x="92" y="0"/>
                    </a:moveTo>
                    <a:cubicBezTo>
                      <a:pt x="91" y="0"/>
                      <a:pt x="91" y="0"/>
                      <a:pt x="91" y="0"/>
                    </a:cubicBezTo>
                    <a:cubicBezTo>
                      <a:pt x="91" y="0"/>
                      <a:pt x="90" y="0"/>
                      <a:pt x="90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6" y="1"/>
                      <a:pt x="86" y="1"/>
                      <a:pt x="85" y="1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84" y="1"/>
                      <a:pt x="84" y="1"/>
                      <a:pt x="84" y="1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81" y="1"/>
                      <a:pt x="81" y="1"/>
                      <a:pt x="81" y="1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6" y="3"/>
                      <a:pt x="75" y="3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5" y="3"/>
                      <a:pt x="76" y="3"/>
                      <a:pt x="77" y="3"/>
                    </a:cubicBezTo>
                    <a:cubicBezTo>
                      <a:pt x="77" y="3"/>
                      <a:pt x="78" y="3"/>
                      <a:pt x="78" y="3"/>
                    </a:cubicBezTo>
                    <a:cubicBezTo>
                      <a:pt x="79" y="3"/>
                      <a:pt x="79" y="3"/>
                      <a:pt x="80" y="3"/>
                    </a:cubicBezTo>
                    <a:cubicBezTo>
                      <a:pt x="80" y="3"/>
                      <a:pt x="81" y="3"/>
                      <a:pt x="81" y="3"/>
                    </a:cubicBezTo>
                    <a:cubicBezTo>
                      <a:pt x="81" y="3"/>
                      <a:pt x="81" y="4"/>
                      <a:pt x="81" y="4"/>
                    </a:cubicBezTo>
                    <a:cubicBezTo>
                      <a:pt x="81" y="4"/>
                      <a:pt x="80" y="4"/>
                      <a:pt x="80" y="4"/>
                    </a:cubicBezTo>
                    <a:cubicBezTo>
                      <a:pt x="80" y="4"/>
                      <a:pt x="80" y="4"/>
                      <a:pt x="80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9" y="4"/>
                      <a:pt x="78" y="4"/>
                      <a:pt x="78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77" y="4"/>
                      <a:pt x="76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2" y="5"/>
                      <a:pt x="72" y="5"/>
                      <a:pt x="72" y="5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0" y="5"/>
                      <a:pt x="70" y="5"/>
                      <a:pt x="70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9"/>
                      <a:pt x="52" y="10"/>
                      <a:pt x="52" y="10"/>
                    </a:cubicBezTo>
                    <a:cubicBezTo>
                      <a:pt x="52" y="10"/>
                      <a:pt x="51" y="10"/>
                      <a:pt x="51" y="11"/>
                    </a:cubicBezTo>
                    <a:cubicBezTo>
                      <a:pt x="50" y="11"/>
                      <a:pt x="50" y="11"/>
                      <a:pt x="49" y="12"/>
                    </a:cubicBezTo>
                    <a:cubicBezTo>
                      <a:pt x="49" y="12"/>
                      <a:pt x="48" y="12"/>
                      <a:pt x="48" y="13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13" y="59"/>
                      <a:pt x="13" y="59"/>
                      <a:pt x="13" y="59"/>
                    </a:cubicBezTo>
                    <a:cubicBezTo>
                      <a:pt x="13" y="59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0"/>
                      <a:pt x="13" y="60"/>
                      <a:pt x="13" y="61"/>
                    </a:cubicBezTo>
                    <a:cubicBezTo>
                      <a:pt x="13" y="61"/>
                      <a:pt x="12" y="61"/>
                      <a:pt x="12" y="61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1" y="62"/>
                      <a:pt x="11" y="63"/>
                      <a:pt x="11" y="63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4" y="69"/>
                      <a:pt x="4" y="69"/>
                      <a:pt x="4" y="69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14" y="82"/>
                      <a:pt x="14" y="82"/>
                      <a:pt x="14" y="82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15" y="81"/>
                      <a:pt x="15" y="80"/>
                      <a:pt x="15" y="80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2" y="74"/>
                      <a:pt x="22" y="74"/>
                      <a:pt x="22" y="74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50" y="63"/>
                      <a:pt x="50" y="63"/>
                      <a:pt x="50" y="63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59" y="56"/>
                      <a:pt x="59" y="56"/>
                      <a:pt x="59" y="56"/>
                    </a:cubicBezTo>
                    <a:cubicBezTo>
                      <a:pt x="54" y="57"/>
                      <a:pt x="54" y="57"/>
                      <a:pt x="54" y="57"/>
                    </a:cubicBezTo>
                    <a:cubicBezTo>
                      <a:pt x="59" y="55"/>
                      <a:pt x="59" y="55"/>
                      <a:pt x="59" y="55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60" y="52"/>
                      <a:pt x="60" y="52"/>
                      <a:pt x="60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5"/>
                      <a:pt x="63" y="55"/>
                      <a:pt x="63" y="55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55"/>
                      <a:pt x="65" y="55"/>
                      <a:pt x="65" y="55"/>
                    </a:cubicBezTo>
                    <a:cubicBezTo>
                      <a:pt x="65" y="55"/>
                      <a:pt x="66" y="54"/>
                      <a:pt x="66" y="54"/>
                    </a:cubicBezTo>
                    <a:cubicBezTo>
                      <a:pt x="66" y="54"/>
                      <a:pt x="66" y="54"/>
                      <a:pt x="66" y="53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66" y="51"/>
                      <a:pt x="66" y="51"/>
                      <a:pt x="66" y="51"/>
                    </a:cubicBezTo>
                    <a:cubicBezTo>
                      <a:pt x="65" y="48"/>
                      <a:pt x="65" y="48"/>
                      <a:pt x="65" y="48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7" y="45"/>
                      <a:pt x="67" y="45"/>
                      <a:pt x="67" y="45"/>
                    </a:cubicBezTo>
                    <a:cubicBezTo>
                      <a:pt x="67" y="45"/>
                      <a:pt x="67" y="45"/>
                      <a:pt x="67" y="45"/>
                    </a:cubicBezTo>
                    <a:cubicBezTo>
                      <a:pt x="67" y="45"/>
                      <a:pt x="67" y="45"/>
                      <a:pt x="68" y="45"/>
                    </a:cubicBezTo>
                    <a:cubicBezTo>
                      <a:pt x="68" y="45"/>
                      <a:pt x="68" y="45"/>
                      <a:pt x="68" y="45"/>
                    </a:cubicBezTo>
                    <a:cubicBezTo>
                      <a:pt x="68" y="45"/>
                      <a:pt x="69" y="45"/>
                      <a:pt x="69" y="45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1" y="43"/>
                      <a:pt x="71" y="43"/>
                      <a:pt x="71" y="43"/>
                    </a:cubicBezTo>
                    <a:cubicBezTo>
                      <a:pt x="75" y="42"/>
                      <a:pt x="75" y="42"/>
                      <a:pt x="75" y="42"/>
                    </a:cubicBezTo>
                    <a:cubicBezTo>
                      <a:pt x="76" y="40"/>
                      <a:pt x="76" y="40"/>
                      <a:pt x="76" y="40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8" y="39"/>
                      <a:pt x="78" y="39"/>
                      <a:pt x="78" y="39"/>
                    </a:cubicBezTo>
                    <a:cubicBezTo>
                      <a:pt x="78" y="36"/>
                      <a:pt x="78" y="36"/>
                      <a:pt x="78" y="36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80" y="32"/>
                      <a:pt x="80" y="32"/>
                      <a:pt x="80" y="32"/>
                    </a:cubicBezTo>
                    <a:cubicBezTo>
                      <a:pt x="81" y="32"/>
                      <a:pt x="81" y="32"/>
                      <a:pt x="81" y="32"/>
                    </a:cubicBezTo>
                    <a:cubicBezTo>
                      <a:pt x="81" y="32"/>
                      <a:pt x="81" y="32"/>
                      <a:pt x="81" y="32"/>
                    </a:cubicBezTo>
                    <a:cubicBezTo>
                      <a:pt x="81" y="32"/>
                      <a:pt x="82" y="32"/>
                      <a:pt x="82" y="32"/>
                    </a:cubicBezTo>
                    <a:cubicBezTo>
                      <a:pt x="82" y="32"/>
                      <a:pt x="82" y="32"/>
                      <a:pt x="82" y="32"/>
                    </a:cubicBezTo>
                    <a:cubicBezTo>
                      <a:pt x="82" y="32"/>
                      <a:pt x="83" y="32"/>
                      <a:pt x="83" y="32"/>
                    </a:cubicBezTo>
                    <a:cubicBezTo>
                      <a:pt x="83" y="31"/>
                      <a:pt x="83" y="31"/>
                      <a:pt x="83" y="31"/>
                    </a:cubicBezTo>
                    <a:cubicBezTo>
                      <a:pt x="83" y="31"/>
                      <a:pt x="83" y="31"/>
                      <a:pt x="83" y="30"/>
                    </a:cubicBezTo>
                    <a:cubicBezTo>
                      <a:pt x="83" y="30"/>
                      <a:pt x="83" y="30"/>
                      <a:pt x="84" y="30"/>
                    </a:cubicBezTo>
                    <a:cubicBezTo>
                      <a:pt x="81" y="29"/>
                      <a:pt x="81" y="29"/>
                      <a:pt x="81" y="29"/>
                    </a:cubicBezTo>
                    <a:cubicBezTo>
                      <a:pt x="82" y="28"/>
                      <a:pt x="82" y="28"/>
                      <a:pt x="82" y="28"/>
                    </a:cubicBezTo>
                    <a:cubicBezTo>
                      <a:pt x="84" y="28"/>
                      <a:pt x="84" y="28"/>
                      <a:pt x="84" y="28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3" y="25"/>
                      <a:pt x="83" y="25"/>
                      <a:pt x="83" y="25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2" y="18"/>
                      <a:pt x="92" y="18"/>
                      <a:pt x="92" y="18"/>
                    </a:cubicBezTo>
                    <a:cubicBezTo>
                      <a:pt x="91" y="18"/>
                      <a:pt x="91" y="18"/>
                      <a:pt x="91" y="18"/>
                    </a:cubicBezTo>
                    <a:cubicBezTo>
                      <a:pt x="91" y="18"/>
                      <a:pt x="90" y="18"/>
                      <a:pt x="90" y="18"/>
                    </a:cubicBezTo>
                    <a:cubicBezTo>
                      <a:pt x="90" y="18"/>
                      <a:pt x="90" y="18"/>
                      <a:pt x="89" y="18"/>
                    </a:cubicBezTo>
                    <a:cubicBezTo>
                      <a:pt x="89" y="18"/>
                      <a:pt x="89" y="18"/>
                      <a:pt x="88" y="18"/>
                    </a:cubicBezTo>
                    <a:cubicBezTo>
                      <a:pt x="90" y="16"/>
                      <a:pt x="90" y="16"/>
                      <a:pt x="90" y="16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4" y="16"/>
                      <a:pt x="94" y="16"/>
                      <a:pt x="94" y="16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3" y="15"/>
                      <a:pt x="93" y="15"/>
                      <a:pt x="93" y="15"/>
                    </a:cubicBezTo>
                    <a:cubicBezTo>
                      <a:pt x="93" y="15"/>
                      <a:pt x="93" y="15"/>
                      <a:pt x="93" y="15"/>
                    </a:cubicBezTo>
                    <a:cubicBezTo>
                      <a:pt x="94" y="15"/>
                      <a:pt x="94" y="15"/>
                      <a:pt x="94" y="15"/>
                    </a:cubicBezTo>
                    <a:cubicBezTo>
                      <a:pt x="94" y="15"/>
                      <a:pt x="94" y="15"/>
                      <a:pt x="94" y="15"/>
                    </a:cubicBezTo>
                    <a:cubicBezTo>
                      <a:pt x="94" y="15"/>
                      <a:pt x="94" y="15"/>
                      <a:pt x="94" y="15"/>
                    </a:cubicBezTo>
                    <a:cubicBezTo>
                      <a:pt x="97" y="14"/>
                      <a:pt x="97" y="14"/>
                      <a:pt x="97" y="14"/>
                    </a:cubicBezTo>
                    <a:cubicBezTo>
                      <a:pt x="98" y="12"/>
                      <a:pt x="98" y="12"/>
                      <a:pt x="98" y="12"/>
                    </a:cubicBezTo>
                    <a:cubicBezTo>
                      <a:pt x="98" y="12"/>
                      <a:pt x="98" y="12"/>
                      <a:pt x="98" y="12"/>
                    </a:cubicBezTo>
                    <a:cubicBezTo>
                      <a:pt x="98" y="12"/>
                      <a:pt x="98" y="12"/>
                      <a:pt x="98" y="12"/>
                    </a:cubicBezTo>
                    <a:cubicBezTo>
                      <a:pt x="98" y="12"/>
                      <a:pt x="98" y="12"/>
                      <a:pt x="98" y="12"/>
                    </a:cubicBezTo>
                    <a:cubicBezTo>
                      <a:pt x="98" y="12"/>
                      <a:pt x="98" y="12"/>
                      <a:pt x="99" y="12"/>
                    </a:cubicBezTo>
                    <a:cubicBezTo>
                      <a:pt x="102" y="11"/>
                      <a:pt x="102" y="11"/>
                      <a:pt x="102" y="11"/>
                    </a:cubicBezTo>
                    <a:cubicBezTo>
                      <a:pt x="100" y="9"/>
                      <a:pt x="100" y="9"/>
                      <a:pt x="100" y="9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86" y="14"/>
                      <a:pt x="86" y="14"/>
                      <a:pt x="86" y="14"/>
                    </a:cubicBezTo>
                    <a:cubicBezTo>
                      <a:pt x="92" y="10"/>
                      <a:pt x="92" y="10"/>
                      <a:pt x="92" y="10"/>
                    </a:cubicBezTo>
                    <a:cubicBezTo>
                      <a:pt x="94" y="8"/>
                      <a:pt x="94" y="8"/>
                      <a:pt x="94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8"/>
                      <a:pt x="92" y="8"/>
                      <a:pt x="92" y="8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91" y="9"/>
                      <a:pt x="91" y="9"/>
                      <a:pt x="91" y="9"/>
                    </a:cubicBezTo>
                    <a:cubicBezTo>
                      <a:pt x="86" y="11"/>
                      <a:pt x="86" y="11"/>
                      <a:pt x="86" y="11"/>
                    </a:cubicBezTo>
                    <a:cubicBezTo>
                      <a:pt x="85" y="10"/>
                      <a:pt x="85" y="10"/>
                      <a:pt x="85" y="10"/>
                    </a:cubicBezTo>
                    <a:cubicBezTo>
                      <a:pt x="90" y="9"/>
                      <a:pt x="90" y="9"/>
                      <a:pt x="90" y="9"/>
                    </a:cubicBezTo>
                    <a:cubicBezTo>
                      <a:pt x="90" y="9"/>
                      <a:pt x="90" y="9"/>
                      <a:pt x="90" y="9"/>
                    </a:cubicBezTo>
                    <a:cubicBezTo>
                      <a:pt x="90" y="9"/>
                      <a:pt x="90" y="8"/>
                      <a:pt x="90" y="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90" y="8"/>
                      <a:pt x="91" y="8"/>
                      <a:pt x="91" y="8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94" y="6"/>
                      <a:pt x="94" y="6"/>
                      <a:pt x="94" y="6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4" y="3"/>
                      <a:pt x="94" y="3"/>
                      <a:pt x="94" y="3"/>
                    </a:cubicBez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cubicBezTo>
                      <a:pt x="93" y="2"/>
                      <a:pt x="93" y="2"/>
                      <a:pt x="93" y="2"/>
                    </a:cubicBezTo>
                    <a:cubicBezTo>
                      <a:pt x="90" y="2"/>
                      <a:pt x="90" y="2"/>
                      <a:pt x="90" y="2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5" y="3"/>
                      <a:pt x="85" y="3"/>
                      <a:pt x="85" y="3"/>
                    </a:cubicBezTo>
                    <a:cubicBezTo>
                      <a:pt x="89" y="3"/>
                      <a:pt x="89" y="3"/>
                      <a:pt x="89" y="3"/>
                    </a:cubicBezTo>
                    <a:cubicBezTo>
                      <a:pt x="91" y="2"/>
                      <a:pt x="91" y="2"/>
                      <a:pt x="91" y="2"/>
                    </a:cubicBezTo>
                    <a:cubicBezTo>
                      <a:pt x="91" y="2"/>
                      <a:pt x="91" y="2"/>
                      <a:pt x="91" y="2"/>
                    </a:cubicBezTo>
                    <a:cubicBezTo>
                      <a:pt x="92" y="2"/>
                      <a:pt x="92" y="2"/>
                      <a:pt x="92" y="2"/>
                    </a:cubicBezTo>
                    <a:cubicBezTo>
                      <a:pt x="92" y="2"/>
                      <a:pt x="92" y="2"/>
                      <a:pt x="92" y="2"/>
                    </a:cubicBezTo>
                    <a:cubicBezTo>
                      <a:pt x="92" y="2"/>
                      <a:pt x="93" y="2"/>
                      <a:pt x="93" y="2"/>
                    </a:cubicBezTo>
                    <a:cubicBezTo>
                      <a:pt x="95" y="1"/>
                      <a:pt x="95" y="1"/>
                      <a:pt x="95" y="1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2" y="0"/>
                      <a:pt x="92" y="0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4799013" y="1571625"/>
                <a:ext cx="201612" cy="292100"/>
              </a:xfrm>
              <a:custGeom>
                <a:avLst/>
                <a:gdLst>
                  <a:gd name="T0" fmla="*/ 47 w 54"/>
                  <a:gd name="T1" fmla="*/ 2 h 78"/>
                  <a:gd name="T2" fmla="*/ 44 w 54"/>
                  <a:gd name="T3" fmla="*/ 5 h 78"/>
                  <a:gd name="T4" fmla="*/ 45 w 54"/>
                  <a:gd name="T5" fmla="*/ 0 h 78"/>
                  <a:gd name="T6" fmla="*/ 27 w 54"/>
                  <a:gd name="T7" fmla="*/ 9 h 78"/>
                  <a:gd name="T8" fmla="*/ 23 w 54"/>
                  <a:gd name="T9" fmla="*/ 12 h 78"/>
                  <a:gd name="T10" fmla="*/ 27 w 54"/>
                  <a:gd name="T11" fmla="*/ 8 h 78"/>
                  <a:gd name="T12" fmla="*/ 30 w 54"/>
                  <a:gd name="T13" fmla="*/ 5 h 78"/>
                  <a:gd name="T14" fmla="*/ 34 w 54"/>
                  <a:gd name="T15" fmla="*/ 0 h 78"/>
                  <a:gd name="T16" fmla="*/ 12 w 54"/>
                  <a:gd name="T17" fmla="*/ 14 h 78"/>
                  <a:gd name="T18" fmla="*/ 9 w 54"/>
                  <a:gd name="T19" fmla="*/ 20 h 78"/>
                  <a:gd name="T20" fmla="*/ 13 w 54"/>
                  <a:gd name="T21" fmla="*/ 27 h 78"/>
                  <a:gd name="T22" fmla="*/ 17 w 54"/>
                  <a:gd name="T23" fmla="*/ 27 h 78"/>
                  <a:gd name="T24" fmla="*/ 20 w 54"/>
                  <a:gd name="T25" fmla="*/ 27 h 78"/>
                  <a:gd name="T26" fmla="*/ 22 w 54"/>
                  <a:gd name="T27" fmla="*/ 27 h 78"/>
                  <a:gd name="T28" fmla="*/ 25 w 54"/>
                  <a:gd name="T29" fmla="*/ 27 h 78"/>
                  <a:gd name="T30" fmla="*/ 30 w 54"/>
                  <a:gd name="T31" fmla="*/ 23 h 78"/>
                  <a:gd name="T32" fmla="*/ 29 w 54"/>
                  <a:gd name="T33" fmla="*/ 38 h 78"/>
                  <a:gd name="T34" fmla="*/ 18 w 54"/>
                  <a:gd name="T35" fmla="*/ 52 h 78"/>
                  <a:gd name="T36" fmla="*/ 4 w 54"/>
                  <a:gd name="T37" fmla="*/ 58 h 78"/>
                  <a:gd name="T38" fmla="*/ 6 w 54"/>
                  <a:gd name="T39" fmla="*/ 64 h 78"/>
                  <a:gd name="T40" fmla="*/ 11 w 54"/>
                  <a:gd name="T41" fmla="*/ 69 h 78"/>
                  <a:gd name="T42" fmla="*/ 13 w 54"/>
                  <a:gd name="T43" fmla="*/ 69 h 78"/>
                  <a:gd name="T44" fmla="*/ 14 w 54"/>
                  <a:gd name="T45" fmla="*/ 69 h 78"/>
                  <a:gd name="T46" fmla="*/ 13 w 54"/>
                  <a:gd name="T47" fmla="*/ 71 h 78"/>
                  <a:gd name="T48" fmla="*/ 11 w 54"/>
                  <a:gd name="T49" fmla="*/ 73 h 78"/>
                  <a:gd name="T50" fmla="*/ 20 w 54"/>
                  <a:gd name="T51" fmla="*/ 78 h 78"/>
                  <a:gd name="T52" fmla="*/ 22 w 54"/>
                  <a:gd name="T53" fmla="*/ 78 h 78"/>
                  <a:gd name="T54" fmla="*/ 25 w 54"/>
                  <a:gd name="T55" fmla="*/ 78 h 78"/>
                  <a:gd name="T56" fmla="*/ 28 w 54"/>
                  <a:gd name="T57" fmla="*/ 75 h 78"/>
                  <a:gd name="T58" fmla="*/ 34 w 54"/>
                  <a:gd name="T59" fmla="*/ 62 h 78"/>
                  <a:gd name="T60" fmla="*/ 35 w 54"/>
                  <a:gd name="T61" fmla="*/ 55 h 78"/>
                  <a:gd name="T62" fmla="*/ 43 w 54"/>
                  <a:gd name="T63" fmla="*/ 60 h 78"/>
                  <a:gd name="T64" fmla="*/ 45 w 54"/>
                  <a:gd name="T65" fmla="*/ 56 h 78"/>
                  <a:gd name="T66" fmla="*/ 47 w 54"/>
                  <a:gd name="T67" fmla="*/ 56 h 78"/>
                  <a:gd name="T68" fmla="*/ 54 w 54"/>
                  <a:gd name="T69" fmla="*/ 50 h 78"/>
                  <a:gd name="T70" fmla="*/ 46 w 54"/>
                  <a:gd name="T71" fmla="*/ 37 h 78"/>
                  <a:gd name="T72" fmla="*/ 47 w 54"/>
                  <a:gd name="T73" fmla="*/ 35 h 78"/>
                  <a:gd name="T74" fmla="*/ 48 w 54"/>
                  <a:gd name="T75" fmla="*/ 33 h 78"/>
                  <a:gd name="T76" fmla="*/ 51 w 54"/>
                  <a:gd name="T77" fmla="*/ 30 h 78"/>
                  <a:gd name="T78" fmla="*/ 53 w 54"/>
                  <a:gd name="T79" fmla="*/ 26 h 78"/>
                  <a:gd name="T80" fmla="*/ 54 w 54"/>
                  <a:gd name="T81" fmla="*/ 24 h 78"/>
                  <a:gd name="T82" fmla="*/ 47 w 54"/>
                  <a:gd name="T83" fmla="*/ 24 h 78"/>
                  <a:gd name="T84" fmla="*/ 53 w 54"/>
                  <a:gd name="T85" fmla="*/ 20 h 78"/>
                  <a:gd name="T86" fmla="*/ 52 w 54"/>
                  <a:gd name="T87" fmla="*/ 20 h 78"/>
                  <a:gd name="T88" fmla="*/ 46 w 54"/>
                  <a:gd name="T89" fmla="*/ 21 h 78"/>
                  <a:gd name="T90" fmla="*/ 50 w 54"/>
                  <a:gd name="T91" fmla="*/ 16 h 78"/>
                  <a:gd name="T92" fmla="*/ 47 w 54"/>
                  <a:gd name="T93" fmla="*/ 13 h 78"/>
                  <a:gd name="T94" fmla="*/ 49 w 54"/>
                  <a:gd name="T95" fmla="*/ 11 h 78"/>
                  <a:gd name="T96" fmla="*/ 51 w 54"/>
                  <a:gd name="T97" fmla="*/ 9 h 78"/>
                  <a:gd name="T98" fmla="*/ 50 w 54"/>
                  <a:gd name="T99" fmla="*/ 7 h 78"/>
                  <a:gd name="T100" fmla="*/ 49 w 54"/>
                  <a:gd name="T10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4" h="78">
                    <a:moveTo>
                      <a:pt x="49" y="0"/>
                    </a:moveTo>
                    <a:cubicBezTo>
                      <a:pt x="48" y="1"/>
                      <a:pt x="48" y="1"/>
                      <a:pt x="47" y="2"/>
                    </a:cubicBezTo>
                    <a:cubicBezTo>
                      <a:pt x="46" y="2"/>
                      <a:pt x="46" y="3"/>
                      <a:pt x="45" y="3"/>
                    </a:cubicBezTo>
                    <a:cubicBezTo>
                      <a:pt x="45" y="4"/>
                      <a:pt x="44" y="4"/>
                      <a:pt x="44" y="5"/>
                    </a:cubicBezTo>
                    <a:cubicBezTo>
                      <a:pt x="43" y="5"/>
                      <a:pt x="43" y="6"/>
                      <a:pt x="42" y="7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1"/>
                      <a:pt x="24" y="11"/>
                      <a:pt x="25" y="10"/>
                    </a:cubicBezTo>
                    <a:cubicBezTo>
                      <a:pt x="25" y="9"/>
                      <a:pt x="26" y="9"/>
                      <a:pt x="27" y="8"/>
                    </a:cubicBezTo>
                    <a:cubicBezTo>
                      <a:pt x="27" y="8"/>
                      <a:pt x="28" y="7"/>
                      <a:pt x="28" y="7"/>
                    </a:cubicBezTo>
                    <a:cubicBezTo>
                      <a:pt x="29" y="6"/>
                      <a:pt x="30" y="5"/>
                      <a:pt x="30" y="5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4" y="27"/>
                      <a:pt x="14" y="27"/>
                      <a:pt x="15" y="27"/>
                    </a:cubicBezTo>
                    <a:cubicBezTo>
                      <a:pt x="16" y="27"/>
                      <a:pt x="16" y="27"/>
                      <a:pt x="17" y="27"/>
                    </a:cubicBezTo>
                    <a:cubicBezTo>
                      <a:pt x="17" y="27"/>
                      <a:pt x="18" y="27"/>
                      <a:pt x="18" y="27"/>
                    </a:cubicBezTo>
                    <a:cubicBezTo>
                      <a:pt x="19" y="27"/>
                      <a:pt x="19" y="27"/>
                      <a:pt x="20" y="27"/>
                    </a:cubicBezTo>
                    <a:cubicBezTo>
                      <a:pt x="20" y="27"/>
                      <a:pt x="21" y="27"/>
                      <a:pt x="21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3" y="27"/>
                      <a:pt x="23" y="27"/>
                      <a:pt x="24" y="27"/>
                    </a:cubicBezTo>
                    <a:cubicBezTo>
                      <a:pt x="24" y="27"/>
                      <a:pt x="24" y="27"/>
                      <a:pt x="25" y="27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6" y="64"/>
                      <a:pt x="6" y="64"/>
                      <a:pt x="6" y="64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11" y="69"/>
                      <a:pt x="12" y="69"/>
                      <a:pt x="12" y="69"/>
                    </a:cubicBezTo>
                    <a:cubicBezTo>
                      <a:pt x="12" y="69"/>
                      <a:pt x="12" y="69"/>
                      <a:pt x="13" y="69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3" y="69"/>
                      <a:pt x="14" y="69"/>
                      <a:pt x="14" y="69"/>
                    </a:cubicBezTo>
                    <a:cubicBezTo>
                      <a:pt x="14" y="70"/>
                      <a:pt x="13" y="70"/>
                      <a:pt x="13" y="70"/>
                    </a:cubicBezTo>
                    <a:cubicBezTo>
                      <a:pt x="13" y="70"/>
                      <a:pt x="13" y="71"/>
                      <a:pt x="13" y="71"/>
                    </a:cubicBezTo>
                    <a:cubicBezTo>
                      <a:pt x="12" y="71"/>
                      <a:pt x="12" y="72"/>
                      <a:pt x="12" y="72"/>
                    </a:cubicBezTo>
                    <a:cubicBezTo>
                      <a:pt x="12" y="72"/>
                      <a:pt x="12" y="73"/>
                      <a:pt x="11" y="73"/>
                    </a:cubicBezTo>
                    <a:cubicBezTo>
                      <a:pt x="14" y="74"/>
                      <a:pt x="14" y="74"/>
                      <a:pt x="14" y="74"/>
                    </a:cubicBezTo>
                    <a:cubicBezTo>
                      <a:pt x="20" y="78"/>
                      <a:pt x="20" y="78"/>
                      <a:pt x="20" y="78"/>
                    </a:cubicBezTo>
                    <a:cubicBezTo>
                      <a:pt x="20" y="78"/>
                      <a:pt x="21" y="78"/>
                      <a:pt x="21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4" y="78"/>
                      <a:pt x="24" y="78"/>
                      <a:pt x="25" y="78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3" y="46"/>
                      <a:pt x="51" y="41"/>
                      <a:pt x="48" y="41"/>
                    </a:cubicBezTo>
                    <a:cubicBezTo>
                      <a:pt x="48" y="41"/>
                      <a:pt x="47" y="40"/>
                      <a:pt x="46" y="37"/>
                    </a:cubicBezTo>
                    <a:cubicBezTo>
                      <a:pt x="46" y="36"/>
                      <a:pt x="46" y="36"/>
                      <a:pt x="47" y="36"/>
                    </a:cubicBezTo>
                    <a:cubicBezTo>
                      <a:pt x="47" y="36"/>
                      <a:pt x="47" y="35"/>
                      <a:pt x="47" y="35"/>
                    </a:cubicBezTo>
                    <a:cubicBezTo>
                      <a:pt x="47" y="35"/>
                      <a:pt x="48" y="35"/>
                      <a:pt x="48" y="34"/>
                    </a:cubicBezTo>
                    <a:cubicBezTo>
                      <a:pt x="48" y="34"/>
                      <a:pt x="48" y="34"/>
                      <a:pt x="48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2" y="20"/>
                      <a:pt x="51" y="20"/>
                      <a:pt x="51" y="20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7" y="13"/>
                      <a:pt x="48" y="12"/>
                      <a:pt x="48" y="12"/>
                    </a:cubicBezTo>
                    <a:cubicBezTo>
                      <a:pt x="48" y="12"/>
                      <a:pt x="48" y="11"/>
                      <a:pt x="49" y="11"/>
                    </a:cubicBezTo>
                    <a:cubicBezTo>
                      <a:pt x="49" y="11"/>
                      <a:pt x="49" y="10"/>
                      <a:pt x="50" y="10"/>
                    </a:cubicBezTo>
                    <a:cubicBezTo>
                      <a:pt x="50" y="10"/>
                      <a:pt x="50" y="9"/>
                      <a:pt x="51" y="9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49" y="0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4854575" y="1714500"/>
                <a:ext cx="38100" cy="30163"/>
              </a:xfrm>
              <a:custGeom>
                <a:avLst/>
                <a:gdLst>
                  <a:gd name="T0" fmla="*/ 19 w 24"/>
                  <a:gd name="T1" fmla="*/ 0 h 19"/>
                  <a:gd name="T2" fmla="*/ 10 w 24"/>
                  <a:gd name="T3" fmla="*/ 5 h 19"/>
                  <a:gd name="T4" fmla="*/ 0 w 24"/>
                  <a:gd name="T5" fmla="*/ 19 h 19"/>
                  <a:gd name="T6" fmla="*/ 12 w 24"/>
                  <a:gd name="T7" fmla="*/ 16 h 19"/>
                  <a:gd name="T8" fmla="*/ 24 w 24"/>
                  <a:gd name="T9" fmla="*/ 5 h 19"/>
                  <a:gd name="T10" fmla="*/ 19 w 24"/>
                  <a:gd name="T11" fmla="*/ 0 h 19"/>
                  <a:gd name="T12" fmla="*/ 19 w 24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9">
                    <a:moveTo>
                      <a:pt x="19" y="0"/>
                    </a:moveTo>
                    <a:lnTo>
                      <a:pt x="10" y="5"/>
                    </a:lnTo>
                    <a:lnTo>
                      <a:pt x="0" y="19"/>
                    </a:lnTo>
                    <a:lnTo>
                      <a:pt x="12" y="16"/>
                    </a:lnTo>
                    <a:lnTo>
                      <a:pt x="24" y="5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4689475" y="1770063"/>
                <a:ext cx="68262" cy="68263"/>
              </a:xfrm>
              <a:custGeom>
                <a:avLst/>
                <a:gdLst>
                  <a:gd name="T0" fmla="*/ 18 w 18"/>
                  <a:gd name="T1" fmla="*/ 0 h 18"/>
                  <a:gd name="T2" fmla="*/ 12 w 18"/>
                  <a:gd name="T3" fmla="*/ 3 h 18"/>
                  <a:gd name="T4" fmla="*/ 11 w 18"/>
                  <a:gd name="T5" fmla="*/ 5 h 18"/>
                  <a:gd name="T6" fmla="*/ 10 w 18"/>
                  <a:gd name="T7" fmla="*/ 6 h 18"/>
                  <a:gd name="T8" fmla="*/ 9 w 18"/>
                  <a:gd name="T9" fmla="*/ 7 h 18"/>
                  <a:gd name="T10" fmla="*/ 8 w 18"/>
                  <a:gd name="T11" fmla="*/ 9 h 18"/>
                  <a:gd name="T12" fmla="*/ 3 w 18"/>
                  <a:gd name="T13" fmla="*/ 13 h 18"/>
                  <a:gd name="T14" fmla="*/ 0 w 18"/>
                  <a:gd name="T15" fmla="*/ 15 h 18"/>
                  <a:gd name="T16" fmla="*/ 2 w 18"/>
                  <a:gd name="T17" fmla="*/ 15 h 18"/>
                  <a:gd name="T18" fmla="*/ 2 w 18"/>
                  <a:gd name="T19" fmla="*/ 17 h 18"/>
                  <a:gd name="T20" fmla="*/ 3 w 18"/>
                  <a:gd name="T21" fmla="*/ 18 h 18"/>
                  <a:gd name="T22" fmla="*/ 10 w 18"/>
                  <a:gd name="T23" fmla="*/ 13 h 18"/>
                  <a:gd name="T24" fmla="*/ 11 w 18"/>
                  <a:gd name="T25" fmla="*/ 13 h 18"/>
                  <a:gd name="T26" fmla="*/ 12 w 18"/>
                  <a:gd name="T27" fmla="*/ 13 h 18"/>
                  <a:gd name="T28" fmla="*/ 13 w 18"/>
                  <a:gd name="T29" fmla="*/ 13 h 18"/>
                  <a:gd name="T30" fmla="*/ 14 w 18"/>
                  <a:gd name="T31" fmla="*/ 13 h 18"/>
                  <a:gd name="T32" fmla="*/ 14 w 18"/>
                  <a:gd name="T33" fmla="*/ 15 h 18"/>
                  <a:gd name="T34" fmla="*/ 18 w 18"/>
                  <a:gd name="T35" fmla="*/ 14 h 18"/>
                  <a:gd name="T36" fmla="*/ 17 w 18"/>
                  <a:gd name="T37" fmla="*/ 10 h 18"/>
                  <a:gd name="T38" fmla="*/ 16 w 18"/>
                  <a:gd name="T39" fmla="*/ 4 h 18"/>
                  <a:gd name="T40" fmla="*/ 18 w 18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cubicBezTo>
                      <a:pt x="12" y="3"/>
                      <a:pt x="12" y="3"/>
                      <a:pt x="12" y="3"/>
                    </a:cubicBezTo>
                    <a:cubicBezTo>
                      <a:pt x="12" y="4"/>
                      <a:pt x="11" y="4"/>
                      <a:pt x="11" y="5"/>
                    </a:cubicBezTo>
                    <a:cubicBezTo>
                      <a:pt x="11" y="5"/>
                      <a:pt x="10" y="6"/>
                      <a:pt x="10" y="6"/>
                    </a:cubicBezTo>
                    <a:cubicBezTo>
                      <a:pt x="10" y="6"/>
                      <a:pt x="9" y="7"/>
                      <a:pt x="9" y="7"/>
                    </a:cubicBezTo>
                    <a:cubicBezTo>
                      <a:pt x="8" y="8"/>
                      <a:pt x="8" y="8"/>
                      <a:pt x="8" y="9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1" y="13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2" y="13"/>
                      <a:pt x="12" y="13"/>
                      <a:pt x="13" y="13"/>
                    </a:cubicBezTo>
                    <a:cubicBezTo>
                      <a:pt x="13" y="13"/>
                      <a:pt x="13" y="13"/>
                      <a:pt x="14" y="13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8" y="0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4926013" y="1477963"/>
                <a:ext cx="115887" cy="71438"/>
              </a:xfrm>
              <a:custGeom>
                <a:avLst/>
                <a:gdLst>
                  <a:gd name="T0" fmla="*/ 17 w 31"/>
                  <a:gd name="T1" fmla="*/ 0 h 19"/>
                  <a:gd name="T2" fmla="*/ 10 w 31"/>
                  <a:gd name="T3" fmla="*/ 3 h 19"/>
                  <a:gd name="T4" fmla="*/ 11 w 31"/>
                  <a:gd name="T5" fmla="*/ 5 h 19"/>
                  <a:gd name="T6" fmla="*/ 11 w 31"/>
                  <a:gd name="T7" fmla="*/ 7 h 19"/>
                  <a:gd name="T8" fmla="*/ 4 w 31"/>
                  <a:gd name="T9" fmla="*/ 13 h 19"/>
                  <a:gd name="T10" fmla="*/ 0 w 31"/>
                  <a:gd name="T11" fmla="*/ 18 h 19"/>
                  <a:gd name="T12" fmla="*/ 7 w 31"/>
                  <a:gd name="T13" fmla="*/ 18 h 19"/>
                  <a:gd name="T14" fmla="*/ 13 w 31"/>
                  <a:gd name="T15" fmla="*/ 19 h 19"/>
                  <a:gd name="T16" fmla="*/ 21 w 31"/>
                  <a:gd name="T17" fmla="*/ 19 h 19"/>
                  <a:gd name="T18" fmla="*/ 26 w 31"/>
                  <a:gd name="T19" fmla="*/ 15 h 19"/>
                  <a:gd name="T20" fmla="*/ 29 w 31"/>
                  <a:gd name="T21" fmla="*/ 13 h 19"/>
                  <a:gd name="T22" fmla="*/ 30 w 31"/>
                  <a:gd name="T23" fmla="*/ 9 h 19"/>
                  <a:gd name="T24" fmla="*/ 23 w 31"/>
                  <a:gd name="T25" fmla="*/ 10 h 19"/>
                  <a:gd name="T26" fmla="*/ 16 w 31"/>
                  <a:gd name="T27" fmla="*/ 12 h 19"/>
                  <a:gd name="T28" fmla="*/ 12 w 31"/>
                  <a:gd name="T29" fmla="*/ 11 h 19"/>
                  <a:gd name="T30" fmla="*/ 14 w 31"/>
                  <a:gd name="T31" fmla="*/ 8 h 19"/>
                  <a:gd name="T32" fmla="*/ 14 w 31"/>
                  <a:gd name="T33" fmla="*/ 7 h 19"/>
                  <a:gd name="T34" fmla="*/ 15 w 31"/>
                  <a:gd name="T35" fmla="*/ 7 h 19"/>
                  <a:gd name="T36" fmla="*/ 15 w 31"/>
                  <a:gd name="T37" fmla="*/ 7 h 19"/>
                  <a:gd name="T38" fmla="*/ 16 w 31"/>
                  <a:gd name="T39" fmla="*/ 6 h 19"/>
                  <a:gd name="T40" fmla="*/ 18 w 31"/>
                  <a:gd name="T41" fmla="*/ 6 h 19"/>
                  <a:gd name="T42" fmla="*/ 19 w 31"/>
                  <a:gd name="T43" fmla="*/ 3 h 19"/>
                  <a:gd name="T44" fmla="*/ 18 w 31"/>
                  <a:gd name="T45" fmla="*/ 3 h 19"/>
                  <a:gd name="T46" fmla="*/ 17 w 31"/>
                  <a:gd name="T47" fmla="*/ 3 h 19"/>
                  <a:gd name="T48" fmla="*/ 16 w 31"/>
                  <a:gd name="T49" fmla="*/ 3 h 19"/>
                  <a:gd name="T50" fmla="*/ 15 w 31"/>
                  <a:gd name="T51" fmla="*/ 3 h 19"/>
                  <a:gd name="T52" fmla="*/ 17 w 31"/>
                  <a:gd name="T53" fmla="*/ 0 h 19"/>
                  <a:gd name="T54" fmla="*/ 17 w 31"/>
                  <a:gd name="T5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" h="19">
                    <a:moveTo>
                      <a:pt x="17" y="0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7" y="14"/>
                      <a:pt x="29" y="14"/>
                      <a:pt x="29" y="13"/>
                    </a:cubicBezTo>
                    <a:cubicBezTo>
                      <a:pt x="29" y="13"/>
                      <a:pt x="31" y="10"/>
                      <a:pt x="30" y="9"/>
                    </a:cubicBezTo>
                    <a:cubicBezTo>
                      <a:pt x="29" y="9"/>
                      <a:pt x="24" y="10"/>
                      <a:pt x="23" y="10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7"/>
                      <a:pt x="14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8" y="3"/>
                      <a:pt x="18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5011738" y="1287463"/>
                <a:ext cx="431800" cy="212725"/>
              </a:xfrm>
              <a:custGeom>
                <a:avLst/>
                <a:gdLst>
                  <a:gd name="T0" fmla="*/ 113 w 115"/>
                  <a:gd name="T1" fmla="*/ 0 h 57"/>
                  <a:gd name="T2" fmla="*/ 114 w 115"/>
                  <a:gd name="T3" fmla="*/ 0 h 57"/>
                  <a:gd name="T4" fmla="*/ 105 w 115"/>
                  <a:gd name="T5" fmla="*/ 3 h 57"/>
                  <a:gd name="T6" fmla="*/ 106 w 115"/>
                  <a:gd name="T7" fmla="*/ 1 h 57"/>
                  <a:gd name="T8" fmla="*/ 103 w 115"/>
                  <a:gd name="T9" fmla="*/ 2 h 57"/>
                  <a:gd name="T10" fmla="*/ 98 w 115"/>
                  <a:gd name="T11" fmla="*/ 3 h 57"/>
                  <a:gd name="T12" fmla="*/ 97 w 115"/>
                  <a:gd name="T13" fmla="*/ 3 h 57"/>
                  <a:gd name="T14" fmla="*/ 94 w 115"/>
                  <a:gd name="T15" fmla="*/ 4 h 57"/>
                  <a:gd name="T16" fmla="*/ 84 w 115"/>
                  <a:gd name="T17" fmla="*/ 10 h 57"/>
                  <a:gd name="T18" fmla="*/ 83 w 115"/>
                  <a:gd name="T19" fmla="*/ 7 h 57"/>
                  <a:gd name="T20" fmla="*/ 80 w 115"/>
                  <a:gd name="T21" fmla="*/ 9 h 57"/>
                  <a:gd name="T22" fmla="*/ 66 w 115"/>
                  <a:gd name="T23" fmla="*/ 12 h 57"/>
                  <a:gd name="T24" fmla="*/ 68 w 115"/>
                  <a:gd name="T25" fmla="*/ 12 h 57"/>
                  <a:gd name="T26" fmla="*/ 61 w 115"/>
                  <a:gd name="T27" fmla="*/ 16 h 57"/>
                  <a:gd name="T28" fmla="*/ 67 w 115"/>
                  <a:gd name="T29" fmla="*/ 15 h 57"/>
                  <a:gd name="T30" fmla="*/ 55 w 115"/>
                  <a:gd name="T31" fmla="*/ 21 h 57"/>
                  <a:gd name="T32" fmla="*/ 60 w 115"/>
                  <a:gd name="T33" fmla="*/ 22 h 57"/>
                  <a:gd name="T34" fmla="*/ 48 w 115"/>
                  <a:gd name="T35" fmla="*/ 28 h 57"/>
                  <a:gd name="T36" fmla="*/ 39 w 115"/>
                  <a:gd name="T37" fmla="*/ 31 h 57"/>
                  <a:gd name="T38" fmla="*/ 48 w 115"/>
                  <a:gd name="T39" fmla="*/ 23 h 57"/>
                  <a:gd name="T40" fmla="*/ 44 w 115"/>
                  <a:gd name="T41" fmla="*/ 20 h 57"/>
                  <a:gd name="T42" fmla="*/ 24 w 115"/>
                  <a:gd name="T43" fmla="*/ 31 h 57"/>
                  <a:gd name="T44" fmla="*/ 22 w 115"/>
                  <a:gd name="T45" fmla="*/ 34 h 57"/>
                  <a:gd name="T46" fmla="*/ 19 w 115"/>
                  <a:gd name="T47" fmla="*/ 40 h 57"/>
                  <a:gd name="T48" fmla="*/ 23 w 115"/>
                  <a:gd name="T49" fmla="*/ 40 h 57"/>
                  <a:gd name="T50" fmla="*/ 17 w 115"/>
                  <a:gd name="T51" fmla="*/ 44 h 57"/>
                  <a:gd name="T52" fmla="*/ 11 w 115"/>
                  <a:gd name="T53" fmla="*/ 49 h 57"/>
                  <a:gd name="T54" fmla="*/ 0 w 115"/>
                  <a:gd name="T55" fmla="*/ 52 h 57"/>
                  <a:gd name="T56" fmla="*/ 6 w 115"/>
                  <a:gd name="T57" fmla="*/ 56 h 57"/>
                  <a:gd name="T58" fmla="*/ 12 w 115"/>
                  <a:gd name="T59" fmla="*/ 57 h 57"/>
                  <a:gd name="T60" fmla="*/ 21 w 115"/>
                  <a:gd name="T61" fmla="*/ 51 h 57"/>
                  <a:gd name="T62" fmla="*/ 23 w 115"/>
                  <a:gd name="T63" fmla="*/ 50 h 57"/>
                  <a:gd name="T64" fmla="*/ 24 w 115"/>
                  <a:gd name="T65" fmla="*/ 49 h 57"/>
                  <a:gd name="T66" fmla="*/ 21 w 115"/>
                  <a:gd name="T67" fmla="*/ 49 h 57"/>
                  <a:gd name="T68" fmla="*/ 18 w 115"/>
                  <a:gd name="T69" fmla="*/ 49 h 57"/>
                  <a:gd name="T70" fmla="*/ 32 w 115"/>
                  <a:gd name="T71" fmla="*/ 44 h 57"/>
                  <a:gd name="T72" fmla="*/ 39 w 115"/>
                  <a:gd name="T73" fmla="*/ 42 h 57"/>
                  <a:gd name="T74" fmla="*/ 41 w 115"/>
                  <a:gd name="T75" fmla="*/ 41 h 57"/>
                  <a:gd name="T76" fmla="*/ 42 w 115"/>
                  <a:gd name="T77" fmla="*/ 39 h 57"/>
                  <a:gd name="T78" fmla="*/ 48 w 115"/>
                  <a:gd name="T79" fmla="*/ 37 h 57"/>
                  <a:gd name="T80" fmla="*/ 51 w 115"/>
                  <a:gd name="T81" fmla="*/ 33 h 57"/>
                  <a:gd name="T82" fmla="*/ 53 w 115"/>
                  <a:gd name="T83" fmla="*/ 32 h 57"/>
                  <a:gd name="T84" fmla="*/ 52 w 115"/>
                  <a:gd name="T85" fmla="*/ 32 h 57"/>
                  <a:gd name="T86" fmla="*/ 56 w 115"/>
                  <a:gd name="T87" fmla="*/ 31 h 57"/>
                  <a:gd name="T88" fmla="*/ 61 w 115"/>
                  <a:gd name="T89" fmla="*/ 27 h 57"/>
                  <a:gd name="T90" fmla="*/ 69 w 115"/>
                  <a:gd name="T91" fmla="*/ 26 h 57"/>
                  <a:gd name="T92" fmla="*/ 72 w 115"/>
                  <a:gd name="T93" fmla="*/ 24 h 57"/>
                  <a:gd name="T94" fmla="*/ 87 w 115"/>
                  <a:gd name="T95" fmla="*/ 16 h 57"/>
                  <a:gd name="T96" fmla="*/ 92 w 115"/>
                  <a:gd name="T97" fmla="*/ 13 h 57"/>
                  <a:gd name="T98" fmla="*/ 111 w 115"/>
                  <a:gd name="T99" fmla="*/ 6 h 57"/>
                  <a:gd name="T100" fmla="*/ 112 w 115"/>
                  <a:gd name="T101" fmla="*/ 4 h 57"/>
                  <a:gd name="T102" fmla="*/ 109 w 115"/>
                  <a:gd name="T103" fmla="*/ 4 h 57"/>
                  <a:gd name="T104" fmla="*/ 114 w 115"/>
                  <a:gd name="T105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5" h="57">
                    <a:moveTo>
                      <a:pt x="115" y="0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110" y="1"/>
                      <a:pt x="110" y="1"/>
                      <a:pt x="110" y="1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05" y="3"/>
                      <a:pt x="105" y="3"/>
                      <a:pt x="105" y="3"/>
                    </a:cubicBezTo>
                    <a:cubicBezTo>
                      <a:pt x="109" y="1"/>
                      <a:pt x="109" y="1"/>
                      <a:pt x="109" y="1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103" y="2"/>
                      <a:pt x="103" y="2"/>
                      <a:pt x="103" y="2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84" y="10"/>
                      <a:pt x="84" y="10"/>
                      <a:pt x="84" y="10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67" y="15"/>
                      <a:pt x="67" y="15"/>
                      <a:pt x="67" y="15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51" y="19"/>
                      <a:pt x="51" y="19"/>
                      <a:pt x="60" y="14"/>
                    </a:cubicBezTo>
                    <a:cubicBezTo>
                      <a:pt x="58" y="14"/>
                      <a:pt x="48" y="18"/>
                      <a:pt x="44" y="20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9" y="54"/>
                      <a:pt x="21" y="54"/>
                      <a:pt x="23" y="53"/>
                    </a:cubicBezTo>
                    <a:cubicBezTo>
                      <a:pt x="22" y="52"/>
                      <a:pt x="22" y="52"/>
                      <a:pt x="21" y="51"/>
                    </a:cubicBezTo>
                    <a:cubicBezTo>
                      <a:pt x="21" y="51"/>
                      <a:pt x="22" y="51"/>
                      <a:pt x="22" y="51"/>
                    </a:cubicBezTo>
                    <a:cubicBezTo>
                      <a:pt x="22" y="51"/>
                      <a:pt x="22" y="50"/>
                      <a:pt x="23" y="50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49"/>
                      <a:pt x="23" y="49"/>
                      <a:pt x="23" y="49"/>
                    </a:cubicBezTo>
                    <a:cubicBezTo>
                      <a:pt x="22" y="49"/>
                      <a:pt x="22" y="49"/>
                      <a:pt x="21" y="49"/>
                    </a:cubicBezTo>
                    <a:cubicBezTo>
                      <a:pt x="21" y="49"/>
                      <a:pt x="20" y="49"/>
                      <a:pt x="20" y="49"/>
                    </a:cubicBezTo>
                    <a:cubicBezTo>
                      <a:pt x="19" y="49"/>
                      <a:pt x="19" y="49"/>
                      <a:pt x="18" y="49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9" y="41"/>
                      <a:pt x="39" y="41"/>
                      <a:pt x="39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8" y="37"/>
                      <a:pt x="48" y="37"/>
                      <a:pt x="48" y="37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51" y="33"/>
                      <a:pt x="51" y="33"/>
                      <a:pt x="51" y="33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62" y="29"/>
                      <a:pt x="62" y="29"/>
                      <a:pt x="62" y="29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5"/>
                      <a:pt x="69" y="25"/>
                      <a:pt x="69" y="25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95" y="14"/>
                      <a:pt x="95" y="14"/>
                      <a:pt x="95" y="14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89" y="15"/>
                      <a:pt x="91" y="14"/>
                      <a:pt x="93" y="14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2" y="13"/>
                      <a:pt x="92" y="13"/>
                      <a:pt x="99" y="12"/>
                    </a:cubicBezTo>
                    <a:cubicBezTo>
                      <a:pt x="111" y="6"/>
                      <a:pt x="111" y="6"/>
                      <a:pt x="111" y="6"/>
                    </a:cubicBezTo>
                    <a:cubicBezTo>
                      <a:pt x="113" y="5"/>
                      <a:pt x="113" y="5"/>
                      <a:pt x="113" y="5"/>
                    </a:cubicBezTo>
                    <a:cubicBezTo>
                      <a:pt x="112" y="4"/>
                      <a:pt x="112" y="4"/>
                      <a:pt x="112" y="4"/>
                    </a:cubicBezTo>
                    <a:cubicBezTo>
                      <a:pt x="115" y="2"/>
                      <a:pt x="115" y="2"/>
                      <a:pt x="115" y="2"/>
                    </a:cubicBezTo>
                    <a:cubicBezTo>
                      <a:pt x="109" y="4"/>
                      <a:pt x="109" y="4"/>
                      <a:pt x="109" y="4"/>
                    </a:cubicBezTo>
                    <a:cubicBezTo>
                      <a:pt x="113" y="2"/>
                      <a:pt x="113" y="2"/>
                      <a:pt x="113" y="2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5" y="0"/>
                      <a:pt x="115" y="0"/>
                      <a:pt x="1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5030788" y="1455738"/>
                <a:ext cx="19050" cy="14288"/>
              </a:xfrm>
              <a:custGeom>
                <a:avLst/>
                <a:gdLst>
                  <a:gd name="T0" fmla="*/ 3 w 5"/>
                  <a:gd name="T1" fmla="*/ 0 h 4"/>
                  <a:gd name="T2" fmla="*/ 1 w 5"/>
                  <a:gd name="T3" fmla="*/ 2 h 4"/>
                  <a:gd name="T4" fmla="*/ 0 w 5"/>
                  <a:gd name="T5" fmla="*/ 4 h 4"/>
                  <a:gd name="T6" fmla="*/ 0 w 5"/>
                  <a:gd name="T7" fmla="*/ 4 h 4"/>
                  <a:gd name="T8" fmla="*/ 1 w 5"/>
                  <a:gd name="T9" fmla="*/ 3 h 4"/>
                  <a:gd name="T10" fmla="*/ 3 w 5"/>
                  <a:gd name="T11" fmla="*/ 3 h 4"/>
                  <a:gd name="T12" fmla="*/ 5 w 5"/>
                  <a:gd name="T13" fmla="*/ 1 h 4"/>
                  <a:gd name="T14" fmla="*/ 3 w 5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3" y="1"/>
                      <a:pt x="1" y="1"/>
                      <a:pt x="1" y="2"/>
                    </a:cubicBezTo>
                    <a:cubicBezTo>
                      <a:pt x="1" y="2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5008563" y="1450975"/>
                <a:ext cx="26987" cy="7938"/>
              </a:xfrm>
              <a:custGeom>
                <a:avLst/>
                <a:gdLst>
                  <a:gd name="T0" fmla="*/ 4 w 7"/>
                  <a:gd name="T1" fmla="*/ 0 h 2"/>
                  <a:gd name="T2" fmla="*/ 1 w 7"/>
                  <a:gd name="T3" fmla="*/ 1 h 2"/>
                  <a:gd name="T4" fmla="*/ 0 w 7"/>
                  <a:gd name="T5" fmla="*/ 2 h 2"/>
                  <a:gd name="T6" fmla="*/ 4 w 7"/>
                  <a:gd name="T7" fmla="*/ 2 h 2"/>
                  <a:gd name="T8" fmla="*/ 7 w 7"/>
                  <a:gd name="T9" fmla="*/ 1 h 2"/>
                  <a:gd name="T10" fmla="*/ 5 w 7"/>
                  <a:gd name="T11" fmla="*/ 0 h 2"/>
                  <a:gd name="T12" fmla="*/ 4 w 7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">
                    <a:moveTo>
                      <a:pt x="4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3" y="2"/>
                      <a:pt x="4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5019675" y="1417638"/>
                <a:ext cx="46037" cy="30163"/>
              </a:xfrm>
              <a:custGeom>
                <a:avLst/>
                <a:gdLst>
                  <a:gd name="T0" fmla="*/ 12 w 12"/>
                  <a:gd name="T1" fmla="*/ 0 h 8"/>
                  <a:gd name="T2" fmla="*/ 11 w 12"/>
                  <a:gd name="T3" fmla="*/ 1 h 8"/>
                  <a:gd name="T4" fmla="*/ 9 w 12"/>
                  <a:gd name="T5" fmla="*/ 1 h 8"/>
                  <a:gd name="T6" fmla="*/ 8 w 12"/>
                  <a:gd name="T7" fmla="*/ 2 h 8"/>
                  <a:gd name="T8" fmla="*/ 7 w 12"/>
                  <a:gd name="T9" fmla="*/ 3 h 8"/>
                  <a:gd name="T10" fmla="*/ 4 w 12"/>
                  <a:gd name="T11" fmla="*/ 5 h 8"/>
                  <a:gd name="T12" fmla="*/ 3 w 12"/>
                  <a:gd name="T13" fmla="*/ 6 h 8"/>
                  <a:gd name="T14" fmla="*/ 1 w 12"/>
                  <a:gd name="T15" fmla="*/ 7 h 8"/>
                  <a:gd name="T16" fmla="*/ 0 w 12"/>
                  <a:gd name="T17" fmla="*/ 8 h 8"/>
                  <a:gd name="T18" fmla="*/ 3 w 12"/>
                  <a:gd name="T19" fmla="*/ 8 h 8"/>
                  <a:gd name="T20" fmla="*/ 6 w 12"/>
                  <a:gd name="T21" fmla="*/ 6 h 8"/>
                  <a:gd name="T22" fmla="*/ 8 w 12"/>
                  <a:gd name="T23" fmla="*/ 5 h 8"/>
                  <a:gd name="T24" fmla="*/ 10 w 12"/>
                  <a:gd name="T25" fmla="*/ 4 h 8"/>
                  <a:gd name="T26" fmla="*/ 11 w 12"/>
                  <a:gd name="T27" fmla="*/ 2 h 8"/>
                  <a:gd name="T28" fmla="*/ 12 w 12"/>
                  <a:gd name="T2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8">
                    <a:moveTo>
                      <a:pt x="12" y="0"/>
                    </a:moveTo>
                    <a:cubicBezTo>
                      <a:pt x="11" y="0"/>
                      <a:pt x="11" y="0"/>
                      <a:pt x="11" y="1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9" y="1"/>
                      <a:pt x="9" y="2"/>
                      <a:pt x="8" y="2"/>
                    </a:cubicBezTo>
                    <a:cubicBezTo>
                      <a:pt x="8" y="2"/>
                      <a:pt x="7" y="2"/>
                      <a:pt x="7" y="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0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4983163" y="1447800"/>
                <a:ext cx="14287" cy="7938"/>
              </a:xfrm>
              <a:custGeom>
                <a:avLst/>
                <a:gdLst>
                  <a:gd name="T0" fmla="*/ 3 w 4"/>
                  <a:gd name="T1" fmla="*/ 0 h 2"/>
                  <a:gd name="T2" fmla="*/ 3 w 4"/>
                  <a:gd name="T3" fmla="*/ 0 h 2"/>
                  <a:gd name="T4" fmla="*/ 3 w 4"/>
                  <a:gd name="T5" fmla="*/ 0 h 2"/>
                  <a:gd name="T6" fmla="*/ 3 w 4"/>
                  <a:gd name="T7" fmla="*/ 0 h 2"/>
                  <a:gd name="T8" fmla="*/ 3 w 4"/>
                  <a:gd name="T9" fmla="*/ 0 h 2"/>
                  <a:gd name="T10" fmla="*/ 0 w 4"/>
                  <a:gd name="T11" fmla="*/ 1 h 2"/>
                  <a:gd name="T12" fmla="*/ 0 w 4"/>
                  <a:gd name="T13" fmla="*/ 2 h 2"/>
                  <a:gd name="T14" fmla="*/ 0 w 4"/>
                  <a:gd name="T15" fmla="*/ 2 h 2"/>
                  <a:gd name="T16" fmla="*/ 1 w 4"/>
                  <a:gd name="T17" fmla="*/ 2 h 2"/>
                  <a:gd name="T18" fmla="*/ 1 w 4"/>
                  <a:gd name="T19" fmla="*/ 2 h 2"/>
                  <a:gd name="T20" fmla="*/ 1 w 4"/>
                  <a:gd name="T21" fmla="*/ 2 h 2"/>
                  <a:gd name="T22" fmla="*/ 4 w 4"/>
                  <a:gd name="T23" fmla="*/ 0 h 2"/>
                  <a:gd name="T24" fmla="*/ 3 w 4"/>
                  <a:gd name="T25" fmla="*/ 0 h 2"/>
                  <a:gd name="T26" fmla="*/ 3 w 4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2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4997450" y="1403350"/>
                <a:ext cx="68262" cy="47625"/>
              </a:xfrm>
              <a:custGeom>
                <a:avLst/>
                <a:gdLst>
                  <a:gd name="T0" fmla="*/ 17 w 18"/>
                  <a:gd name="T1" fmla="*/ 0 h 13"/>
                  <a:gd name="T2" fmla="*/ 14 w 18"/>
                  <a:gd name="T3" fmla="*/ 0 h 13"/>
                  <a:gd name="T4" fmla="*/ 10 w 18"/>
                  <a:gd name="T5" fmla="*/ 2 h 13"/>
                  <a:gd name="T6" fmla="*/ 10 w 18"/>
                  <a:gd name="T7" fmla="*/ 3 h 13"/>
                  <a:gd name="T8" fmla="*/ 8 w 18"/>
                  <a:gd name="T9" fmla="*/ 4 h 13"/>
                  <a:gd name="T10" fmla="*/ 9 w 18"/>
                  <a:gd name="T11" fmla="*/ 5 h 13"/>
                  <a:gd name="T12" fmla="*/ 7 w 18"/>
                  <a:gd name="T13" fmla="*/ 6 h 13"/>
                  <a:gd name="T14" fmla="*/ 0 w 18"/>
                  <a:gd name="T15" fmla="*/ 9 h 13"/>
                  <a:gd name="T16" fmla="*/ 2 w 18"/>
                  <a:gd name="T17" fmla="*/ 9 h 13"/>
                  <a:gd name="T18" fmla="*/ 0 w 18"/>
                  <a:gd name="T19" fmla="*/ 10 h 13"/>
                  <a:gd name="T20" fmla="*/ 1 w 18"/>
                  <a:gd name="T21" fmla="*/ 10 h 13"/>
                  <a:gd name="T22" fmla="*/ 1 w 18"/>
                  <a:gd name="T23" fmla="*/ 10 h 13"/>
                  <a:gd name="T24" fmla="*/ 2 w 18"/>
                  <a:gd name="T25" fmla="*/ 10 h 13"/>
                  <a:gd name="T26" fmla="*/ 2 w 18"/>
                  <a:gd name="T27" fmla="*/ 10 h 13"/>
                  <a:gd name="T28" fmla="*/ 4 w 18"/>
                  <a:gd name="T29" fmla="*/ 9 h 13"/>
                  <a:gd name="T30" fmla="*/ 5 w 18"/>
                  <a:gd name="T31" fmla="*/ 9 h 13"/>
                  <a:gd name="T32" fmla="*/ 3 w 18"/>
                  <a:gd name="T33" fmla="*/ 11 h 13"/>
                  <a:gd name="T34" fmla="*/ 1 w 18"/>
                  <a:gd name="T35" fmla="*/ 13 h 13"/>
                  <a:gd name="T36" fmla="*/ 3 w 18"/>
                  <a:gd name="T37" fmla="*/ 12 h 13"/>
                  <a:gd name="T38" fmla="*/ 7 w 18"/>
                  <a:gd name="T39" fmla="*/ 10 h 13"/>
                  <a:gd name="T40" fmla="*/ 8 w 18"/>
                  <a:gd name="T41" fmla="*/ 8 h 13"/>
                  <a:gd name="T42" fmla="*/ 11 w 18"/>
                  <a:gd name="T43" fmla="*/ 7 h 13"/>
                  <a:gd name="T44" fmla="*/ 14 w 18"/>
                  <a:gd name="T45" fmla="*/ 5 h 13"/>
                  <a:gd name="T46" fmla="*/ 14 w 18"/>
                  <a:gd name="T47" fmla="*/ 3 h 13"/>
                  <a:gd name="T48" fmla="*/ 16 w 18"/>
                  <a:gd name="T49" fmla="*/ 2 h 13"/>
                  <a:gd name="T50" fmla="*/ 13 w 18"/>
                  <a:gd name="T51" fmla="*/ 3 h 13"/>
                  <a:gd name="T52" fmla="*/ 18 w 18"/>
                  <a:gd name="T53" fmla="*/ 0 h 13"/>
                  <a:gd name="T54" fmla="*/ 17 w 18"/>
                  <a:gd name="T5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" h="13">
                    <a:moveTo>
                      <a:pt x="17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4" y="6"/>
                      <a:pt x="4" y="6"/>
                      <a:pt x="0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4956175" y="1422400"/>
                <a:ext cx="41275" cy="11113"/>
              </a:xfrm>
              <a:custGeom>
                <a:avLst/>
                <a:gdLst>
                  <a:gd name="T0" fmla="*/ 11 w 11"/>
                  <a:gd name="T1" fmla="*/ 0 h 3"/>
                  <a:gd name="T2" fmla="*/ 6 w 11"/>
                  <a:gd name="T3" fmla="*/ 2 h 3"/>
                  <a:gd name="T4" fmla="*/ 5 w 11"/>
                  <a:gd name="T5" fmla="*/ 1 h 3"/>
                  <a:gd name="T6" fmla="*/ 0 w 11"/>
                  <a:gd name="T7" fmla="*/ 3 h 3"/>
                  <a:gd name="T8" fmla="*/ 5 w 11"/>
                  <a:gd name="T9" fmla="*/ 3 h 3"/>
                  <a:gd name="T10" fmla="*/ 9 w 11"/>
                  <a:gd name="T11" fmla="*/ 1 h 3"/>
                  <a:gd name="T12" fmla="*/ 11 w 11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1" y="0"/>
                    </a:moveTo>
                    <a:cubicBezTo>
                      <a:pt x="9" y="0"/>
                      <a:pt x="9" y="0"/>
                      <a:pt x="6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1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4918075" y="1436688"/>
                <a:ext cx="46037" cy="26988"/>
              </a:xfrm>
              <a:custGeom>
                <a:avLst/>
                <a:gdLst>
                  <a:gd name="T0" fmla="*/ 29 w 29"/>
                  <a:gd name="T1" fmla="*/ 0 h 17"/>
                  <a:gd name="T2" fmla="*/ 7 w 29"/>
                  <a:gd name="T3" fmla="*/ 7 h 17"/>
                  <a:gd name="T4" fmla="*/ 0 w 29"/>
                  <a:gd name="T5" fmla="*/ 12 h 17"/>
                  <a:gd name="T6" fmla="*/ 3 w 29"/>
                  <a:gd name="T7" fmla="*/ 17 h 17"/>
                  <a:gd name="T8" fmla="*/ 12 w 29"/>
                  <a:gd name="T9" fmla="*/ 12 h 17"/>
                  <a:gd name="T10" fmla="*/ 22 w 29"/>
                  <a:gd name="T11" fmla="*/ 5 h 17"/>
                  <a:gd name="T12" fmla="*/ 29 w 29"/>
                  <a:gd name="T13" fmla="*/ 2 h 17"/>
                  <a:gd name="T14" fmla="*/ 29 w 29"/>
                  <a:gd name="T15" fmla="*/ 0 h 17"/>
                  <a:gd name="T16" fmla="*/ 29 w 29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7">
                    <a:moveTo>
                      <a:pt x="29" y="0"/>
                    </a:moveTo>
                    <a:lnTo>
                      <a:pt x="7" y="7"/>
                    </a:lnTo>
                    <a:lnTo>
                      <a:pt x="0" y="12"/>
                    </a:lnTo>
                    <a:lnTo>
                      <a:pt x="3" y="17"/>
                    </a:lnTo>
                    <a:lnTo>
                      <a:pt x="12" y="12"/>
                    </a:lnTo>
                    <a:lnTo>
                      <a:pt x="22" y="5"/>
                    </a:lnTo>
                    <a:lnTo>
                      <a:pt x="29" y="2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4791075" y="1455738"/>
                <a:ext cx="112712" cy="49213"/>
              </a:xfrm>
              <a:custGeom>
                <a:avLst/>
                <a:gdLst>
                  <a:gd name="T0" fmla="*/ 30 w 30"/>
                  <a:gd name="T1" fmla="*/ 0 h 13"/>
                  <a:gd name="T2" fmla="*/ 25 w 30"/>
                  <a:gd name="T3" fmla="*/ 2 h 13"/>
                  <a:gd name="T4" fmla="*/ 7 w 30"/>
                  <a:gd name="T5" fmla="*/ 9 h 13"/>
                  <a:gd name="T6" fmla="*/ 2 w 30"/>
                  <a:gd name="T7" fmla="*/ 11 h 13"/>
                  <a:gd name="T8" fmla="*/ 0 w 30"/>
                  <a:gd name="T9" fmla="*/ 13 h 13"/>
                  <a:gd name="T10" fmla="*/ 1 w 30"/>
                  <a:gd name="T11" fmla="*/ 13 h 13"/>
                  <a:gd name="T12" fmla="*/ 12 w 30"/>
                  <a:gd name="T13" fmla="*/ 8 h 13"/>
                  <a:gd name="T14" fmla="*/ 10 w 30"/>
                  <a:gd name="T15" fmla="*/ 10 h 13"/>
                  <a:gd name="T16" fmla="*/ 18 w 30"/>
                  <a:gd name="T17" fmla="*/ 7 h 13"/>
                  <a:gd name="T18" fmla="*/ 19 w 30"/>
                  <a:gd name="T19" fmla="*/ 6 h 13"/>
                  <a:gd name="T20" fmla="*/ 20 w 30"/>
                  <a:gd name="T21" fmla="*/ 6 h 13"/>
                  <a:gd name="T22" fmla="*/ 22 w 30"/>
                  <a:gd name="T23" fmla="*/ 5 h 13"/>
                  <a:gd name="T24" fmla="*/ 23 w 30"/>
                  <a:gd name="T25" fmla="*/ 4 h 13"/>
                  <a:gd name="T26" fmla="*/ 28 w 30"/>
                  <a:gd name="T27" fmla="*/ 2 h 13"/>
                  <a:gd name="T28" fmla="*/ 30 w 30"/>
                  <a:gd name="T2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13">
                    <a:moveTo>
                      <a:pt x="30" y="0"/>
                    </a:moveTo>
                    <a:cubicBezTo>
                      <a:pt x="29" y="0"/>
                      <a:pt x="27" y="1"/>
                      <a:pt x="25" y="2"/>
                    </a:cubicBezTo>
                    <a:cubicBezTo>
                      <a:pt x="20" y="3"/>
                      <a:pt x="20" y="3"/>
                      <a:pt x="7" y="9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9" y="7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1" y="5"/>
                      <a:pt x="21" y="5"/>
                      <a:pt x="22" y="5"/>
                    </a:cubicBezTo>
                    <a:cubicBezTo>
                      <a:pt x="22" y="4"/>
                      <a:pt x="23" y="4"/>
                      <a:pt x="23" y="4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30" y="0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4787900" y="1497013"/>
                <a:ext cx="36512" cy="19050"/>
              </a:xfrm>
              <a:custGeom>
                <a:avLst/>
                <a:gdLst>
                  <a:gd name="T0" fmla="*/ 9 w 10"/>
                  <a:gd name="T1" fmla="*/ 0 h 5"/>
                  <a:gd name="T2" fmla="*/ 2 w 10"/>
                  <a:gd name="T3" fmla="*/ 3 h 5"/>
                  <a:gd name="T4" fmla="*/ 0 w 10"/>
                  <a:gd name="T5" fmla="*/ 5 h 5"/>
                  <a:gd name="T6" fmla="*/ 2 w 10"/>
                  <a:gd name="T7" fmla="*/ 5 h 5"/>
                  <a:gd name="T8" fmla="*/ 10 w 10"/>
                  <a:gd name="T9" fmla="*/ 0 h 5"/>
                  <a:gd name="T10" fmla="*/ 9 w 10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9" y="0"/>
                    </a:moveTo>
                    <a:cubicBezTo>
                      <a:pt x="6" y="2"/>
                      <a:pt x="3" y="3"/>
                      <a:pt x="2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4776788" y="1481138"/>
                <a:ext cx="123825" cy="68263"/>
              </a:xfrm>
              <a:custGeom>
                <a:avLst/>
                <a:gdLst>
                  <a:gd name="T0" fmla="*/ 78 w 78"/>
                  <a:gd name="T1" fmla="*/ 0 h 43"/>
                  <a:gd name="T2" fmla="*/ 66 w 78"/>
                  <a:gd name="T3" fmla="*/ 5 h 43"/>
                  <a:gd name="T4" fmla="*/ 59 w 78"/>
                  <a:gd name="T5" fmla="*/ 12 h 43"/>
                  <a:gd name="T6" fmla="*/ 54 w 78"/>
                  <a:gd name="T7" fmla="*/ 12 h 43"/>
                  <a:gd name="T8" fmla="*/ 49 w 78"/>
                  <a:gd name="T9" fmla="*/ 19 h 43"/>
                  <a:gd name="T10" fmla="*/ 40 w 78"/>
                  <a:gd name="T11" fmla="*/ 24 h 43"/>
                  <a:gd name="T12" fmla="*/ 40 w 78"/>
                  <a:gd name="T13" fmla="*/ 19 h 43"/>
                  <a:gd name="T14" fmla="*/ 47 w 78"/>
                  <a:gd name="T15" fmla="*/ 10 h 43"/>
                  <a:gd name="T16" fmla="*/ 49 w 78"/>
                  <a:gd name="T17" fmla="*/ 5 h 43"/>
                  <a:gd name="T18" fmla="*/ 33 w 78"/>
                  <a:gd name="T19" fmla="*/ 12 h 43"/>
                  <a:gd name="T20" fmla="*/ 9 w 78"/>
                  <a:gd name="T21" fmla="*/ 24 h 43"/>
                  <a:gd name="T22" fmla="*/ 4 w 78"/>
                  <a:gd name="T23" fmla="*/ 29 h 43"/>
                  <a:gd name="T24" fmla="*/ 2 w 78"/>
                  <a:gd name="T25" fmla="*/ 31 h 43"/>
                  <a:gd name="T26" fmla="*/ 9 w 78"/>
                  <a:gd name="T27" fmla="*/ 31 h 43"/>
                  <a:gd name="T28" fmla="*/ 19 w 78"/>
                  <a:gd name="T29" fmla="*/ 26 h 43"/>
                  <a:gd name="T30" fmla="*/ 14 w 78"/>
                  <a:gd name="T31" fmla="*/ 31 h 43"/>
                  <a:gd name="T32" fmla="*/ 21 w 78"/>
                  <a:gd name="T33" fmla="*/ 29 h 43"/>
                  <a:gd name="T34" fmla="*/ 23 w 78"/>
                  <a:gd name="T35" fmla="*/ 29 h 43"/>
                  <a:gd name="T36" fmla="*/ 16 w 78"/>
                  <a:gd name="T37" fmla="*/ 31 h 43"/>
                  <a:gd name="T38" fmla="*/ 0 w 78"/>
                  <a:gd name="T39" fmla="*/ 36 h 43"/>
                  <a:gd name="T40" fmla="*/ 2 w 78"/>
                  <a:gd name="T41" fmla="*/ 43 h 43"/>
                  <a:gd name="T42" fmla="*/ 28 w 78"/>
                  <a:gd name="T43" fmla="*/ 33 h 43"/>
                  <a:gd name="T44" fmla="*/ 37 w 78"/>
                  <a:gd name="T45" fmla="*/ 33 h 43"/>
                  <a:gd name="T46" fmla="*/ 61 w 78"/>
                  <a:gd name="T47" fmla="*/ 19 h 43"/>
                  <a:gd name="T48" fmla="*/ 68 w 78"/>
                  <a:gd name="T49" fmla="*/ 12 h 43"/>
                  <a:gd name="T50" fmla="*/ 61 w 78"/>
                  <a:gd name="T51" fmla="*/ 15 h 43"/>
                  <a:gd name="T52" fmla="*/ 59 w 78"/>
                  <a:gd name="T53" fmla="*/ 15 h 43"/>
                  <a:gd name="T54" fmla="*/ 61 w 78"/>
                  <a:gd name="T55" fmla="*/ 12 h 43"/>
                  <a:gd name="T56" fmla="*/ 70 w 78"/>
                  <a:gd name="T57" fmla="*/ 7 h 43"/>
                  <a:gd name="T58" fmla="*/ 78 w 78"/>
                  <a:gd name="T59" fmla="*/ 0 h 43"/>
                  <a:gd name="T60" fmla="*/ 78 w 78"/>
                  <a:gd name="T6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43">
                    <a:moveTo>
                      <a:pt x="78" y="0"/>
                    </a:moveTo>
                    <a:lnTo>
                      <a:pt x="66" y="5"/>
                    </a:lnTo>
                    <a:lnTo>
                      <a:pt x="59" y="12"/>
                    </a:lnTo>
                    <a:lnTo>
                      <a:pt x="54" y="12"/>
                    </a:lnTo>
                    <a:lnTo>
                      <a:pt x="49" y="19"/>
                    </a:lnTo>
                    <a:lnTo>
                      <a:pt x="40" y="24"/>
                    </a:lnTo>
                    <a:lnTo>
                      <a:pt x="40" y="19"/>
                    </a:lnTo>
                    <a:lnTo>
                      <a:pt x="47" y="10"/>
                    </a:lnTo>
                    <a:lnTo>
                      <a:pt x="49" y="5"/>
                    </a:lnTo>
                    <a:lnTo>
                      <a:pt x="33" y="12"/>
                    </a:lnTo>
                    <a:lnTo>
                      <a:pt x="9" y="24"/>
                    </a:lnTo>
                    <a:lnTo>
                      <a:pt x="4" y="29"/>
                    </a:lnTo>
                    <a:lnTo>
                      <a:pt x="2" y="31"/>
                    </a:lnTo>
                    <a:lnTo>
                      <a:pt x="9" y="31"/>
                    </a:lnTo>
                    <a:lnTo>
                      <a:pt x="19" y="26"/>
                    </a:lnTo>
                    <a:lnTo>
                      <a:pt x="14" y="31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16" y="31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28" y="33"/>
                    </a:lnTo>
                    <a:lnTo>
                      <a:pt x="37" y="33"/>
                    </a:lnTo>
                    <a:lnTo>
                      <a:pt x="61" y="19"/>
                    </a:lnTo>
                    <a:lnTo>
                      <a:pt x="68" y="12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61" y="12"/>
                    </a:lnTo>
                    <a:lnTo>
                      <a:pt x="70" y="7"/>
                    </a:lnTo>
                    <a:lnTo>
                      <a:pt x="78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4941888" y="1450975"/>
                <a:ext cx="25400" cy="23813"/>
              </a:xfrm>
              <a:custGeom>
                <a:avLst/>
                <a:gdLst>
                  <a:gd name="T0" fmla="*/ 7 w 7"/>
                  <a:gd name="T1" fmla="*/ 0 h 6"/>
                  <a:gd name="T2" fmla="*/ 0 w 7"/>
                  <a:gd name="T3" fmla="*/ 5 h 6"/>
                  <a:gd name="T4" fmla="*/ 0 w 7"/>
                  <a:gd name="T5" fmla="*/ 6 h 6"/>
                  <a:gd name="T6" fmla="*/ 1 w 7"/>
                  <a:gd name="T7" fmla="*/ 5 h 6"/>
                  <a:gd name="T8" fmla="*/ 2 w 7"/>
                  <a:gd name="T9" fmla="*/ 5 h 6"/>
                  <a:gd name="T10" fmla="*/ 2 w 7"/>
                  <a:gd name="T11" fmla="*/ 4 h 6"/>
                  <a:gd name="T12" fmla="*/ 3 w 7"/>
                  <a:gd name="T13" fmla="*/ 4 h 6"/>
                  <a:gd name="T14" fmla="*/ 5 w 7"/>
                  <a:gd name="T15" fmla="*/ 2 h 6"/>
                  <a:gd name="T16" fmla="*/ 7 w 7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4881563" y="1481138"/>
                <a:ext cx="74612" cy="52388"/>
              </a:xfrm>
              <a:custGeom>
                <a:avLst/>
                <a:gdLst>
                  <a:gd name="T0" fmla="*/ 19 w 20"/>
                  <a:gd name="T1" fmla="*/ 0 h 14"/>
                  <a:gd name="T2" fmla="*/ 16 w 20"/>
                  <a:gd name="T3" fmla="*/ 1 h 14"/>
                  <a:gd name="T4" fmla="*/ 14 w 20"/>
                  <a:gd name="T5" fmla="*/ 3 h 14"/>
                  <a:gd name="T6" fmla="*/ 10 w 20"/>
                  <a:gd name="T7" fmla="*/ 6 h 14"/>
                  <a:gd name="T8" fmla="*/ 13 w 20"/>
                  <a:gd name="T9" fmla="*/ 3 h 14"/>
                  <a:gd name="T10" fmla="*/ 11 w 20"/>
                  <a:gd name="T11" fmla="*/ 3 h 14"/>
                  <a:gd name="T12" fmla="*/ 10 w 20"/>
                  <a:gd name="T13" fmla="*/ 4 h 14"/>
                  <a:gd name="T14" fmla="*/ 9 w 20"/>
                  <a:gd name="T15" fmla="*/ 5 h 14"/>
                  <a:gd name="T16" fmla="*/ 8 w 20"/>
                  <a:gd name="T17" fmla="*/ 6 h 14"/>
                  <a:gd name="T18" fmla="*/ 7 w 20"/>
                  <a:gd name="T19" fmla="*/ 6 h 14"/>
                  <a:gd name="T20" fmla="*/ 10 w 20"/>
                  <a:gd name="T21" fmla="*/ 3 h 14"/>
                  <a:gd name="T22" fmla="*/ 10 w 20"/>
                  <a:gd name="T23" fmla="*/ 1 h 14"/>
                  <a:gd name="T24" fmla="*/ 9 w 20"/>
                  <a:gd name="T25" fmla="*/ 2 h 14"/>
                  <a:gd name="T26" fmla="*/ 8 w 20"/>
                  <a:gd name="T27" fmla="*/ 3 h 14"/>
                  <a:gd name="T28" fmla="*/ 7 w 20"/>
                  <a:gd name="T29" fmla="*/ 3 h 14"/>
                  <a:gd name="T30" fmla="*/ 6 w 20"/>
                  <a:gd name="T31" fmla="*/ 4 h 14"/>
                  <a:gd name="T32" fmla="*/ 3 w 20"/>
                  <a:gd name="T33" fmla="*/ 7 h 14"/>
                  <a:gd name="T34" fmla="*/ 0 w 20"/>
                  <a:gd name="T35" fmla="*/ 10 h 14"/>
                  <a:gd name="T36" fmla="*/ 1 w 20"/>
                  <a:gd name="T37" fmla="*/ 10 h 14"/>
                  <a:gd name="T38" fmla="*/ 3 w 20"/>
                  <a:gd name="T39" fmla="*/ 10 h 14"/>
                  <a:gd name="T40" fmla="*/ 4 w 20"/>
                  <a:gd name="T41" fmla="*/ 10 h 14"/>
                  <a:gd name="T42" fmla="*/ 5 w 20"/>
                  <a:gd name="T43" fmla="*/ 10 h 14"/>
                  <a:gd name="T44" fmla="*/ 1 w 20"/>
                  <a:gd name="T45" fmla="*/ 11 h 14"/>
                  <a:gd name="T46" fmla="*/ 0 w 20"/>
                  <a:gd name="T47" fmla="*/ 14 h 14"/>
                  <a:gd name="T48" fmla="*/ 4 w 20"/>
                  <a:gd name="T49" fmla="*/ 13 h 14"/>
                  <a:gd name="T50" fmla="*/ 20 w 20"/>
                  <a:gd name="T51" fmla="*/ 1 h 14"/>
                  <a:gd name="T52" fmla="*/ 19 w 20"/>
                  <a:gd name="T5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0" h="14">
                    <a:moveTo>
                      <a:pt x="19" y="0"/>
                    </a:moveTo>
                    <a:cubicBezTo>
                      <a:pt x="19" y="0"/>
                      <a:pt x="19" y="0"/>
                      <a:pt x="16" y="1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10" y="4"/>
                      <a:pt x="9" y="5"/>
                      <a:pt x="9" y="5"/>
                    </a:cubicBezTo>
                    <a:cubicBezTo>
                      <a:pt x="8" y="5"/>
                      <a:pt x="8" y="5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2"/>
                      <a:pt x="9" y="2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8" y="3"/>
                      <a:pt x="7" y="3"/>
                      <a:pt x="7" y="3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2" y="10"/>
                      <a:pt x="2" y="10"/>
                      <a:pt x="3" y="10"/>
                    </a:cubicBezTo>
                    <a:cubicBezTo>
                      <a:pt x="3" y="10"/>
                      <a:pt x="4" y="10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3" y="14"/>
                      <a:pt x="4" y="13"/>
                    </a:cubicBezTo>
                    <a:cubicBezTo>
                      <a:pt x="10" y="10"/>
                      <a:pt x="15" y="5"/>
                      <a:pt x="20" y="1"/>
                    </a:cubicBezTo>
                    <a:cubicBezTo>
                      <a:pt x="20" y="1"/>
                      <a:pt x="19" y="0"/>
                      <a:pt x="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4900613" y="1516063"/>
                <a:ext cx="41275" cy="30163"/>
              </a:xfrm>
              <a:custGeom>
                <a:avLst/>
                <a:gdLst>
                  <a:gd name="T0" fmla="*/ 11 w 11"/>
                  <a:gd name="T1" fmla="*/ 0 h 8"/>
                  <a:gd name="T2" fmla="*/ 8 w 11"/>
                  <a:gd name="T3" fmla="*/ 1 h 8"/>
                  <a:gd name="T4" fmla="*/ 3 w 11"/>
                  <a:gd name="T5" fmla="*/ 4 h 8"/>
                  <a:gd name="T6" fmla="*/ 0 w 11"/>
                  <a:gd name="T7" fmla="*/ 6 h 8"/>
                  <a:gd name="T8" fmla="*/ 1 w 11"/>
                  <a:gd name="T9" fmla="*/ 8 h 8"/>
                  <a:gd name="T10" fmla="*/ 4 w 11"/>
                  <a:gd name="T11" fmla="*/ 8 h 8"/>
                  <a:gd name="T12" fmla="*/ 5 w 11"/>
                  <a:gd name="T13" fmla="*/ 7 h 8"/>
                  <a:gd name="T14" fmla="*/ 7 w 11"/>
                  <a:gd name="T15" fmla="*/ 5 h 8"/>
                  <a:gd name="T16" fmla="*/ 8 w 11"/>
                  <a:gd name="T17" fmla="*/ 4 h 8"/>
                  <a:gd name="T18" fmla="*/ 10 w 11"/>
                  <a:gd name="T19" fmla="*/ 3 h 8"/>
                  <a:gd name="T20" fmla="*/ 11 w 11"/>
                  <a:gd name="T21" fmla="*/ 1 h 8"/>
                  <a:gd name="T22" fmla="*/ 11 w 11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7" y="5"/>
                      <a:pt x="8" y="5"/>
                      <a:pt x="8" y="4"/>
                    </a:cubicBezTo>
                    <a:cubicBezTo>
                      <a:pt x="9" y="4"/>
                      <a:pt x="9" y="3"/>
                      <a:pt x="10" y="3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3894138" y="1557338"/>
                <a:ext cx="1023937" cy="1211263"/>
              </a:xfrm>
              <a:custGeom>
                <a:avLst/>
                <a:gdLst>
                  <a:gd name="T0" fmla="*/ 253 w 273"/>
                  <a:gd name="T1" fmla="*/ 9 h 323"/>
                  <a:gd name="T2" fmla="*/ 234 w 273"/>
                  <a:gd name="T3" fmla="*/ 23 h 323"/>
                  <a:gd name="T4" fmla="*/ 228 w 273"/>
                  <a:gd name="T5" fmla="*/ 34 h 323"/>
                  <a:gd name="T6" fmla="*/ 206 w 273"/>
                  <a:gd name="T7" fmla="*/ 46 h 323"/>
                  <a:gd name="T8" fmla="*/ 186 w 273"/>
                  <a:gd name="T9" fmla="*/ 47 h 323"/>
                  <a:gd name="T10" fmla="*/ 179 w 273"/>
                  <a:gd name="T11" fmla="*/ 43 h 323"/>
                  <a:gd name="T12" fmla="*/ 175 w 273"/>
                  <a:gd name="T13" fmla="*/ 30 h 323"/>
                  <a:gd name="T14" fmla="*/ 152 w 273"/>
                  <a:gd name="T15" fmla="*/ 32 h 323"/>
                  <a:gd name="T16" fmla="*/ 146 w 273"/>
                  <a:gd name="T17" fmla="*/ 27 h 323"/>
                  <a:gd name="T18" fmla="*/ 113 w 273"/>
                  <a:gd name="T19" fmla="*/ 32 h 323"/>
                  <a:gd name="T20" fmla="*/ 87 w 273"/>
                  <a:gd name="T21" fmla="*/ 51 h 323"/>
                  <a:gd name="T22" fmla="*/ 83 w 273"/>
                  <a:gd name="T23" fmla="*/ 58 h 323"/>
                  <a:gd name="T24" fmla="*/ 68 w 273"/>
                  <a:gd name="T25" fmla="*/ 68 h 323"/>
                  <a:gd name="T26" fmla="*/ 51 w 273"/>
                  <a:gd name="T27" fmla="*/ 90 h 323"/>
                  <a:gd name="T28" fmla="*/ 0 w 273"/>
                  <a:gd name="T29" fmla="*/ 122 h 323"/>
                  <a:gd name="T30" fmla="*/ 56 w 273"/>
                  <a:gd name="T31" fmla="*/ 90 h 323"/>
                  <a:gd name="T32" fmla="*/ 71 w 273"/>
                  <a:gd name="T33" fmla="*/ 85 h 323"/>
                  <a:gd name="T34" fmla="*/ 68 w 273"/>
                  <a:gd name="T35" fmla="*/ 116 h 323"/>
                  <a:gd name="T36" fmla="*/ 58 w 273"/>
                  <a:gd name="T37" fmla="*/ 141 h 323"/>
                  <a:gd name="T38" fmla="*/ 58 w 273"/>
                  <a:gd name="T39" fmla="*/ 153 h 323"/>
                  <a:gd name="T40" fmla="*/ 26 w 273"/>
                  <a:gd name="T41" fmla="*/ 208 h 323"/>
                  <a:gd name="T42" fmla="*/ 28 w 273"/>
                  <a:gd name="T43" fmla="*/ 245 h 323"/>
                  <a:gd name="T44" fmla="*/ 31 w 273"/>
                  <a:gd name="T45" fmla="*/ 231 h 323"/>
                  <a:gd name="T46" fmla="*/ 38 w 273"/>
                  <a:gd name="T47" fmla="*/ 243 h 323"/>
                  <a:gd name="T48" fmla="*/ 62 w 273"/>
                  <a:gd name="T49" fmla="*/ 289 h 323"/>
                  <a:gd name="T50" fmla="*/ 94 w 273"/>
                  <a:gd name="T51" fmla="*/ 308 h 323"/>
                  <a:gd name="T52" fmla="*/ 102 w 273"/>
                  <a:gd name="T53" fmla="*/ 320 h 323"/>
                  <a:gd name="T54" fmla="*/ 116 w 273"/>
                  <a:gd name="T55" fmla="*/ 316 h 323"/>
                  <a:gd name="T56" fmla="*/ 106 w 273"/>
                  <a:gd name="T57" fmla="*/ 297 h 323"/>
                  <a:gd name="T58" fmla="*/ 97 w 273"/>
                  <a:gd name="T59" fmla="*/ 278 h 323"/>
                  <a:gd name="T60" fmla="*/ 77 w 273"/>
                  <a:gd name="T61" fmla="*/ 278 h 323"/>
                  <a:gd name="T62" fmla="*/ 101 w 273"/>
                  <a:gd name="T63" fmla="*/ 233 h 323"/>
                  <a:gd name="T64" fmla="*/ 129 w 273"/>
                  <a:gd name="T65" fmla="*/ 234 h 323"/>
                  <a:gd name="T66" fmla="*/ 138 w 273"/>
                  <a:gd name="T67" fmla="*/ 247 h 323"/>
                  <a:gd name="T68" fmla="*/ 171 w 273"/>
                  <a:gd name="T69" fmla="*/ 198 h 323"/>
                  <a:gd name="T70" fmla="*/ 182 w 273"/>
                  <a:gd name="T71" fmla="*/ 191 h 323"/>
                  <a:gd name="T72" fmla="*/ 203 w 273"/>
                  <a:gd name="T73" fmla="*/ 176 h 323"/>
                  <a:gd name="T74" fmla="*/ 219 w 273"/>
                  <a:gd name="T75" fmla="*/ 176 h 323"/>
                  <a:gd name="T76" fmla="*/ 238 w 273"/>
                  <a:gd name="T77" fmla="*/ 166 h 323"/>
                  <a:gd name="T78" fmla="*/ 234 w 273"/>
                  <a:gd name="T79" fmla="*/ 150 h 323"/>
                  <a:gd name="T80" fmla="*/ 226 w 273"/>
                  <a:gd name="T81" fmla="*/ 148 h 323"/>
                  <a:gd name="T82" fmla="*/ 273 w 273"/>
                  <a:gd name="T83" fmla="*/ 129 h 323"/>
                  <a:gd name="T84" fmla="*/ 262 w 273"/>
                  <a:gd name="T85" fmla="*/ 114 h 323"/>
                  <a:gd name="T86" fmla="*/ 247 w 273"/>
                  <a:gd name="T87" fmla="*/ 104 h 323"/>
                  <a:gd name="T88" fmla="*/ 240 w 273"/>
                  <a:gd name="T89" fmla="*/ 80 h 323"/>
                  <a:gd name="T90" fmla="*/ 218 w 273"/>
                  <a:gd name="T91" fmla="*/ 105 h 323"/>
                  <a:gd name="T92" fmla="*/ 185 w 273"/>
                  <a:gd name="T93" fmla="*/ 131 h 323"/>
                  <a:gd name="T94" fmla="*/ 175 w 273"/>
                  <a:gd name="T95" fmla="*/ 99 h 323"/>
                  <a:gd name="T96" fmla="*/ 208 w 273"/>
                  <a:gd name="T97" fmla="*/ 69 h 323"/>
                  <a:gd name="T98" fmla="*/ 228 w 273"/>
                  <a:gd name="T99" fmla="*/ 56 h 323"/>
                  <a:gd name="T100" fmla="*/ 244 w 273"/>
                  <a:gd name="T101" fmla="*/ 50 h 323"/>
                  <a:gd name="T102" fmla="*/ 250 w 273"/>
                  <a:gd name="T103" fmla="*/ 33 h 323"/>
                  <a:gd name="T104" fmla="*/ 236 w 273"/>
                  <a:gd name="T105" fmla="*/ 45 h 323"/>
                  <a:gd name="T106" fmla="*/ 238 w 273"/>
                  <a:gd name="T107" fmla="*/ 36 h 323"/>
                  <a:gd name="T108" fmla="*/ 235 w 273"/>
                  <a:gd name="T109" fmla="*/ 33 h 323"/>
                  <a:gd name="T110" fmla="*/ 257 w 273"/>
                  <a:gd name="T111" fmla="*/ 11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3" h="323">
                    <a:moveTo>
                      <a:pt x="268" y="0"/>
                    </a:moveTo>
                    <a:cubicBezTo>
                      <a:pt x="261" y="2"/>
                      <a:pt x="261" y="2"/>
                      <a:pt x="261" y="2"/>
                    </a:cubicBezTo>
                    <a:cubicBezTo>
                      <a:pt x="256" y="6"/>
                      <a:pt x="256" y="6"/>
                      <a:pt x="256" y="6"/>
                    </a:cubicBezTo>
                    <a:cubicBezTo>
                      <a:pt x="256" y="6"/>
                      <a:pt x="255" y="7"/>
                      <a:pt x="254" y="7"/>
                    </a:cubicBezTo>
                    <a:cubicBezTo>
                      <a:pt x="254" y="8"/>
                      <a:pt x="253" y="8"/>
                      <a:pt x="253" y="9"/>
                    </a:cubicBezTo>
                    <a:cubicBezTo>
                      <a:pt x="252" y="9"/>
                      <a:pt x="252" y="9"/>
                      <a:pt x="251" y="10"/>
                    </a:cubicBezTo>
                    <a:cubicBezTo>
                      <a:pt x="251" y="10"/>
                      <a:pt x="250" y="11"/>
                      <a:pt x="250" y="11"/>
                    </a:cubicBezTo>
                    <a:cubicBezTo>
                      <a:pt x="246" y="15"/>
                      <a:pt x="246" y="15"/>
                      <a:pt x="246" y="15"/>
                    </a:cubicBezTo>
                    <a:cubicBezTo>
                      <a:pt x="236" y="22"/>
                      <a:pt x="236" y="22"/>
                      <a:pt x="236" y="22"/>
                    </a:cubicBezTo>
                    <a:cubicBezTo>
                      <a:pt x="235" y="22"/>
                      <a:pt x="234" y="23"/>
                      <a:pt x="234" y="23"/>
                    </a:cubicBezTo>
                    <a:cubicBezTo>
                      <a:pt x="233" y="24"/>
                      <a:pt x="233" y="24"/>
                      <a:pt x="232" y="25"/>
                    </a:cubicBezTo>
                    <a:cubicBezTo>
                      <a:pt x="232" y="25"/>
                      <a:pt x="231" y="26"/>
                      <a:pt x="231" y="26"/>
                    </a:cubicBezTo>
                    <a:cubicBezTo>
                      <a:pt x="230" y="27"/>
                      <a:pt x="230" y="27"/>
                      <a:pt x="229" y="28"/>
                    </a:cubicBezTo>
                    <a:cubicBezTo>
                      <a:pt x="227" y="33"/>
                      <a:pt x="227" y="33"/>
                      <a:pt x="227" y="33"/>
                    </a:cubicBezTo>
                    <a:cubicBezTo>
                      <a:pt x="228" y="34"/>
                      <a:pt x="228" y="34"/>
                      <a:pt x="228" y="34"/>
                    </a:cubicBezTo>
                    <a:cubicBezTo>
                      <a:pt x="224" y="39"/>
                      <a:pt x="224" y="39"/>
                      <a:pt x="224" y="39"/>
                    </a:cubicBezTo>
                    <a:cubicBezTo>
                      <a:pt x="214" y="46"/>
                      <a:pt x="214" y="46"/>
                      <a:pt x="214" y="46"/>
                    </a:cubicBezTo>
                    <a:cubicBezTo>
                      <a:pt x="216" y="42"/>
                      <a:pt x="216" y="42"/>
                      <a:pt x="216" y="42"/>
                    </a:cubicBezTo>
                    <a:cubicBezTo>
                      <a:pt x="210" y="43"/>
                      <a:pt x="210" y="43"/>
                      <a:pt x="210" y="43"/>
                    </a:cubicBezTo>
                    <a:cubicBezTo>
                      <a:pt x="206" y="46"/>
                      <a:pt x="206" y="46"/>
                      <a:pt x="206" y="46"/>
                    </a:cubicBezTo>
                    <a:cubicBezTo>
                      <a:pt x="194" y="42"/>
                      <a:pt x="194" y="42"/>
                      <a:pt x="194" y="42"/>
                    </a:cubicBezTo>
                    <a:cubicBezTo>
                      <a:pt x="198" y="39"/>
                      <a:pt x="198" y="39"/>
                      <a:pt x="198" y="39"/>
                    </a:cubicBezTo>
                    <a:cubicBezTo>
                      <a:pt x="190" y="43"/>
                      <a:pt x="190" y="43"/>
                      <a:pt x="190" y="43"/>
                    </a:cubicBezTo>
                    <a:cubicBezTo>
                      <a:pt x="189" y="44"/>
                      <a:pt x="188" y="44"/>
                      <a:pt x="188" y="45"/>
                    </a:cubicBezTo>
                    <a:cubicBezTo>
                      <a:pt x="187" y="46"/>
                      <a:pt x="187" y="46"/>
                      <a:pt x="186" y="47"/>
                    </a:cubicBezTo>
                    <a:cubicBezTo>
                      <a:pt x="185" y="47"/>
                      <a:pt x="185" y="48"/>
                      <a:pt x="184" y="48"/>
                    </a:cubicBezTo>
                    <a:cubicBezTo>
                      <a:pt x="184" y="49"/>
                      <a:pt x="183" y="49"/>
                      <a:pt x="183" y="50"/>
                    </a:cubicBezTo>
                    <a:cubicBezTo>
                      <a:pt x="184" y="44"/>
                      <a:pt x="184" y="44"/>
                      <a:pt x="184" y="44"/>
                    </a:cubicBezTo>
                    <a:cubicBezTo>
                      <a:pt x="183" y="44"/>
                      <a:pt x="182" y="44"/>
                      <a:pt x="182" y="44"/>
                    </a:cubicBezTo>
                    <a:cubicBezTo>
                      <a:pt x="181" y="44"/>
                      <a:pt x="180" y="44"/>
                      <a:pt x="179" y="43"/>
                    </a:cubicBezTo>
                    <a:cubicBezTo>
                      <a:pt x="178" y="43"/>
                      <a:pt x="177" y="43"/>
                      <a:pt x="176" y="43"/>
                    </a:cubicBezTo>
                    <a:cubicBezTo>
                      <a:pt x="175" y="43"/>
                      <a:pt x="174" y="43"/>
                      <a:pt x="173" y="43"/>
                    </a:cubicBezTo>
                    <a:cubicBezTo>
                      <a:pt x="180" y="40"/>
                      <a:pt x="180" y="40"/>
                      <a:pt x="180" y="40"/>
                    </a:cubicBezTo>
                    <a:cubicBezTo>
                      <a:pt x="181" y="35"/>
                      <a:pt x="181" y="35"/>
                      <a:pt x="181" y="35"/>
                    </a:cubicBezTo>
                    <a:cubicBezTo>
                      <a:pt x="175" y="30"/>
                      <a:pt x="175" y="30"/>
                      <a:pt x="175" y="30"/>
                    </a:cubicBezTo>
                    <a:cubicBezTo>
                      <a:pt x="169" y="34"/>
                      <a:pt x="169" y="34"/>
                      <a:pt x="169" y="34"/>
                    </a:cubicBezTo>
                    <a:cubicBezTo>
                      <a:pt x="170" y="27"/>
                      <a:pt x="170" y="27"/>
                      <a:pt x="170" y="27"/>
                    </a:cubicBezTo>
                    <a:cubicBezTo>
                      <a:pt x="161" y="32"/>
                      <a:pt x="161" y="32"/>
                      <a:pt x="161" y="32"/>
                    </a:cubicBezTo>
                    <a:cubicBezTo>
                      <a:pt x="163" y="28"/>
                      <a:pt x="163" y="28"/>
                      <a:pt x="163" y="28"/>
                    </a:cubicBezTo>
                    <a:cubicBezTo>
                      <a:pt x="152" y="32"/>
                      <a:pt x="152" y="32"/>
                      <a:pt x="152" y="32"/>
                    </a:cubicBezTo>
                    <a:cubicBezTo>
                      <a:pt x="152" y="32"/>
                      <a:pt x="151" y="33"/>
                      <a:pt x="150" y="33"/>
                    </a:cubicBezTo>
                    <a:cubicBezTo>
                      <a:pt x="150" y="34"/>
                      <a:pt x="149" y="34"/>
                      <a:pt x="148" y="35"/>
                    </a:cubicBezTo>
                    <a:cubicBezTo>
                      <a:pt x="148" y="35"/>
                      <a:pt x="147" y="36"/>
                      <a:pt x="146" y="36"/>
                    </a:cubicBezTo>
                    <a:cubicBezTo>
                      <a:pt x="146" y="37"/>
                      <a:pt x="145" y="37"/>
                      <a:pt x="144" y="38"/>
                    </a:cubicBezTo>
                    <a:cubicBezTo>
                      <a:pt x="146" y="27"/>
                      <a:pt x="146" y="27"/>
                      <a:pt x="146" y="27"/>
                    </a:cubicBezTo>
                    <a:cubicBezTo>
                      <a:pt x="140" y="23"/>
                      <a:pt x="140" y="23"/>
                      <a:pt x="140" y="23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32" y="22"/>
                      <a:pt x="132" y="22"/>
                      <a:pt x="132" y="22"/>
                    </a:cubicBezTo>
                    <a:cubicBezTo>
                      <a:pt x="116" y="32"/>
                      <a:pt x="116" y="32"/>
                      <a:pt x="116" y="32"/>
                    </a:cubicBezTo>
                    <a:cubicBezTo>
                      <a:pt x="113" y="32"/>
                      <a:pt x="113" y="32"/>
                      <a:pt x="113" y="32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9" y="46"/>
                      <a:pt x="99" y="46"/>
                      <a:pt x="99" y="46"/>
                    </a:cubicBezTo>
                    <a:cubicBezTo>
                      <a:pt x="94" y="49"/>
                      <a:pt x="94" y="49"/>
                      <a:pt x="94" y="49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87" y="51"/>
                      <a:pt x="87" y="51"/>
                      <a:pt x="87" y="51"/>
                    </a:cubicBezTo>
                    <a:cubicBezTo>
                      <a:pt x="80" y="57"/>
                      <a:pt x="80" y="57"/>
                      <a:pt x="80" y="57"/>
                    </a:cubicBezTo>
                    <a:cubicBezTo>
                      <a:pt x="80" y="57"/>
                      <a:pt x="80" y="58"/>
                      <a:pt x="80" y="58"/>
                    </a:cubicBezTo>
                    <a:cubicBezTo>
                      <a:pt x="81" y="58"/>
                      <a:pt x="81" y="58"/>
                      <a:pt x="81" y="58"/>
                    </a:cubicBezTo>
                    <a:cubicBezTo>
                      <a:pt x="82" y="58"/>
                      <a:pt x="82" y="58"/>
                      <a:pt x="82" y="58"/>
                    </a:cubicBezTo>
                    <a:cubicBezTo>
                      <a:pt x="83" y="58"/>
                      <a:pt x="83" y="58"/>
                      <a:pt x="83" y="58"/>
                    </a:cubicBezTo>
                    <a:cubicBezTo>
                      <a:pt x="83" y="59"/>
                      <a:pt x="82" y="59"/>
                      <a:pt x="82" y="59"/>
                    </a:cubicBezTo>
                    <a:cubicBezTo>
                      <a:pt x="81" y="60"/>
                      <a:pt x="81" y="60"/>
                      <a:pt x="80" y="61"/>
                    </a:cubicBezTo>
                    <a:cubicBezTo>
                      <a:pt x="80" y="61"/>
                      <a:pt x="79" y="62"/>
                      <a:pt x="78" y="62"/>
                    </a:cubicBezTo>
                    <a:cubicBezTo>
                      <a:pt x="78" y="63"/>
                      <a:pt x="77" y="63"/>
                      <a:pt x="77" y="63"/>
                    </a:cubicBezTo>
                    <a:cubicBezTo>
                      <a:pt x="68" y="68"/>
                      <a:pt x="68" y="68"/>
                      <a:pt x="68" y="68"/>
                    </a:cubicBezTo>
                    <a:cubicBezTo>
                      <a:pt x="51" y="84"/>
                      <a:pt x="51" y="84"/>
                      <a:pt x="51" y="84"/>
                    </a:cubicBezTo>
                    <a:cubicBezTo>
                      <a:pt x="46" y="90"/>
                      <a:pt x="46" y="90"/>
                      <a:pt x="46" y="90"/>
                    </a:cubicBezTo>
                    <a:cubicBezTo>
                      <a:pt x="47" y="90"/>
                      <a:pt x="47" y="90"/>
                      <a:pt x="48" y="90"/>
                    </a:cubicBezTo>
                    <a:cubicBezTo>
                      <a:pt x="48" y="90"/>
                      <a:pt x="49" y="90"/>
                      <a:pt x="49" y="90"/>
                    </a:cubicBezTo>
                    <a:cubicBezTo>
                      <a:pt x="50" y="90"/>
                      <a:pt x="50" y="90"/>
                      <a:pt x="51" y="90"/>
                    </a:cubicBezTo>
                    <a:cubicBezTo>
                      <a:pt x="51" y="90"/>
                      <a:pt x="51" y="90"/>
                      <a:pt x="52" y="90"/>
                    </a:cubicBezTo>
                    <a:cubicBezTo>
                      <a:pt x="36" y="102"/>
                      <a:pt x="36" y="102"/>
                      <a:pt x="36" y="102"/>
                    </a:cubicBezTo>
                    <a:cubicBezTo>
                      <a:pt x="24" y="109"/>
                      <a:pt x="24" y="109"/>
                      <a:pt x="24" y="109"/>
                    </a:cubicBezTo>
                    <a:cubicBezTo>
                      <a:pt x="7" y="119"/>
                      <a:pt x="7" y="119"/>
                      <a:pt x="7" y="119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5" y="121"/>
                      <a:pt x="5" y="121"/>
                      <a:pt x="5" y="121"/>
                    </a:cubicBezTo>
                    <a:cubicBezTo>
                      <a:pt x="14" y="116"/>
                      <a:pt x="14" y="116"/>
                      <a:pt x="14" y="116"/>
                    </a:cubicBezTo>
                    <a:cubicBezTo>
                      <a:pt x="29" y="109"/>
                      <a:pt x="29" y="109"/>
                      <a:pt x="29" y="109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65" y="83"/>
                      <a:pt x="65" y="83"/>
                      <a:pt x="65" y="83"/>
                    </a:cubicBezTo>
                    <a:cubicBezTo>
                      <a:pt x="74" y="78"/>
                      <a:pt x="74" y="78"/>
                      <a:pt x="74" y="78"/>
                    </a:cubicBezTo>
                    <a:cubicBezTo>
                      <a:pt x="62" y="87"/>
                      <a:pt x="62" y="87"/>
                      <a:pt x="62" y="87"/>
                    </a:cubicBezTo>
                    <a:cubicBezTo>
                      <a:pt x="60" y="90"/>
                      <a:pt x="60" y="90"/>
                      <a:pt x="60" y="90"/>
                    </a:cubicBezTo>
                    <a:cubicBezTo>
                      <a:pt x="71" y="85"/>
                      <a:pt x="71" y="85"/>
                      <a:pt x="71" y="85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78" y="91"/>
                      <a:pt x="78" y="91"/>
                      <a:pt x="78" y="91"/>
                    </a:cubicBezTo>
                    <a:cubicBezTo>
                      <a:pt x="70" y="106"/>
                      <a:pt x="70" y="106"/>
                      <a:pt x="70" y="106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66" y="122"/>
                      <a:pt x="66" y="122"/>
                      <a:pt x="66" y="122"/>
                    </a:cubicBezTo>
                    <a:cubicBezTo>
                      <a:pt x="62" y="135"/>
                      <a:pt x="62" y="135"/>
                      <a:pt x="62" y="135"/>
                    </a:cubicBezTo>
                    <a:cubicBezTo>
                      <a:pt x="61" y="137"/>
                      <a:pt x="61" y="137"/>
                      <a:pt x="61" y="137"/>
                    </a:cubicBezTo>
                    <a:cubicBezTo>
                      <a:pt x="58" y="136"/>
                      <a:pt x="58" y="136"/>
                      <a:pt x="58" y="136"/>
                    </a:cubicBezTo>
                    <a:cubicBezTo>
                      <a:pt x="58" y="141"/>
                      <a:pt x="58" y="141"/>
                      <a:pt x="58" y="141"/>
                    </a:cubicBezTo>
                    <a:cubicBezTo>
                      <a:pt x="57" y="146"/>
                      <a:pt x="57" y="146"/>
                      <a:pt x="57" y="146"/>
                    </a:cubicBezTo>
                    <a:cubicBezTo>
                      <a:pt x="60" y="148"/>
                      <a:pt x="60" y="148"/>
                      <a:pt x="60" y="148"/>
                    </a:cubicBezTo>
                    <a:cubicBezTo>
                      <a:pt x="63" y="140"/>
                      <a:pt x="63" y="140"/>
                      <a:pt x="63" y="140"/>
                    </a:cubicBezTo>
                    <a:cubicBezTo>
                      <a:pt x="63" y="147"/>
                      <a:pt x="63" y="147"/>
                      <a:pt x="63" y="147"/>
                    </a:cubicBezTo>
                    <a:cubicBezTo>
                      <a:pt x="58" y="153"/>
                      <a:pt x="58" y="153"/>
                      <a:pt x="58" y="153"/>
                    </a:cubicBezTo>
                    <a:cubicBezTo>
                      <a:pt x="59" y="150"/>
                      <a:pt x="59" y="150"/>
                      <a:pt x="59" y="150"/>
                    </a:cubicBezTo>
                    <a:cubicBezTo>
                      <a:pt x="56" y="150"/>
                      <a:pt x="56" y="150"/>
                      <a:pt x="56" y="150"/>
                    </a:cubicBezTo>
                    <a:cubicBezTo>
                      <a:pt x="38" y="174"/>
                      <a:pt x="38" y="174"/>
                      <a:pt x="38" y="174"/>
                    </a:cubicBezTo>
                    <a:cubicBezTo>
                      <a:pt x="28" y="194"/>
                      <a:pt x="28" y="194"/>
                      <a:pt x="28" y="194"/>
                    </a:cubicBezTo>
                    <a:cubicBezTo>
                      <a:pt x="26" y="208"/>
                      <a:pt x="26" y="208"/>
                      <a:pt x="26" y="208"/>
                    </a:cubicBezTo>
                    <a:cubicBezTo>
                      <a:pt x="30" y="212"/>
                      <a:pt x="30" y="212"/>
                      <a:pt x="30" y="212"/>
                    </a:cubicBezTo>
                    <a:cubicBezTo>
                      <a:pt x="28" y="232"/>
                      <a:pt x="28" y="232"/>
                      <a:pt x="28" y="232"/>
                    </a:cubicBezTo>
                    <a:cubicBezTo>
                      <a:pt x="28" y="236"/>
                      <a:pt x="28" y="236"/>
                      <a:pt x="28" y="236"/>
                    </a:cubicBezTo>
                    <a:cubicBezTo>
                      <a:pt x="24" y="239"/>
                      <a:pt x="24" y="239"/>
                      <a:pt x="24" y="239"/>
                    </a:cubicBezTo>
                    <a:cubicBezTo>
                      <a:pt x="28" y="245"/>
                      <a:pt x="28" y="245"/>
                      <a:pt x="28" y="245"/>
                    </a:cubicBezTo>
                    <a:cubicBezTo>
                      <a:pt x="27" y="252"/>
                      <a:pt x="27" y="252"/>
                      <a:pt x="27" y="252"/>
                    </a:cubicBezTo>
                    <a:cubicBezTo>
                      <a:pt x="32" y="257"/>
                      <a:pt x="32" y="257"/>
                      <a:pt x="32" y="257"/>
                    </a:cubicBezTo>
                    <a:cubicBezTo>
                      <a:pt x="33" y="255"/>
                      <a:pt x="33" y="255"/>
                      <a:pt x="33" y="255"/>
                    </a:cubicBezTo>
                    <a:cubicBezTo>
                      <a:pt x="31" y="239"/>
                      <a:pt x="31" y="239"/>
                      <a:pt x="31" y="239"/>
                    </a:cubicBezTo>
                    <a:cubicBezTo>
                      <a:pt x="31" y="231"/>
                      <a:pt x="31" y="231"/>
                      <a:pt x="31" y="231"/>
                    </a:cubicBezTo>
                    <a:cubicBezTo>
                      <a:pt x="33" y="223"/>
                      <a:pt x="33" y="223"/>
                      <a:pt x="33" y="223"/>
                    </a:cubicBezTo>
                    <a:cubicBezTo>
                      <a:pt x="36" y="222"/>
                      <a:pt x="36" y="222"/>
                      <a:pt x="36" y="222"/>
                    </a:cubicBezTo>
                    <a:cubicBezTo>
                      <a:pt x="37" y="231"/>
                      <a:pt x="37" y="231"/>
                      <a:pt x="37" y="231"/>
                    </a:cubicBezTo>
                    <a:cubicBezTo>
                      <a:pt x="35" y="236"/>
                      <a:pt x="35" y="236"/>
                      <a:pt x="35" y="236"/>
                    </a:cubicBezTo>
                    <a:cubicBezTo>
                      <a:pt x="38" y="243"/>
                      <a:pt x="38" y="243"/>
                      <a:pt x="38" y="243"/>
                    </a:cubicBezTo>
                    <a:cubicBezTo>
                      <a:pt x="39" y="251"/>
                      <a:pt x="39" y="251"/>
                      <a:pt x="39" y="251"/>
                    </a:cubicBezTo>
                    <a:cubicBezTo>
                      <a:pt x="42" y="264"/>
                      <a:pt x="42" y="264"/>
                      <a:pt x="42" y="264"/>
                    </a:cubicBezTo>
                    <a:cubicBezTo>
                      <a:pt x="39" y="270"/>
                      <a:pt x="39" y="270"/>
                      <a:pt x="39" y="270"/>
                    </a:cubicBezTo>
                    <a:cubicBezTo>
                      <a:pt x="40" y="275"/>
                      <a:pt x="40" y="275"/>
                      <a:pt x="40" y="275"/>
                    </a:cubicBezTo>
                    <a:cubicBezTo>
                      <a:pt x="62" y="289"/>
                      <a:pt x="62" y="289"/>
                      <a:pt x="62" y="289"/>
                    </a:cubicBezTo>
                    <a:cubicBezTo>
                      <a:pt x="69" y="287"/>
                      <a:pt x="69" y="287"/>
                      <a:pt x="69" y="287"/>
                    </a:cubicBezTo>
                    <a:cubicBezTo>
                      <a:pt x="76" y="294"/>
                      <a:pt x="76" y="294"/>
                      <a:pt x="76" y="294"/>
                    </a:cubicBezTo>
                    <a:cubicBezTo>
                      <a:pt x="89" y="299"/>
                      <a:pt x="89" y="299"/>
                      <a:pt x="89" y="299"/>
                    </a:cubicBezTo>
                    <a:cubicBezTo>
                      <a:pt x="94" y="307"/>
                      <a:pt x="94" y="307"/>
                      <a:pt x="94" y="307"/>
                    </a:cubicBezTo>
                    <a:cubicBezTo>
                      <a:pt x="94" y="308"/>
                      <a:pt x="94" y="308"/>
                      <a:pt x="94" y="308"/>
                    </a:cubicBezTo>
                    <a:cubicBezTo>
                      <a:pt x="94" y="309"/>
                      <a:pt x="93" y="309"/>
                      <a:pt x="93" y="309"/>
                    </a:cubicBezTo>
                    <a:cubicBezTo>
                      <a:pt x="93" y="309"/>
                      <a:pt x="93" y="310"/>
                      <a:pt x="93" y="310"/>
                    </a:cubicBezTo>
                    <a:cubicBezTo>
                      <a:pt x="93" y="310"/>
                      <a:pt x="93" y="311"/>
                      <a:pt x="93" y="311"/>
                    </a:cubicBezTo>
                    <a:cubicBezTo>
                      <a:pt x="99" y="315"/>
                      <a:pt x="99" y="315"/>
                      <a:pt x="99" y="315"/>
                    </a:cubicBezTo>
                    <a:cubicBezTo>
                      <a:pt x="102" y="320"/>
                      <a:pt x="102" y="320"/>
                      <a:pt x="102" y="320"/>
                    </a:cubicBezTo>
                    <a:cubicBezTo>
                      <a:pt x="110" y="323"/>
                      <a:pt x="110" y="323"/>
                      <a:pt x="110" y="323"/>
                    </a:cubicBezTo>
                    <a:cubicBezTo>
                      <a:pt x="113" y="319"/>
                      <a:pt x="113" y="319"/>
                      <a:pt x="113" y="319"/>
                    </a:cubicBezTo>
                    <a:cubicBezTo>
                      <a:pt x="116" y="317"/>
                      <a:pt x="116" y="317"/>
                      <a:pt x="116" y="317"/>
                    </a:cubicBezTo>
                    <a:cubicBezTo>
                      <a:pt x="116" y="317"/>
                      <a:pt x="116" y="317"/>
                      <a:pt x="116" y="316"/>
                    </a:cubicBezTo>
                    <a:cubicBezTo>
                      <a:pt x="116" y="316"/>
                      <a:pt x="116" y="316"/>
                      <a:pt x="116" y="316"/>
                    </a:cubicBezTo>
                    <a:cubicBezTo>
                      <a:pt x="116" y="316"/>
                      <a:pt x="116" y="315"/>
                      <a:pt x="116" y="315"/>
                    </a:cubicBezTo>
                    <a:cubicBezTo>
                      <a:pt x="116" y="315"/>
                      <a:pt x="117" y="315"/>
                      <a:pt x="117" y="315"/>
                    </a:cubicBezTo>
                    <a:cubicBezTo>
                      <a:pt x="111" y="317"/>
                      <a:pt x="111" y="317"/>
                      <a:pt x="111" y="317"/>
                    </a:cubicBezTo>
                    <a:cubicBezTo>
                      <a:pt x="101" y="309"/>
                      <a:pt x="101" y="309"/>
                      <a:pt x="101" y="309"/>
                    </a:cubicBezTo>
                    <a:cubicBezTo>
                      <a:pt x="106" y="297"/>
                      <a:pt x="106" y="297"/>
                      <a:pt x="106" y="297"/>
                    </a:cubicBezTo>
                    <a:cubicBezTo>
                      <a:pt x="109" y="291"/>
                      <a:pt x="109" y="291"/>
                      <a:pt x="109" y="291"/>
                    </a:cubicBezTo>
                    <a:cubicBezTo>
                      <a:pt x="101" y="288"/>
                      <a:pt x="101" y="288"/>
                      <a:pt x="101" y="288"/>
                    </a:cubicBezTo>
                    <a:cubicBezTo>
                      <a:pt x="97" y="290"/>
                      <a:pt x="97" y="290"/>
                      <a:pt x="97" y="290"/>
                    </a:cubicBezTo>
                    <a:cubicBezTo>
                      <a:pt x="88" y="289"/>
                      <a:pt x="88" y="289"/>
                      <a:pt x="88" y="289"/>
                    </a:cubicBezTo>
                    <a:cubicBezTo>
                      <a:pt x="97" y="278"/>
                      <a:pt x="97" y="278"/>
                      <a:pt x="97" y="278"/>
                    </a:cubicBezTo>
                    <a:cubicBezTo>
                      <a:pt x="104" y="269"/>
                      <a:pt x="104" y="269"/>
                      <a:pt x="104" y="269"/>
                    </a:cubicBezTo>
                    <a:cubicBezTo>
                      <a:pt x="101" y="266"/>
                      <a:pt x="101" y="266"/>
                      <a:pt x="101" y="266"/>
                    </a:cubicBezTo>
                    <a:cubicBezTo>
                      <a:pt x="93" y="267"/>
                      <a:pt x="93" y="267"/>
                      <a:pt x="93" y="267"/>
                    </a:cubicBezTo>
                    <a:cubicBezTo>
                      <a:pt x="87" y="273"/>
                      <a:pt x="87" y="273"/>
                      <a:pt x="87" y="273"/>
                    </a:cubicBezTo>
                    <a:cubicBezTo>
                      <a:pt x="77" y="278"/>
                      <a:pt x="77" y="278"/>
                      <a:pt x="77" y="278"/>
                    </a:cubicBezTo>
                    <a:cubicBezTo>
                      <a:pt x="68" y="274"/>
                      <a:pt x="68" y="274"/>
                      <a:pt x="68" y="274"/>
                    </a:cubicBezTo>
                    <a:cubicBezTo>
                      <a:pt x="70" y="258"/>
                      <a:pt x="70" y="258"/>
                      <a:pt x="70" y="258"/>
                    </a:cubicBezTo>
                    <a:cubicBezTo>
                      <a:pt x="78" y="243"/>
                      <a:pt x="78" y="243"/>
                      <a:pt x="78" y="243"/>
                    </a:cubicBezTo>
                    <a:cubicBezTo>
                      <a:pt x="87" y="236"/>
                      <a:pt x="87" y="236"/>
                      <a:pt x="87" y="236"/>
                    </a:cubicBezTo>
                    <a:cubicBezTo>
                      <a:pt x="101" y="233"/>
                      <a:pt x="101" y="233"/>
                      <a:pt x="101" y="233"/>
                    </a:cubicBezTo>
                    <a:cubicBezTo>
                      <a:pt x="103" y="235"/>
                      <a:pt x="103" y="235"/>
                      <a:pt x="103" y="235"/>
                    </a:cubicBezTo>
                    <a:cubicBezTo>
                      <a:pt x="111" y="232"/>
                      <a:pt x="111" y="232"/>
                      <a:pt x="111" y="232"/>
                    </a:cubicBezTo>
                    <a:cubicBezTo>
                      <a:pt x="121" y="232"/>
                      <a:pt x="121" y="232"/>
                      <a:pt x="121" y="232"/>
                    </a:cubicBezTo>
                    <a:cubicBezTo>
                      <a:pt x="125" y="235"/>
                      <a:pt x="125" y="235"/>
                      <a:pt x="125" y="235"/>
                    </a:cubicBezTo>
                    <a:cubicBezTo>
                      <a:pt x="129" y="234"/>
                      <a:pt x="129" y="234"/>
                      <a:pt x="129" y="234"/>
                    </a:cubicBezTo>
                    <a:cubicBezTo>
                      <a:pt x="132" y="238"/>
                      <a:pt x="132" y="238"/>
                      <a:pt x="132" y="238"/>
                    </a:cubicBezTo>
                    <a:cubicBezTo>
                      <a:pt x="129" y="242"/>
                      <a:pt x="129" y="242"/>
                      <a:pt x="129" y="242"/>
                    </a:cubicBezTo>
                    <a:cubicBezTo>
                      <a:pt x="130" y="252"/>
                      <a:pt x="130" y="252"/>
                      <a:pt x="130" y="252"/>
                    </a:cubicBezTo>
                    <a:cubicBezTo>
                      <a:pt x="134" y="253"/>
                      <a:pt x="134" y="253"/>
                      <a:pt x="134" y="253"/>
                    </a:cubicBezTo>
                    <a:cubicBezTo>
                      <a:pt x="138" y="247"/>
                      <a:pt x="138" y="247"/>
                      <a:pt x="138" y="247"/>
                    </a:cubicBezTo>
                    <a:cubicBezTo>
                      <a:pt x="138" y="231"/>
                      <a:pt x="138" y="231"/>
                      <a:pt x="138" y="231"/>
                    </a:cubicBezTo>
                    <a:cubicBezTo>
                      <a:pt x="152" y="219"/>
                      <a:pt x="152" y="219"/>
                      <a:pt x="152" y="219"/>
                    </a:cubicBezTo>
                    <a:cubicBezTo>
                      <a:pt x="166" y="213"/>
                      <a:pt x="166" y="213"/>
                      <a:pt x="166" y="213"/>
                    </a:cubicBezTo>
                    <a:cubicBezTo>
                      <a:pt x="169" y="203"/>
                      <a:pt x="169" y="203"/>
                      <a:pt x="169" y="203"/>
                    </a:cubicBezTo>
                    <a:cubicBezTo>
                      <a:pt x="171" y="198"/>
                      <a:pt x="171" y="198"/>
                      <a:pt x="171" y="198"/>
                    </a:cubicBezTo>
                    <a:cubicBezTo>
                      <a:pt x="172" y="201"/>
                      <a:pt x="172" y="201"/>
                      <a:pt x="172" y="201"/>
                    </a:cubicBezTo>
                    <a:cubicBezTo>
                      <a:pt x="176" y="198"/>
                      <a:pt x="176" y="198"/>
                      <a:pt x="176" y="198"/>
                    </a:cubicBezTo>
                    <a:cubicBezTo>
                      <a:pt x="178" y="192"/>
                      <a:pt x="178" y="192"/>
                      <a:pt x="178" y="192"/>
                    </a:cubicBezTo>
                    <a:cubicBezTo>
                      <a:pt x="178" y="194"/>
                      <a:pt x="178" y="194"/>
                      <a:pt x="178" y="194"/>
                    </a:cubicBezTo>
                    <a:cubicBezTo>
                      <a:pt x="182" y="191"/>
                      <a:pt x="182" y="191"/>
                      <a:pt x="182" y="191"/>
                    </a:cubicBezTo>
                    <a:cubicBezTo>
                      <a:pt x="188" y="188"/>
                      <a:pt x="188" y="188"/>
                      <a:pt x="188" y="188"/>
                    </a:cubicBezTo>
                    <a:cubicBezTo>
                      <a:pt x="198" y="186"/>
                      <a:pt x="198" y="186"/>
                      <a:pt x="198" y="186"/>
                    </a:cubicBezTo>
                    <a:cubicBezTo>
                      <a:pt x="200" y="184"/>
                      <a:pt x="200" y="184"/>
                      <a:pt x="200" y="184"/>
                    </a:cubicBezTo>
                    <a:cubicBezTo>
                      <a:pt x="199" y="181"/>
                      <a:pt x="199" y="181"/>
                      <a:pt x="199" y="181"/>
                    </a:cubicBezTo>
                    <a:cubicBezTo>
                      <a:pt x="203" y="176"/>
                      <a:pt x="203" y="176"/>
                      <a:pt x="203" y="176"/>
                    </a:cubicBezTo>
                    <a:cubicBezTo>
                      <a:pt x="220" y="169"/>
                      <a:pt x="220" y="169"/>
                      <a:pt x="220" y="169"/>
                    </a:cubicBezTo>
                    <a:cubicBezTo>
                      <a:pt x="227" y="168"/>
                      <a:pt x="227" y="168"/>
                      <a:pt x="227" y="168"/>
                    </a:cubicBezTo>
                    <a:cubicBezTo>
                      <a:pt x="227" y="169"/>
                      <a:pt x="227" y="169"/>
                      <a:pt x="227" y="169"/>
                    </a:cubicBezTo>
                    <a:cubicBezTo>
                      <a:pt x="220" y="172"/>
                      <a:pt x="220" y="172"/>
                      <a:pt x="220" y="172"/>
                    </a:cubicBezTo>
                    <a:cubicBezTo>
                      <a:pt x="219" y="176"/>
                      <a:pt x="219" y="176"/>
                      <a:pt x="219" y="176"/>
                    </a:cubicBezTo>
                    <a:cubicBezTo>
                      <a:pt x="229" y="173"/>
                      <a:pt x="229" y="173"/>
                      <a:pt x="229" y="173"/>
                    </a:cubicBezTo>
                    <a:cubicBezTo>
                      <a:pt x="237" y="170"/>
                      <a:pt x="237" y="170"/>
                      <a:pt x="237" y="170"/>
                    </a:cubicBezTo>
                    <a:cubicBezTo>
                      <a:pt x="245" y="167"/>
                      <a:pt x="245" y="167"/>
                      <a:pt x="245" y="167"/>
                    </a:cubicBezTo>
                    <a:cubicBezTo>
                      <a:pt x="246" y="160"/>
                      <a:pt x="246" y="160"/>
                      <a:pt x="246" y="160"/>
                    </a:cubicBezTo>
                    <a:cubicBezTo>
                      <a:pt x="238" y="166"/>
                      <a:pt x="238" y="166"/>
                      <a:pt x="238" y="166"/>
                    </a:cubicBezTo>
                    <a:cubicBezTo>
                      <a:pt x="233" y="165"/>
                      <a:pt x="233" y="165"/>
                      <a:pt x="233" y="165"/>
                    </a:cubicBezTo>
                    <a:cubicBezTo>
                      <a:pt x="231" y="160"/>
                      <a:pt x="231" y="160"/>
                      <a:pt x="231" y="160"/>
                    </a:cubicBezTo>
                    <a:cubicBezTo>
                      <a:pt x="231" y="157"/>
                      <a:pt x="231" y="157"/>
                      <a:pt x="231" y="157"/>
                    </a:cubicBezTo>
                    <a:cubicBezTo>
                      <a:pt x="234" y="153"/>
                      <a:pt x="234" y="153"/>
                      <a:pt x="234" y="153"/>
                    </a:cubicBezTo>
                    <a:cubicBezTo>
                      <a:pt x="234" y="150"/>
                      <a:pt x="234" y="150"/>
                      <a:pt x="234" y="150"/>
                    </a:cubicBezTo>
                    <a:cubicBezTo>
                      <a:pt x="226" y="151"/>
                      <a:pt x="226" y="151"/>
                      <a:pt x="226" y="151"/>
                    </a:cubicBezTo>
                    <a:cubicBezTo>
                      <a:pt x="220" y="153"/>
                      <a:pt x="220" y="153"/>
                      <a:pt x="220" y="153"/>
                    </a:cubicBezTo>
                    <a:cubicBezTo>
                      <a:pt x="208" y="161"/>
                      <a:pt x="208" y="161"/>
                      <a:pt x="208" y="161"/>
                    </a:cubicBezTo>
                    <a:cubicBezTo>
                      <a:pt x="219" y="151"/>
                      <a:pt x="219" y="151"/>
                      <a:pt x="219" y="151"/>
                    </a:cubicBezTo>
                    <a:cubicBezTo>
                      <a:pt x="226" y="148"/>
                      <a:pt x="226" y="148"/>
                      <a:pt x="226" y="148"/>
                    </a:cubicBezTo>
                    <a:cubicBezTo>
                      <a:pt x="239" y="145"/>
                      <a:pt x="239" y="145"/>
                      <a:pt x="239" y="145"/>
                    </a:cubicBezTo>
                    <a:cubicBezTo>
                      <a:pt x="254" y="145"/>
                      <a:pt x="254" y="145"/>
                      <a:pt x="254" y="145"/>
                    </a:cubicBezTo>
                    <a:cubicBezTo>
                      <a:pt x="263" y="140"/>
                      <a:pt x="263" y="140"/>
                      <a:pt x="263" y="140"/>
                    </a:cubicBezTo>
                    <a:cubicBezTo>
                      <a:pt x="271" y="138"/>
                      <a:pt x="271" y="138"/>
                      <a:pt x="271" y="138"/>
                    </a:cubicBezTo>
                    <a:cubicBezTo>
                      <a:pt x="273" y="129"/>
                      <a:pt x="273" y="129"/>
                      <a:pt x="273" y="129"/>
                    </a:cubicBezTo>
                    <a:cubicBezTo>
                      <a:pt x="271" y="125"/>
                      <a:pt x="271" y="125"/>
                      <a:pt x="271" y="125"/>
                    </a:cubicBezTo>
                    <a:cubicBezTo>
                      <a:pt x="261" y="128"/>
                      <a:pt x="261" y="128"/>
                      <a:pt x="261" y="128"/>
                    </a:cubicBezTo>
                    <a:cubicBezTo>
                      <a:pt x="271" y="124"/>
                      <a:pt x="271" y="124"/>
                      <a:pt x="271" y="124"/>
                    </a:cubicBezTo>
                    <a:cubicBezTo>
                      <a:pt x="267" y="122"/>
                      <a:pt x="267" y="122"/>
                      <a:pt x="267" y="122"/>
                    </a:cubicBezTo>
                    <a:cubicBezTo>
                      <a:pt x="262" y="114"/>
                      <a:pt x="262" y="114"/>
                      <a:pt x="262" y="114"/>
                    </a:cubicBezTo>
                    <a:cubicBezTo>
                      <a:pt x="265" y="102"/>
                      <a:pt x="265" y="102"/>
                      <a:pt x="265" y="102"/>
                    </a:cubicBezTo>
                    <a:cubicBezTo>
                      <a:pt x="263" y="96"/>
                      <a:pt x="263" y="96"/>
                      <a:pt x="263" y="96"/>
                    </a:cubicBezTo>
                    <a:cubicBezTo>
                      <a:pt x="263" y="91"/>
                      <a:pt x="263" y="91"/>
                      <a:pt x="263" y="91"/>
                    </a:cubicBezTo>
                    <a:cubicBezTo>
                      <a:pt x="254" y="100"/>
                      <a:pt x="254" y="100"/>
                      <a:pt x="254" y="100"/>
                    </a:cubicBezTo>
                    <a:cubicBezTo>
                      <a:pt x="247" y="104"/>
                      <a:pt x="247" y="104"/>
                      <a:pt x="247" y="104"/>
                    </a:cubicBezTo>
                    <a:cubicBezTo>
                      <a:pt x="245" y="98"/>
                      <a:pt x="245" y="98"/>
                      <a:pt x="245" y="98"/>
                    </a:cubicBezTo>
                    <a:cubicBezTo>
                      <a:pt x="251" y="88"/>
                      <a:pt x="251" y="88"/>
                      <a:pt x="251" y="88"/>
                    </a:cubicBezTo>
                    <a:cubicBezTo>
                      <a:pt x="245" y="87"/>
                      <a:pt x="245" y="87"/>
                      <a:pt x="245" y="87"/>
                    </a:cubicBezTo>
                    <a:cubicBezTo>
                      <a:pt x="245" y="79"/>
                      <a:pt x="245" y="79"/>
                      <a:pt x="245" y="79"/>
                    </a:cubicBezTo>
                    <a:cubicBezTo>
                      <a:pt x="240" y="80"/>
                      <a:pt x="240" y="80"/>
                      <a:pt x="240" y="80"/>
                    </a:cubicBezTo>
                    <a:cubicBezTo>
                      <a:pt x="234" y="78"/>
                      <a:pt x="234" y="78"/>
                      <a:pt x="234" y="78"/>
                    </a:cubicBezTo>
                    <a:cubicBezTo>
                      <a:pt x="229" y="84"/>
                      <a:pt x="229" y="84"/>
                      <a:pt x="229" y="84"/>
                    </a:cubicBezTo>
                    <a:cubicBezTo>
                      <a:pt x="224" y="93"/>
                      <a:pt x="224" y="93"/>
                      <a:pt x="224" y="93"/>
                    </a:cubicBezTo>
                    <a:cubicBezTo>
                      <a:pt x="215" y="100"/>
                      <a:pt x="215" y="100"/>
                      <a:pt x="215" y="100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212" y="115"/>
                      <a:pt x="212" y="115"/>
                      <a:pt x="212" y="115"/>
                    </a:cubicBezTo>
                    <a:cubicBezTo>
                      <a:pt x="202" y="120"/>
                      <a:pt x="202" y="120"/>
                      <a:pt x="202" y="120"/>
                    </a:cubicBezTo>
                    <a:cubicBezTo>
                      <a:pt x="194" y="137"/>
                      <a:pt x="194" y="137"/>
                      <a:pt x="194" y="137"/>
                    </a:cubicBezTo>
                    <a:cubicBezTo>
                      <a:pt x="188" y="139"/>
                      <a:pt x="188" y="139"/>
                      <a:pt x="188" y="139"/>
                    </a:cubicBezTo>
                    <a:cubicBezTo>
                      <a:pt x="185" y="131"/>
                      <a:pt x="185" y="131"/>
                      <a:pt x="185" y="131"/>
                    </a:cubicBezTo>
                    <a:cubicBezTo>
                      <a:pt x="192" y="121"/>
                      <a:pt x="192" y="121"/>
                      <a:pt x="192" y="121"/>
                    </a:cubicBezTo>
                    <a:cubicBezTo>
                      <a:pt x="184" y="117"/>
                      <a:pt x="184" y="117"/>
                      <a:pt x="184" y="117"/>
                    </a:cubicBezTo>
                    <a:cubicBezTo>
                      <a:pt x="180" y="112"/>
                      <a:pt x="180" y="112"/>
                      <a:pt x="180" y="112"/>
                    </a:cubicBezTo>
                    <a:cubicBezTo>
                      <a:pt x="171" y="109"/>
                      <a:pt x="171" y="109"/>
                      <a:pt x="171" y="109"/>
                    </a:cubicBezTo>
                    <a:cubicBezTo>
                      <a:pt x="175" y="99"/>
                      <a:pt x="175" y="99"/>
                      <a:pt x="175" y="99"/>
                    </a:cubicBezTo>
                    <a:cubicBezTo>
                      <a:pt x="172" y="98"/>
                      <a:pt x="172" y="98"/>
                      <a:pt x="172" y="98"/>
                    </a:cubicBezTo>
                    <a:cubicBezTo>
                      <a:pt x="190" y="83"/>
                      <a:pt x="190" y="83"/>
                      <a:pt x="190" y="83"/>
                    </a:cubicBezTo>
                    <a:cubicBezTo>
                      <a:pt x="195" y="81"/>
                      <a:pt x="195" y="81"/>
                      <a:pt x="195" y="81"/>
                    </a:cubicBezTo>
                    <a:cubicBezTo>
                      <a:pt x="201" y="73"/>
                      <a:pt x="201" y="73"/>
                      <a:pt x="201" y="73"/>
                    </a:cubicBezTo>
                    <a:cubicBezTo>
                      <a:pt x="208" y="69"/>
                      <a:pt x="208" y="69"/>
                      <a:pt x="208" y="69"/>
                    </a:cubicBezTo>
                    <a:cubicBezTo>
                      <a:pt x="213" y="68"/>
                      <a:pt x="213" y="68"/>
                      <a:pt x="213" y="68"/>
                    </a:cubicBezTo>
                    <a:cubicBezTo>
                      <a:pt x="219" y="64"/>
                      <a:pt x="219" y="64"/>
                      <a:pt x="219" y="64"/>
                    </a:cubicBezTo>
                    <a:cubicBezTo>
                      <a:pt x="218" y="60"/>
                      <a:pt x="218" y="60"/>
                      <a:pt x="218" y="60"/>
                    </a:cubicBezTo>
                    <a:cubicBezTo>
                      <a:pt x="220" y="62"/>
                      <a:pt x="220" y="62"/>
                      <a:pt x="220" y="62"/>
                    </a:cubicBezTo>
                    <a:cubicBezTo>
                      <a:pt x="228" y="56"/>
                      <a:pt x="228" y="56"/>
                      <a:pt x="228" y="56"/>
                    </a:cubicBezTo>
                    <a:cubicBezTo>
                      <a:pt x="228" y="54"/>
                      <a:pt x="228" y="54"/>
                      <a:pt x="228" y="54"/>
                    </a:cubicBezTo>
                    <a:cubicBezTo>
                      <a:pt x="231" y="54"/>
                      <a:pt x="231" y="54"/>
                      <a:pt x="231" y="54"/>
                    </a:cubicBezTo>
                    <a:cubicBezTo>
                      <a:pt x="231" y="57"/>
                      <a:pt x="231" y="57"/>
                      <a:pt x="231" y="57"/>
                    </a:cubicBezTo>
                    <a:cubicBezTo>
                      <a:pt x="236" y="55"/>
                      <a:pt x="236" y="55"/>
                      <a:pt x="236" y="55"/>
                    </a:cubicBezTo>
                    <a:cubicBezTo>
                      <a:pt x="244" y="50"/>
                      <a:pt x="244" y="50"/>
                      <a:pt x="244" y="50"/>
                    </a:cubicBezTo>
                    <a:cubicBezTo>
                      <a:pt x="247" y="48"/>
                      <a:pt x="247" y="48"/>
                      <a:pt x="247" y="48"/>
                    </a:cubicBezTo>
                    <a:cubicBezTo>
                      <a:pt x="249" y="41"/>
                      <a:pt x="249" y="41"/>
                      <a:pt x="249" y="41"/>
                    </a:cubicBezTo>
                    <a:cubicBezTo>
                      <a:pt x="255" y="38"/>
                      <a:pt x="255" y="38"/>
                      <a:pt x="255" y="38"/>
                    </a:cubicBezTo>
                    <a:cubicBezTo>
                      <a:pt x="253" y="33"/>
                      <a:pt x="253" y="33"/>
                      <a:pt x="253" y="33"/>
                    </a:cubicBezTo>
                    <a:cubicBezTo>
                      <a:pt x="250" y="33"/>
                      <a:pt x="250" y="33"/>
                      <a:pt x="250" y="33"/>
                    </a:cubicBezTo>
                    <a:cubicBezTo>
                      <a:pt x="243" y="39"/>
                      <a:pt x="243" y="39"/>
                      <a:pt x="243" y="39"/>
                    </a:cubicBezTo>
                    <a:cubicBezTo>
                      <a:pt x="238" y="44"/>
                      <a:pt x="238" y="44"/>
                      <a:pt x="238" y="44"/>
                    </a:cubicBezTo>
                    <a:cubicBezTo>
                      <a:pt x="237" y="45"/>
                      <a:pt x="237" y="45"/>
                      <a:pt x="237" y="45"/>
                    </a:cubicBezTo>
                    <a:cubicBezTo>
                      <a:pt x="238" y="42"/>
                      <a:pt x="238" y="42"/>
                      <a:pt x="238" y="42"/>
                    </a:cubicBezTo>
                    <a:cubicBezTo>
                      <a:pt x="236" y="45"/>
                      <a:pt x="236" y="45"/>
                      <a:pt x="236" y="45"/>
                    </a:cubicBezTo>
                    <a:cubicBezTo>
                      <a:pt x="233" y="48"/>
                      <a:pt x="233" y="48"/>
                      <a:pt x="233" y="48"/>
                    </a:cubicBezTo>
                    <a:cubicBezTo>
                      <a:pt x="230" y="49"/>
                      <a:pt x="230" y="49"/>
                      <a:pt x="230" y="49"/>
                    </a:cubicBezTo>
                    <a:cubicBezTo>
                      <a:pt x="231" y="45"/>
                      <a:pt x="231" y="45"/>
                      <a:pt x="231" y="45"/>
                    </a:cubicBezTo>
                    <a:cubicBezTo>
                      <a:pt x="236" y="41"/>
                      <a:pt x="236" y="41"/>
                      <a:pt x="236" y="41"/>
                    </a:cubicBezTo>
                    <a:cubicBezTo>
                      <a:pt x="238" y="36"/>
                      <a:pt x="238" y="36"/>
                      <a:pt x="238" y="36"/>
                    </a:cubicBezTo>
                    <a:cubicBezTo>
                      <a:pt x="234" y="38"/>
                      <a:pt x="234" y="38"/>
                      <a:pt x="234" y="38"/>
                    </a:cubicBezTo>
                    <a:cubicBezTo>
                      <a:pt x="230" y="42"/>
                      <a:pt x="230" y="42"/>
                      <a:pt x="230" y="42"/>
                    </a:cubicBezTo>
                    <a:cubicBezTo>
                      <a:pt x="233" y="37"/>
                      <a:pt x="233" y="37"/>
                      <a:pt x="233" y="37"/>
                    </a:cubicBezTo>
                    <a:cubicBezTo>
                      <a:pt x="238" y="34"/>
                      <a:pt x="238" y="34"/>
                      <a:pt x="238" y="34"/>
                    </a:cubicBezTo>
                    <a:cubicBezTo>
                      <a:pt x="235" y="33"/>
                      <a:pt x="235" y="33"/>
                      <a:pt x="235" y="33"/>
                    </a:cubicBezTo>
                    <a:cubicBezTo>
                      <a:pt x="238" y="29"/>
                      <a:pt x="238" y="29"/>
                      <a:pt x="238" y="29"/>
                    </a:cubicBezTo>
                    <a:cubicBezTo>
                      <a:pt x="245" y="20"/>
                      <a:pt x="245" y="20"/>
                      <a:pt x="245" y="20"/>
                    </a:cubicBezTo>
                    <a:cubicBezTo>
                      <a:pt x="245" y="18"/>
                      <a:pt x="245" y="18"/>
                      <a:pt x="245" y="18"/>
                    </a:cubicBezTo>
                    <a:cubicBezTo>
                      <a:pt x="254" y="12"/>
                      <a:pt x="254" y="12"/>
                      <a:pt x="254" y="12"/>
                    </a:cubicBezTo>
                    <a:cubicBezTo>
                      <a:pt x="257" y="11"/>
                      <a:pt x="257" y="11"/>
                      <a:pt x="257" y="11"/>
                    </a:cubicBezTo>
                    <a:cubicBezTo>
                      <a:pt x="259" y="10"/>
                      <a:pt x="259" y="10"/>
                      <a:pt x="259" y="10"/>
                    </a:cubicBezTo>
                    <a:cubicBezTo>
                      <a:pt x="260" y="9"/>
                      <a:pt x="260" y="9"/>
                      <a:pt x="270" y="2"/>
                    </a:cubicBezTo>
                    <a:cubicBezTo>
                      <a:pt x="268" y="0"/>
                      <a:pt x="268" y="0"/>
                      <a:pt x="2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4765675" y="1560513"/>
                <a:ext cx="96837" cy="74613"/>
              </a:xfrm>
              <a:custGeom>
                <a:avLst/>
                <a:gdLst>
                  <a:gd name="T0" fmla="*/ 26 w 26"/>
                  <a:gd name="T1" fmla="*/ 0 h 20"/>
                  <a:gd name="T2" fmla="*/ 26 w 26"/>
                  <a:gd name="T3" fmla="*/ 0 h 20"/>
                  <a:gd name="T4" fmla="*/ 26 w 26"/>
                  <a:gd name="T5" fmla="*/ 0 h 20"/>
                  <a:gd name="T6" fmla="*/ 25 w 26"/>
                  <a:gd name="T7" fmla="*/ 0 h 20"/>
                  <a:gd name="T8" fmla="*/ 25 w 26"/>
                  <a:gd name="T9" fmla="*/ 0 h 20"/>
                  <a:gd name="T10" fmla="*/ 20 w 26"/>
                  <a:gd name="T11" fmla="*/ 2 h 20"/>
                  <a:gd name="T12" fmla="*/ 19 w 26"/>
                  <a:gd name="T13" fmla="*/ 2 h 20"/>
                  <a:gd name="T14" fmla="*/ 13 w 26"/>
                  <a:gd name="T15" fmla="*/ 5 h 20"/>
                  <a:gd name="T16" fmla="*/ 12 w 26"/>
                  <a:gd name="T17" fmla="*/ 8 h 20"/>
                  <a:gd name="T18" fmla="*/ 9 w 26"/>
                  <a:gd name="T19" fmla="*/ 9 h 20"/>
                  <a:gd name="T20" fmla="*/ 9 w 26"/>
                  <a:gd name="T21" fmla="*/ 7 h 20"/>
                  <a:gd name="T22" fmla="*/ 5 w 26"/>
                  <a:gd name="T23" fmla="*/ 9 h 20"/>
                  <a:gd name="T24" fmla="*/ 3 w 26"/>
                  <a:gd name="T25" fmla="*/ 14 h 20"/>
                  <a:gd name="T26" fmla="*/ 0 w 26"/>
                  <a:gd name="T27" fmla="*/ 19 h 20"/>
                  <a:gd name="T28" fmla="*/ 2 w 26"/>
                  <a:gd name="T29" fmla="*/ 20 h 20"/>
                  <a:gd name="T30" fmla="*/ 10 w 26"/>
                  <a:gd name="T31" fmla="*/ 15 h 20"/>
                  <a:gd name="T32" fmla="*/ 15 w 26"/>
                  <a:gd name="T33" fmla="*/ 11 h 20"/>
                  <a:gd name="T34" fmla="*/ 16 w 26"/>
                  <a:gd name="T35" fmla="*/ 8 h 20"/>
                  <a:gd name="T36" fmla="*/ 15 w 26"/>
                  <a:gd name="T37" fmla="*/ 8 h 20"/>
                  <a:gd name="T38" fmla="*/ 18 w 26"/>
                  <a:gd name="T39" fmla="*/ 6 h 20"/>
                  <a:gd name="T40" fmla="*/ 25 w 26"/>
                  <a:gd name="T41" fmla="*/ 2 h 20"/>
                  <a:gd name="T42" fmla="*/ 26 w 26"/>
                  <a:gd name="T4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0"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7" y="2"/>
                      <a:pt x="15" y="3"/>
                      <a:pt x="13" y="5"/>
                    </a:cubicBezTo>
                    <a:cubicBezTo>
                      <a:pt x="13" y="5"/>
                      <a:pt x="12" y="7"/>
                      <a:pt x="12" y="8"/>
                    </a:cubicBezTo>
                    <a:cubicBezTo>
                      <a:pt x="12" y="8"/>
                      <a:pt x="11" y="8"/>
                      <a:pt x="9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0"/>
                      <a:pt x="26" y="0"/>
                      <a:pt x="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31" name="Freeform 32"/>
              <p:cNvSpPr>
                <a:spLocks/>
              </p:cNvSpPr>
              <p:nvPr/>
            </p:nvSpPr>
            <p:spPr bwMode="auto">
              <a:xfrm>
                <a:off x="4772025" y="1568450"/>
                <a:ext cx="26987" cy="22225"/>
              </a:xfrm>
              <a:custGeom>
                <a:avLst/>
                <a:gdLst>
                  <a:gd name="T0" fmla="*/ 7 w 7"/>
                  <a:gd name="T1" fmla="*/ 0 h 6"/>
                  <a:gd name="T2" fmla="*/ 4 w 7"/>
                  <a:gd name="T3" fmla="*/ 0 h 6"/>
                  <a:gd name="T4" fmla="*/ 1 w 7"/>
                  <a:gd name="T5" fmla="*/ 2 h 6"/>
                  <a:gd name="T6" fmla="*/ 0 w 7"/>
                  <a:gd name="T7" fmla="*/ 4 h 6"/>
                  <a:gd name="T8" fmla="*/ 0 w 7"/>
                  <a:gd name="T9" fmla="*/ 4 h 6"/>
                  <a:gd name="T10" fmla="*/ 0 w 7"/>
                  <a:gd name="T11" fmla="*/ 5 h 6"/>
                  <a:gd name="T12" fmla="*/ 0 w 7"/>
                  <a:gd name="T13" fmla="*/ 6 h 6"/>
                  <a:gd name="T14" fmla="*/ 4 w 7"/>
                  <a:gd name="T15" fmla="*/ 4 h 6"/>
                  <a:gd name="T16" fmla="*/ 4 w 7"/>
                  <a:gd name="T17" fmla="*/ 3 h 6"/>
                  <a:gd name="T18" fmla="*/ 5 w 7"/>
                  <a:gd name="T19" fmla="*/ 3 h 6"/>
                  <a:gd name="T20" fmla="*/ 6 w 7"/>
                  <a:gd name="T21" fmla="*/ 2 h 6"/>
                  <a:gd name="T22" fmla="*/ 7 w 7"/>
                  <a:gd name="T23" fmla="*/ 1 h 6"/>
                  <a:gd name="T24" fmla="*/ 7 w 7"/>
                  <a:gd name="T2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32" name="Freeform 33"/>
              <p:cNvSpPr>
                <a:spLocks/>
              </p:cNvSpPr>
              <p:nvPr/>
            </p:nvSpPr>
            <p:spPr bwMode="auto">
              <a:xfrm>
                <a:off x="4581525" y="1574800"/>
                <a:ext cx="190500" cy="128588"/>
              </a:xfrm>
              <a:custGeom>
                <a:avLst/>
                <a:gdLst>
                  <a:gd name="T0" fmla="*/ 39 w 51"/>
                  <a:gd name="T1" fmla="*/ 0 h 34"/>
                  <a:gd name="T2" fmla="*/ 28 w 51"/>
                  <a:gd name="T3" fmla="*/ 4 h 34"/>
                  <a:gd name="T4" fmla="*/ 21 w 51"/>
                  <a:gd name="T5" fmla="*/ 8 h 34"/>
                  <a:gd name="T6" fmla="*/ 15 w 51"/>
                  <a:gd name="T7" fmla="*/ 12 h 34"/>
                  <a:gd name="T8" fmla="*/ 14 w 51"/>
                  <a:gd name="T9" fmla="*/ 14 h 34"/>
                  <a:gd name="T10" fmla="*/ 19 w 51"/>
                  <a:gd name="T11" fmla="*/ 14 h 34"/>
                  <a:gd name="T12" fmla="*/ 19 w 51"/>
                  <a:gd name="T13" fmla="*/ 14 h 34"/>
                  <a:gd name="T14" fmla="*/ 13 w 51"/>
                  <a:gd name="T15" fmla="*/ 16 h 34"/>
                  <a:gd name="T16" fmla="*/ 7 w 51"/>
                  <a:gd name="T17" fmla="*/ 19 h 34"/>
                  <a:gd name="T18" fmla="*/ 11 w 51"/>
                  <a:gd name="T19" fmla="*/ 19 h 34"/>
                  <a:gd name="T20" fmla="*/ 17 w 51"/>
                  <a:gd name="T21" fmla="*/ 21 h 34"/>
                  <a:gd name="T22" fmla="*/ 15 w 51"/>
                  <a:gd name="T23" fmla="*/ 23 h 34"/>
                  <a:gd name="T24" fmla="*/ 10 w 51"/>
                  <a:gd name="T25" fmla="*/ 22 h 34"/>
                  <a:gd name="T26" fmla="*/ 1 w 51"/>
                  <a:gd name="T27" fmla="*/ 25 h 34"/>
                  <a:gd name="T28" fmla="*/ 0 w 51"/>
                  <a:gd name="T29" fmla="*/ 27 h 34"/>
                  <a:gd name="T30" fmla="*/ 2 w 51"/>
                  <a:gd name="T31" fmla="*/ 29 h 34"/>
                  <a:gd name="T32" fmla="*/ 0 w 51"/>
                  <a:gd name="T33" fmla="*/ 34 h 34"/>
                  <a:gd name="T34" fmla="*/ 10 w 51"/>
                  <a:gd name="T35" fmla="*/ 32 h 34"/>
                  <a:gd name="T36" fmla="*/ 17 w 51"/>
                  <a:gd name="T37" fmla="*/ 30 h 34"/>
                  <a:gd name="T38" fmla="*/ 17 w 51"/>
                  <a:gd name="T39" fmla="*/ 34 h 34"/>
                  <a:gd name="T40" fmla="*/ 26 w 51"/>
                  <a:gd name="T41" fmla="*/ 32 h 34"/>
                  <a:gd name="T42" fmla="*/ 26 w 51"/>
                  <a:gd name="T43" fmla="*/ 30 h 34"/>
                  <a:gd name="T44" fmla="*/ 28 w 51"/>
                  <a:gd name="T45" fmla="*/ 28 h 34"/>
                  <a:gd name="T46" fmla="*/ 32 w 51"/>
                  <a:gd name="T47" fmla="*/ 28 h 34"/>
                  <a:gd name="T48" fmla="*/ 36 w 51"/>
                  <a:gd name="T49" fmla="*/ 24 h 34"/>
                  <a:gd name="T50" fmla="*/ 35 w 51"/>
                  <a:gd name="T51" fmla="*/ 23 h 34"/>
                  <a:gd name="T52" fmla="*/ 35 w 51"/>
                  <a:gd name="T53" fmla="*/ 20 h 34"/>
                  <a:gd name="T54" fmla="*/ 41 w 51"/>
                  <a:gd name="T55" fmla="*/ 12 h 34"/>
                  <a:gd name="T56" fmla="*/ 50 w 51"/>
                  <a:gd name="T57" fmla="*/ 5 h 34"/>
                  <a:gd name="T58" fmla="*/ 50 w 51"/>
                  <a:gd name="T59" fmla="*/ 4 h 34"/>
                  <a:gd name="T60" fmla="*/ 51 w 51"/>
                  <a:gd name="T61" fmla="*/ 2 h 34"/>
                  <a:gd name="T62" fmla="*/ 48 w 51"/>
                  <a:gd name="T63" fmla="*/ 1 h 34"/>
                  <a:gd name="T64" fmla="*/ 36 w 51"/>
                  <a:gd name="T65" fmla="*/ 12 h 34"/>
                  <a:gd name="T66" fmla="*/ 35 w 51"/>
                  <a:gd name="T67" fmla="*/ 12 h 34"/>
                  <a:gd name="T68" fmla="*/ 43 w 51"/>
                  <a:gd name="T69" fmla="*/ 4 h 34"/>
                  <a:gd name="T70" fmla="*/ 38 w 51"/>
                  <a:gd name="T71" fmla="*/ 5 h 34"/>
                  <a:gd name="T72" fmla="*/ 36 w 51"/>
                  <a:gd name="T73" fmla="*/ 4 h 34"/>
                  <a:gd name="T74" fmla="*/ 39 w 51"/>
                  <a:gd name="T7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1" h="34">
                    <a:moveTo>
                      <a:pt x="39" y="0"/>
                    </a:moveTo>
                    <a:cubicBezTo>
                      <a:pt x="28" y="4"/>
                      <a:pt x="28" y="4"/>
                      <a:pt x="28" y="4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1"/>
                      <a:pt x="17" y="33"/>
                      <a:pt x="17" y="34"/>
                    </a:cubicBezTo>
                    <a:cubicBezTo>
                      <a:pt x="20" y="33"/>
                      <a:pt x="23" y="33"/>
                      <a:pt x="26" y="32"/>
                    </a:cubicBezTo>
                    <a:cubicBezTo>
                      <a:pt x="26" y="32"/>
                      <a:pt x="26" y="32"/>
                      <a:pt x="26" y="30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9" y="0"/>
                      <a:pt x="39" y="0"/>
                      <a:pt x="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33" name="Freeform 34"/>
              <p:cNvSpPr>
                <a:spLocks/>
              </p:cNvSpPr>
              <p:nvPr/>
            </p:nvSpPr>
            <p:spPr bwMode="auto">
              <a:xfrm>
                <a:off x="4592638" y="1538288"/>
                <a:ext cx="149225" cy="96838"/>
              </a:xfrm>
              <a:custGeom>
                <a:avLst/>
                <a:gdLst>
                  <a:gd name="T0" fmla="*/ 38 w 40"/>
                  <a:gd name="T1" fmla="*/ 0 h 26"/>
                  <a:gd name="T2" fmla="*/ 34 w 40"/>
                  <a:gd name="T3" fmla="*/ 2 h 26"/>
                  <a:gd name="T4" fmla="*/ 31 w 40"/>
                  <a:gd name="T5" fmla="*/ 2 h 26"/>
                  <a:gd name="T6" fmla="*/ 24 w 40"/>
                  <a:gd name="T7" fmla="*/ 8 h 26"/>
                  <a:gd name="T8" fmla="*/ 19 w 40"/>
                  <a:gd name="T9" fmla="*/ 10 h 26"/>
                  <a:gd name="T10" fmla="*/ 14 w 40"/>
                  <a:gd name="T11" fmla="*/ 14 h 26"/>
                  <a:gd name="T12" fmla="*/ 6 w 40"/>
                  <a:gd name="T13" fmla="*/ 18 h 26"/>
                  <a:gd name="T14" fmla="*/ 4 w 40"/>
                  <a:gd name="T15" fmla="*/ 21 h 26"/>
                  <a:gd name="T16" fmla="*/ 0 w 40"/>
                  <a:gd name="T17" fmla="*/ 26 h 26"/>
                  <a:gd name="T18" fmla="*/ 5 w 40"/>
                  <a:gd name="T19" fmla="*/ 24 h 26"/>
                  <a:gd name="T20" fmla="*/ 6 w 40"/>
                  <a:gd name="T21" fmla="*/ 24 h 26"/>
                  <a:gd name="T22" fmla="*/ 6 w 40"/>
                  <a:gd name="T23" fmla="*/ 24 h 26"/>
                  <a:gd name="T24" fmla="*/ 6 w 40"/>
                  <a:gd name="T25" fmla="*/ 24 h 26"/>
                  <a:gd name="T26" fmla="*/ 7 w 40"/>
                  <a:gd name="T27" fmla="*/ 24 h 26"/>
                  <a:gd name="T28" fmla="*/ 14 w 40"/>
                  <a:gd name="T29" fmla="*/ 19 h 26"/>
                  <a:gd name="T30" fmla="*/ 20 w 40"/>
                  <a:gd name="T31" fmla="*/ 16 h 26"/>
                  <a:gd name="T32" fmla="*/ 23 w 40"/>
                  <a:gd name="T33" fmla="*/ 15 h 26"/>
                  <a:gd name="T34" fmla="*/ 31 w 40"/>
                  <a:gd name="T35" fmla="*/ 11 h 26"/>
                  <a:gd name="T36" fmla="*/ 37 w 40"/>
                  <a:gd name="T37" fmla="*/ 9 h 26"/>
                  <a:gd name="T38" fmla="*/ 40 w 40"/>
                  <a:gd name="T39" fmla="*/ 3 h 26"/>
                  <a:gd name="T40" fmla="*/ 37 w 40"/>
                  <a:gd name="T41" fmla="*/ 4 h 26"/>
                  <a:gd name="T42" fmla="*/ 38 w 40"/>
                  <a:gd name="T43" fmla="*/ 0 h 26"/>
                  <a:gd name="T44" fmla="*/ 38 w 40"/>
                  <a:gd name="T4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0" h="26">
                    <a:moveTo>
                      <a:pt x="38" y="0"/>
                    </a:moveTo>
                    <a:cubicBezTo>
                      <a:pt x="37" y="1"/>
                      <a:pt x="36" y="2"/>
                      <a:pt x="34" y="2"/>
                    </a:cubicBezTo>
                    <a:cubicBezTo>
                      <a:pt x="33" y="2"/>
                      <a:pt x="32" y="2"/>
                      <a:pt x="31" y="2"/>
                    </a:cubicBezTo>
                    <a:cubicBezTo>
                      <a:pt x="31" y="2"/>
                      <a:pt x="28" y="4"/>
                      <a:pt x="24" y="8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7" y="24"/>
                      <a:pt x="7" y="24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9" y="3"/>
                      <a:pt x="38" y="4"/>
                      <a:pt x="37" y="4"/>
                    </a:cubicBezTo>
                    <a:cubicBezTo>
                      <a:pt x="38" y="2"/>
                      <a:pt x="38" y="1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34" name="Freeform 35"/>
              <p:cNvSpPr>
                <a:spLocks/>
              </p:cNvSpPr>
              <p:nvPr/>
            </p:nvSpPr>
            <p:spPr bwMode="auto">
              <a:xfrm>
                <a:off x="4843463" y="2081213"/>
                <a:ext cx="74612" cy="82550"/>
              </a:xfrm>
              <a:custGeom>
                <a:avLst/>
                <a:gdLst>
                  <a:gd name="T0" fmla="*/ 31 w 47"/>
                  <a:gd name="T1" fmla="*/ 0 h 52"/>
                  <a:gd name="T2" fmla="*/ 0 w 47"/>
                  <a:gd name="T3" fmla="*/ 33 h 52"/>
                  <a:gd name="T4" fmla="*/ 12 w 47"/>
                  <a:gd name="T5" fmla="*/ 40 h 52"/>
                  <a:gd name="T6" fmla="*/ 31 w 47"/>
                  <a:gd name="T7" fmla="*/ 43 h 52"/>
                  <a:gd name="T8" fmla="*/ 33 w 47"/>
                  <a:gd name="T9" fmla="*/ 52 h 52"/>
                  <a:gd name="T10" fmla="*/ 47 w 47"/>
                  <a:gd name="T11" fmla="*/ 45 h 52"/>
                  <a:gd name="T12" fmla="*/ 47 w 47"/>
                  <a:gd name="T13" fmla="*/ 26 h 52"/>
                  <a:gd name="T14" fmla="*/ 45 w 47"/>
                  <a:gd name="T15" fmla="*/ 17 h 52"/>
                  <a:gd name="T16" fmla="*/ 36 w 47"/>
                  <a:gd name="T17" fmla="*/ 22 h 52"/>
                  <a:gd name="T18" fmla="*/ 31 w 47"/>
                  <a:gd name="T19" fmla="*/ 12 h 52"/>
                  <a:gd name="T20" fmla="*/ 31 w 47"/>
                  <a:gd name="T21" fmla="*/ 0 h 52"/>
                  <a:gd name="T22" fmla="*/ 31 w 47"/>
                  <a:gd name="T2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52">
                    <a:moveTo>
                      <a:pt x="31" y="0"/>
                    </a:moveTo>
                    <a:lnTo>
                      <a:pt x="0" y="33"/>
                    </a:lnTo>
                    <a:lnTo>
                      <a:pt x="12" y="40"/>
                    </a:lnTo>
                    <a:lnTo>
                      <a:pt x="31" y="43"/>
                    </a:lnTo>
                    <a:lnTo>
                      <a:pt x="33" y="52"/>
                    </a:lnTo>
                    <a:lnTo>
                      <a:pt x="47" y="45"/>
                    </a:lnTo>
                    <a:lnTo>
                      <a:pt x="47" y="26"/>
                    </a:lnTo>
                    <a:lnTo>
                      <a:pt x="45" y="17"/>
                    </a:lnTo>
                    <a:lnTo>
                      <a:pt x="36" y="22"/>
                    </a:lnTo>
                    <a:lnTo>
                      <a:pt x="31" y="12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35" name="Freeform 36"/>
              <p:cNvSpPr>
                <a:spLocks/>
              </p:cNvSpPr>
              <p:nvPr/>
            </p:nvSpPr>
            <p:spPr bwMode="auto">
              <a:xfrm>
                <a:off x="6610350" y="3044825"/>
                <a:ext cx="123825" cy="217488"/>
              </a:xfrm>
              <a:custGeom>
                <a:avLst/>
                <a:gdLst>
                  <a:gd name="T0" fmla="*/ 28 w 33"/>
                  <a:gd name="T1" fmla="*/ 0 h 58"/>
                  <a:gd name="T2" fmla="*/ 20 w 33"/>
                  <a:gd name="T3" fmla="*/ 5 h 58"/>
                  <a:gd name="T4" fmla="*/ 4 w 33"/>
                  <a:gd name="T5" fmla="*/ 17 h 58"/>
                  <a:gd name="T6" fmla="*/ 2 w 33"/>
                  <a:gd name="T7" fmla="*/ 27 h 58"/>
                  <a:gd name="T8" fmla="*/ 2 w 33"/>
                  <a:gd name="T9" fmla="*/ 37 h 58"/>
                  <a:gd name="T10" fmla="*/ 0 w 33"/>
                  <a:gd name="T11" fmla="*/ 44 h 58"/>
                  <a:gd name="T12" fmla="*/ 8 w 33"/>
                  <a:gd name="T13" fmla="*/ 58 h 58"/>
                  <a:gd name="T14" fmla="*/ 12 w 33"/>
                  <a:gd name="T15" fmla="*/ 57 h 58"/>
                  <a:gd name="T16" fmla="*/ 16 w 33"/>
                  <a:gd name="T17" fmla="*/ 57 h 58"/>
                  <a:gd name="T18" fmla="*/ 20 w 33"/>
                  <a:gd name="T19" fmla="*/ 57 h 58"/>
                  <a:gd name="T20" fmla="*/ 24 w 33"/>
                  <a:gd name="T21" fmla="*/ 57 h 58"/>
                  <a:gd name="T22" fmla="*/ 28 w 33"/>
                  <a:gd name="T23" fmla="*/ 41 h 58"/>
                  <a:gd name="T24" fmla="*/ 33 w 33"/>
                  <a:gd name="T25" fmla="*/ 22 h 58"/>
                  <a:gd name="T26" fmla="*/ 30 w 33"/>
                  <a:gd name="T27" fmla="*/ 13 h 58"/>
                  <a:gd name="T28" fmla="*/ 33 w 33"/>
                  <a:gd name="T29" fmla="*/ 6 h 58"/>
                  <a:gd name="T30" fmla="*/ 28 w 33"/>
                  <a:gd name="T3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" h="58">
                    <a:moveTo>
                      <a:pt x="28" y="0"/>
                    </a:moveTo>
                    <a:cubicBezTo>
                      <a:pt x="20" y="5"/>
                      <a:pt x="20" y="5"/>
                      <a:pt x="20" y="5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9" y="58"/>
                      <a:pt x="10" y="58"/>
                      <a:pt x="12" y="57"/>
                    </a:cubicBezTo>
                    <a:cubicBezTo>
                      <a:pt x="13" y="57"/>
                      <a:pt x="14" y="57"/>
                      <a:pt x="16" y="57"/>
                    </a:cubicBezTo>
                    <a:cubicBezTo>
                      <a:pt x="17" y="57"/>
                      <a:pt x="18" y="57"/>
                      <a:pt x="20" y="57"/>
                    </a:cubicBezTo>
                    <a:cubicBezTo>
                      <a:pt x="21" y="57"/>
                      <a:pt x="22" y="57"/>
                      <a:pt x="24" y="57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28" y="0"/>
                      <a:pt x="28" y="0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36" name="Freeform 37"/>
              <p:cNvSpPr>
                <a:spLocks/>
              </p:cNvSpPr>
              <p:nvPr/>
            </p:nvSpPr>
            <p:spPr bwMode="auto">
              <a:xfrm>
                <a:off x="5402263" y="2317750"/>
                <a:ext cx="1274762" cy="1136650"/>
              </a:xfrm>
              <a:custGeom>
                <a:avLst/>
                <a:gdLst>
                  <a:gd name="T0" fmla="*/ 120 w 340"/>
                  <a:gd name="T1" fmla="*/ 3 h 303"/>
                  <a:gd name="T2" fmla="*/ 73 w 340"/>
                  <a:gd name="T3" fmla="*/ 10 h 303"/>
                  <a:gd name="T4" fmla="*/ 59 w 340"/>
                  <a:gd name="T5" fmla="*/ 7 h 303"/>
                  <a:gd name="T6" fmla="*/ 46 w 340"/>
                  <a:gd name="T7" fmla="*/ 19 h 303"/>
                  <a:gd name="T8" fmla="*/ 23 w 340"/>
                  <a:gd name="T9" fmla="*/ 43 h 303"/>
                  <a:gd name="T10" fmla="*/ 14 w 340"/>
                  <a:gd name="T11" fmla="*/ 55 h 303"/>
                  <a:gd name="T12" fmla="*/ 7 w 340"/>
                  <a:gd name="T13" fmla="*/ 72 h 303"/>
                  <a:gd name="T14" fmla="*/ 0 w 340"/>
                  <a:gd name="T15" fmla="*/ 96 h 303"/>
                  <a:gd name="T16" fmla="*/ 4 w 340"/>
                  <a:gd name="T17" fmla="*/ 105 h 303"/>
                  <a:gd name="T18" fmla="*/ 21 w 340"/>
                  <a:gd name="T19" fmla="*/ 122 h 303"/>
                  <a:gd name="T20" fmla="*/ 45 w 340"/>
                  <a:gd name="T21" fmla="*/ 133 h 303"/>
                  <a:gd name="T22" fmla="*/ 75 w 340"/>
                  <a:gd name="T23" fmla="*/ 133 h 303"/>
                  <a:gd name="T24" fmla="*/ 109 w 340"/>
                  <a:gd name="T25" fmla="*/ 127 h 303"/>
                  <a:gd name="T26" fmla="*/ 134 w 340"/>
                  <a:gd name="T27" fmla="*/ 132 h 303"/>
                  <a:gd name="T28" fmla="*/ 133 w 340"/>
                  <a:gd name="T29" fmla="*/ 154 h 303"/>
                  <a:gd name="T30" fmla="*/ 152 w 340"/>
                  <a:gd name="T31" fmla="*/ 175 h 303"/>
                  <a:gd name="T32" fmla="*/ 152 w 340"/>
                  <a:gd name="T33" fmla="*/ 200 h 303"/>
                  <a:gd name="T34" fmla="*/ 153 w 340"/>
                  <a:gd name="T35" fmla="*/ 208 h 303"/>
                  <a:gd name="T36" fmla="*/ 155 w 340"/>
                  <a:gd name="T37" fmla="*/ 230 h 303"/>
                  <a:gd name="T38" fmla="*/ 168 w 340"/>
                  <a:gd name="T39" fmla="*/ 256 h 303"/>
                  <a:gd name="T40" fmla="*/ 184 w 340"/>
                  <a:gd name="T41" fmla="*/ 280 h 303"/>
                  <a:gd name="T42" fmla="*/ 188 w 340"/>
                  <a:gd name="T43" fmla="*/ 293 h 303"/>
                  <a:gd name="T44" fmla="*/ 189 w 340"/>
                  <a:gd name="T45" fmla="*/ 298 h 303"/>
                  <a:gd name="T46" fmla="*/ 189 w 340"/>
                  <a:gd name="T47" fmla="*/ 302 h 303"/>
                  <a:gd name="T48" fmla="*/ 244 w 340"/>
                  <a:gd name="T49" fmla="*/ 292 h 303"/>
                  <a:gd name="T50" fmla="*/ 270 w 340"/>
                  <a:gd name="T51" fmla="*/ 269 h 303"/>
                  <a:gd name="T52" fmla="*/ 269 w 340"/>
                  <a:gd name="T53" fmla="*/ 262 h 303"/>
                  <a:gd name="T54" fmla="*/ 268 w 340"/>
                  <a:gd name="T55" fmla="*/ 255 h 303"/>
                  <a:gd name="T56" fmla="*/ 278 w 340"/>
                  <a:gd name="T57" fmla="*/ 229 h 303"/>
                  <a:gd name="T58" fmla="*/ 303 w 340"/>
                  <a:gd name="T59" fmla="*/ 190 h 303"/>
                  <a:gd name="T60" fmla="*/ 315 w 340"/>
                  <a:gd name="T61" fmla="*/ 139 h 303"/>
                  <a:gd name="T62" fmla="*/ 340 w 340"/>
                  <a:gd name="T63" fmla="*/ 105 h 303"/>
                  <a:gd name="T64" fmla="*/ 310 w 340"/>
                  <a:gd name="T65" fmla="*/ 104 h 303"/>
                  <a:gd name="T66" fmla="*/ 280 w 340"/>
                  <a:gd name="T67" fmla="*/ 86 h 303"/>
                  <a:gd name="T68" fmla="*/ 248 w 340"/>
                  <a:gd name="T69" fmla="*/ 47 h 303"/>
                  <a:gd name="T70" fmla="*/ 234 w 340"/>
                  <a:gd name="T71" fmla="*/ 30 h 303"/>
                  <a:gd name="T72" fmla="*/ 246 w 340"/>
                  <a:gd name="T73" fmla="*/ 31 h 303"/>
                  <a:gd name="T74" fmla="*/ 243 w 340"/>
                  <a:gd name="T75" fmla="*/ 23 h 303"/>
                  <a:gd name="T76" fmla="*/ 224 w 340"/>
                  <a:gd name="T77" fmla="*/ 22 h 303"/>
                  <a:gd name="T78" fmla="*/ 201 w 340"/>
                  <a:gd name="T79" fmla="*/ 23 h 303"/>
                  <a:gd name="T80" fmla="*/ 176 w 340"/>
                  <a:gd name="T81" fmla="*/ 21 h 303"/>
                  <a:gd name="T82" fmla="*/ 153 w 340"/>
                  <a:gd name="T83" fmla="*/ 21 h 303"/>
                  <a:gd name="T84" fmla="*/ 132 w 340"/>
                  <a:gd name="T85" fmla="*/ 8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0" h="303">
                    <a:moveTo>
                      <a:pt x="127" y="0"/>
                    </a:moveTo>
                    <a:cubicBezTo>
                      <a:pt x="120" y="3"/>
                      <a:pt x="120" y="3"/>
                      <a:pt x="120" y="3"/>
                    </a:cubicBezTo>
                    <a:cubicBezTo>
                      <a:pt x="92" y="5"/>
                      <a:pt x="92" y="5"/>
                      <a:pt x="92" y="5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7" y="72"/>
                      <a:pt x="7" y="72"/>
                      <a:pt x="7" y="72"/>
                    </a:cubicBezTo>
                    <a:cubicBezTo>
                      <a:pt x="5" y="87"/>
                      <a:pt x="5" y="87"/>
                      <a:pt x="5" y="87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21" y="122"/>
                      <a:pt x="21" y="122"/>
                      <a:pt x="21" y="122"/>
                    </a:cubicBezTo>
                    <a:cubicBezTo>
                      <a:pt x="34" y="130"/>
                      <a:pt x="34" y="130"/>
                      <a:pt x="34" y="130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62" y="131"/>
                      <a:pt x="62" y="131"/>
                      <a:pt x="62" y="131"/>
                    </a:cubicBezTo>
                    <a:cubicBezTo>
                      <a:pt x="75" y="133"/>
                      <a:pt x="75" y="133"/>
                      <a:pt x="75" y="133"/>
                    </a:cubicBezTo>
                    <a:cubicBezTo>
                      <a:pt x="94" y="126"/>
                      <a:pt x="94" y="126"/>
                      <a:pt x="94" y="126"/>
                    </a:cubicBezTo>
                    <a:cubicBezTo>
                      <a:pt x="109" y="127"/>
                      <a:pt x="109" y="127"/>
                      <a:pt x="109" y="127"/>
                    </a:cubicBezTo>
                    <a:cubicBezTo>
                      <a:pt x="112" y="131"/>
                      <a:pt x="112" y="131"/>
                      <a:pt x="112" y="131"/>
                    </a:cubicBezTo>
                    <a:cubicBezTo>
                      <a:pt x="134" y="132"/>
                      <a:pt x="134" y="132"/>
                      <a:pt x="134" y="132"/>
                    </a:cubicBezTo>
                    <a:cubicBezTo>
                      <a:pt x="136" y="145"/>
                      <a:pt x="136" y="145"/>
                      <a:pt x="136" y="145"/>
                    </a:cubicBezTo>
                    <a:cubicBezTo>
                      <a:pt x="133" y="154"/>
                      <a:pt x="133" y="154"/>
                      <a:pt x="133" y="154"/>
                    </a:cubicBezTo>
                    <a:cubicBezTo>
                      <a:pt x="139" y="162"/>
                      <a:pt x="139" y="162"/>
                      <a:pt x="139" y="162"/>
                    </a:cubicBezTo>
                    <a:cubicBezTo>
                      <a:pt x="152" y="175"/>
                      <a:pt x="152" y="175"/>
                      <a:pt x="152" y="175"/>
                    </a:cubicBezTo>
                    <a:cubicBezTo>
                      <a:pt x="156" y="189"/>
                      <a:pt x="156" y="189"/>
                      <a:pt x="156" y="189"/>
                    </a:cubicBezTo>
                    <a:cubicBezTo>
                      <a:pt x="152" y="200"/>
                      <a:pt x="152" y="200"/>
                      <a:pt x="152" y="200"/>
                    </a:cubicBezTo>
                    <a:cubicBezTo>
                      <a:pt x="150" y="207"/>
                      <a:pt x="150" y="207"/>
                      <a:pt x="150" y="207"/>
                    </a:cubicBezTo>
                    <a:cubicBezTo>
                      <a:pt x="153" y="208"/>
                      <a:pt x="153" y="208"/>
                      <a:pt x="153" y="208"/>
                    </a:cubicBezTo>
                    <a:cubicBezTo>
                      <a:pt x="149" y="222"/>
                      <a:pt x="149" y="222"/>
                      <a:pt x="149" y="222"/>
                    </a:cubicBezTo>
                    <a:cubicBezTo>
                      <a:pt x="155" y="230"/>
                      <a:pt x="155" y="230"/>
                      <a:pt x="155" y="230"/>
                    </a:cubicBezTo>
                    <a:cubicBezTo>
                      <a:pt x="165" y="243"/>
                      <a:pt x="165" y="243"/>
                      <a:pt x="165" y="243"/>
                    </a:cubicBezTo>
                    <a:cubicBezTo>
                      <a:pt x="168" y="256"/>
                      <a:pt x="168" y="256"/>
                      <a:pt x="168" y="256"/>
                    </a:cubicBezTo>
                    <a:cubicBezTo>
                      <a:pt x="174" y="271"/>
                      <a:pt x="174" y="271"/>
                      <a:pt x="174" y="271"/>
                    </a:cubicBezTo>
                    <a:cubicBezTo>
                      <a:pt x="184" y="280"/>
                      <a:pt x="184" y="280"/>
                      <a:pt x="184" y="280"/>
                    </a:cubicBezTo>
                    <a:cubicBezTo>
                      <a:pt x="189" y="287"/>
                      <a:pt x="189" y="287"/>
                      <a:pt x="189" y="287"/>
                    </a:cubicBezTo>
                    <a:cubicBezTo>
                      <a:pt x="188" y="293"/>
                      <a:pt x="188" y="293"/>
                      <a:pt x="188" y="293"/>
                    </a:cubicBezTo>
                    <a:cubicBezTo>
                      <a:pt x="189" y="294"/>
                      <a:pt x="189" y="294"/>
                      <a:pt x="189" y="295"/>
                    </a:cubicBezTo>
                    <a:cubicBezTo>
                      <a:pt x="189" y="296"/>
                      <a:pt x="189" y="297"/>
                      <a:pt x="189" y="298"/>
                    </a:cubicBezTo>
                    <a:cubicBezTo>
                      <a:pt x="189" y="298"/>
                      <a:pt x="189" y="299"/>
                      <a:pt x="189" y="300"/>
                    </a:cubicBezTo>
                    <a:cubicBezTo>
                      <a:pt x="189" y="301"/>
                      <a:pt x="189" y="301"/>
                      <a:pt x="189" y="302"/>
                    </a:cubicBezTo>
                    <a:cubicBezTo>
                      <a:pt x="216" y="303"/>
                      <a:pt x="216" y="303"/>
                      <a:pt x="216" y="303"/>
                    </a:cubicBezTo>
                    <a:cubicBezTo>
                      <a:pt x="244" y="292"/>
                      <a:pt x="244" y="292"/>
                      <a:pt x="244" y="292"/>
                    </a:cubicBezTo>
                    <a:cubicBezTo>
                      <a:pt x="262" y="275"/>
                      <a:pt x="262" y="275"/>
                      <a:pt x="262" y="275"/>
                    </a:cubicBezTo>
                    <a:cubicBezTo>
                      <a:pt x="270" y="269"/>
                      <a:pt x="270" y="269"/>
                      <a:pt x="270" y="269"/>
                    </a:cubicBezTo>
                    <a:cubicBezTo>
                      <a:pt x="269" y="268"/>
                      <a:pt x="269" y="267"/>
                      <a:pt x="269" y="265"/>
                    </a:cubicBezTo>
                    <a:cubicBezTo>
                      <a:pt x="269" y="264"/>
                      <a:pt x="269" y="263"/>
                      <a:pt x="269" y="262"/>
                    </a:cubicBezTo>
                    <a:cubicBezTo>
                      <a:pt x="269" y="261"/>
                      <a:pt x="269" y="260"/>
                      <a:pt x="269" y="259"/>
                    </a:cubicBezTo>
                    <a:cubicBezTo>
                      <a:pt x="269" y="258"/>
                      <a:pt x="268" y="257"/>
                      <a:pt x="268" y="255"/>
                    </a:cubicBezTo>
                    <a:cubicBezTo>
                      <a:pt x="284" y="247"/>
                      <a:pt x="284" y="247"/>
                      <a:pt x="284" y="247"/>
                    </a:cubicBezTo>
                    <a:cubicBezTo>
                      <a:pt x="278" y="229"/>
                      <a:pt x="278" y="229"/>
                      <a:pt x="278" y="229"/>
                    </a:cubicBezTo>
                    <a:cubicBezTo>
                      <a:pt x="309" y="209"/>
                      <a:pt x="309" y="209"/>
                      <a:pt x="309" y="209"/>
                    </a:cubicBezTo>
                    <a:cubicBezTo>
                      <a:pt x="303" y="190"/>
                      <a:pt x="303" y="190"/>
                      <a:pt x="303" y="190"/>
                    </a:cubicBezTo>
                    <a:cubicBezTo>
                      <a:pt x="291" y="169"/>
                      <a:pt x="291" y="169"/>
                      <a:pt x="291" y="169"/>
                    </a:cubicBezTo>
                    <a:cubicBezTo>
                      <a:pt x="315" y="139"/>
                      <a:pt x="315" y="139"/>
                      <a:pt x="315" y="139"/>
                    </a:cubicBezTo>
                    <a:cubicBezTo>
                      <a:pt x="334" y="119"/>
                      <a:pt x="334" y="119"/>
                      <a:pt x="334" y="119"/>
                    </a:cubicBezTo>
                    <a:cubicBezTo>
                      <a:pt x="340" y="105"/>
                      <a:pt x="340" y="105"/>
                      <a:pt x="340" y="105"/>
                    </a:cubicBezTo>
                    <a:cubicBezTo>
                      <a:pt x="337" y="98"/>
                      <a:pt x="337" y="98"/>
                      <a:pt x="337" y="98"/>
                    </a:cubicBezTo>
                    <a:cubicBezTo>
                      <a:pt x="310" y="104"/>
                      <a:pt x="310" y="104"/>
                      <a:pt x="310" y="104"/>
                    </a:cubicBezTo>
                    <a:cubicBezTo>
                      <a:pt x="298" y="96"/>
                      <a:pt x="298" y="96"/>
                      <a:pt x="298" y="96"/>
                    </a:cubicBezTo>
                    <a:cubicBezTo>
                      <a:pt x="280" y="86"/>
                      <a:pt x="280" y="86"/>
                      <a:pt x="280" y="86"/>
                    </a:cubicBezTo>
                    <a:cubicBezTo>
                      <a:pt x="273" y="76"/>
                      <a:pt x="264" y="67"/>
                      <a:pt x="259" y="56"/>
                    </a:cubicBezTo>
                    <a:cubicBezTo>
                      <a:pt x="248" y="47"/>
                      <a:pt x="248" y="47"/>
                      <a:pt x="248" y="47"/>
                    </a:cubicBezTo>
                    <a:cubicBezTo>
                      <a:pt x="244" y="39"/>
                      <a:pt x="244" y="39"/>
                      <a:pt x="244" y="39"/>
                    </a:cubicBezTo>
                    <a:cubicBezTo>
                      <a:pt x="234" y="30"/>
                      <a:pt x="234" y="30"/>
                      <a:pt x="234" y="30"/>
                    </a:cubicBezTo>
                    <a:cubicBezTo>
                      <a:pt x="243" y="35"/>
                      <a:pt x="243" y="35"/>
                      <a:pt x="243" y="35"/>
                    </a:cubicBezTo>
                    <a:cubicBezTo>
                      <a:pt x="246" y="31"/>
                      <a:pt x="246" y="31"/>
                      <a:pt x="246" y="31"/>
                    </a:cubicBezTo>
                    <a:cubicBezTo>
                      <a:pt x="244" y="27"/>
                      <a:pt x="244" y="27"/>
                      <a:pt x="244" y="27"/>
                    </a:cubicBezTo>
                    <a:cubicBezTo>
                      <a:pt x="243" y="23"/>
                      <a:pt x="243" y="23"/>
                      <a:pt x="243" y="23"/>
                    </a:cubicBezTo>
                    <a:cubicBezTo>
                      <a:pt x="243" y="23"/>
                      <a:pt x="243" y="23"/>
                      <a:pt x="243" y="23"/>
                    </a:cubicBezTo>
                    <a:cubicBezTo>
                      <a:pt x="224" y="22"/>
                      <a:pt x="224" y="22"/>
                      <a:pt x="224" y="22"/>
                    </a:cubicBezTo>
                    <a:cubicBezTo>
                      <a:pt x="220" y="25"/>
                      <a:pt x="220" y="25"/>
                      <a:pt x="220" y="25"/>
                    </a:cubicBezTo>
                    <a:cubicBezTo>
                      <a:pt x="201" y="23"/>
                      <a:pt x="201" y="23"/>
                      <a:pt x="201" y="23"/>
                    </a:cubicBezTo>
                    <a:cubicBezTo>
                      <a:pt x="184" y="18"/>
                      <a:pt x="184" y="18"/>
                      <a:pt x="184" y="18"/>
                    </a:cubicBezTo>
                    <a:cubicBezTo>
                      <a:pt x="176" y="21"/>
                      <a:pt x="176" y="21"/>
                      <a:pt x="176" y="21"/>
                    </a:cubicBezTo>
                    <a:cubicBezTo>
                      <a:pt x="174" y="29"/>
                      <a:pt x="174" y="29"/>
                      <a:pt x="174" y="29"/>
                    </a:cubicBezTo>
                    <a:cubicBezTo>
                      <a:pt x="153" y="21"/>
                      <a:pt x="153" y="21"/>
                      <a:pt x="153" y="21"/>
                    </a:cubicBezTo>
                    <a:cubicBezTo>
                      <a:pt x="131" y="15"/>
                      <a:pt x="131" y="15"/>
                      <a:pt x="131" y="15"/>
                    </a:cubicBezTo>
                    <a:cubicBezTo>
                      <a:pt x="132" y="8"/>
                      <a:pt x="132" y="8"/>
                      <a:pt x="132" y="8"/>
                    </a:cubicBez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37" name="Freeform 38"/>
              <p:cNvSpPr>
                <a:spLocks/>
              </p:cNvSpPr>
              <p:nvPr/>
            </p:nvSpPr>
            <p:spPr bwMode="auto">
              <a:xfrm>
                <a:off x="8301038" y="3379788"/>
                <a:ext cx="15875" cy="149225"/>
              </a:xfrm>
              <a:custGeom>
                <a:avLst/>
                <a:gdLst>
                  <a:gd name="T0" fmla="*/ 1 w 4"/>
                  <a:gd name="T1" fmla="*/ 0 h 40"/>
                  <a:gd name="T2" fmla="*/ 1 w 4"/>
                  <a:gd name="T3" fmla="*/ 14 h 40"/>
                  <a:gd name="T4" fmla="*/ 1 w 4"/>
                  <a:gd name="T5" fmla="*/ 22 h 40"/>
                  <a:gd name="T6" fmla="*/ 0 w 4"/>
                  <a:gd name="T7" fmla="*/ 28 h 40"/>
                  <a:gd name="T8" fmla="*/ 1 w 4"/>
                  <a:gd name="T9" fmla="*/ 37 h 40"/>
                  <a:gd name="T10" fmla="*/ 1 w 4"/>
                  <a:gd name="T11" fmla="*/ 37 h 40"/>
                  <a:gd name="T12" fmla="*/ 2 w 4"/>
                  <a:gd name="T13" fmla="*/ 37 h 40"/>
                  <a:gd name="T14" fmla="*/ 2 w 4"/>
                  <a:gd name="T15" fmla="*/ 37 h 40"/>
                  <a:gd name="T16" fmla="*/ 2 w 4"/>
                  <a:gd name="T17" fmla="*/ 37 h 40"/>
                  <a:gd name="T18" fmla="*/ 4 w 4"/>
                  <a:gd name="T19" fmla="*/ 40 h 40"/>
                  <a:gd name="T20" fmla="*/ 4 w 4"/>
                  <a:gd name="T21" fmla="*/ 26 h 40"/>
                  <a:gd name="T22" fmla="*/ 4 w 4"/>
                  <a:gd name="T23" fmla="*/ 21 h 40"/>
                  <a:gd name="T24" fmla="*/ 4 w 4"/>
                  <a:gd name="T25" fmla="*/ 18 h 40"/>
                  <a:gd name="T26" fmla="*/ 4 w 4"/>
                  <a:gd name="T27" fmla="*/ 18 h 40"/>
                  <a:gd name="T28" fmla="*/ 4 w 4"/>
                  <a:gd name="T29" fmla="*/ 17 h 40"/>
                  <a:gd name="T30" fmla="*/ 4 w 4"/>
                  <a:gd name="T31" fmla="*/ 16 h 40"/>
                  <a:gd name="T32" fmla="*/ 4 w 4"/>
                  <a:gd name="T33" fmla="*/ 15 h 40"/>
                  <a:gd name="T34" fmla="*/ 4 w 4"/>
                  <a:gd name="T35" fmla="*/ 9 h 40"/>
                  <a:gd name="T36" fmla="*/ 2 w 4"/>
                  <a:gd name="T37" fmla="*/ 4 h 40"/>
                  <a:gd name="T38" fmla="*/ 1 w 4"/>
                  <a:gd name="T3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40">
                    <a:moveTo>
                      <a:pt x="1" y="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5"/>
                      <a:pt x="4" y="15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38" name="Freeform 39"/>
              <p:cNvSpPr>
                <a:spLocks/>
              </p:cNvSpPr>
              <p:nvPr/>
            </p:nvSpPr>
            <p:spPr bwMode="auto">
              <a:xfrm>
                <a:off x="8275638" y="3262313"/>
                <a:ext cx="41275" cy="134938"/>
              </a:xfrm>
              <a:custGeom>
                <a:avLst/>
                <a:gdLst>
                  <a:gd name="T0" fmla="*/ 0 w 11"/>
                  <a:gd name="T1" fmla="*/ 0 h 36"/>
                  <a:gd name="T2" fmla="*/ 2 w 11"/>
                  <a:gd name="T3" fmla="*/ 4 h 36"/>
                  <a:gd name="T4" fmla="*/ 4 w 11"/>
                  <a:gd name="T5" fmla="*/ 9 h 36"/>
                  <a:gd name="T6" fmla="*/ 6 w 11"/>
                  <a:gd name="T7" fmla="*/ 15 h 36"/>
                  <a:gd name="T8" fmla="*/ 7 w 11"/>
                  <a:gd name="T9" fmla="*/ 19 h 36"/>
                  <a:gd name="T10" fmla="*/ 7 w 11"/>
                  <a:gd name="T11" fmla="*/ 22 h 36"/>
                  <a:gd name="T12" fmla="*/ 7 w 11"/>
                  <a:gd name="T13" fmla="*/ 26 h 36"/>
                  <a:gd name="T14" fmla="*/ 8 w 11"/>
                  <a:gd name="T15" fmla="*/ 26 h 36"/>
                  <a:gd name="T16" fmla="*/ 11 w 11"/>
                  <a:gd name="T17" fmla="*/ 36 h 36"/>
                  <a:gd name="T18" fmla="*/ 10 w 11"/>
                  <a:gd name="T19" fmla="*/ 26 h 36"/>
                  <a:gd name="T20" fmla="*/ 9 w 11"/>
                  <a:gd name="T21" fmla="*/ 23 h 36"/>
                  <a:gd name="T22" fmla="*/ 9 w 11"/>
                  <a:gd name="T23" fmla="*/ 21 h 36"/>
                  <a:gd name="T24" fmla="*/ 8 w 11"/>
                  <a:gd name="T25" fmla="*/ 14 h 36"/>
                  <a:gd name="T26" fmla="*/ 8 w 11"/>
                  <a:gd name="T27" fmla="*/ 15 h 36"/>
                  <a:gd name="T28" fmla="*/ 6 w 11"/>
                  <a:gd name="T29" fmla="*/ 13 h 36"/>
                  <a:gd name="T30" fmla="*/ 5 w 11"/>
                  <a:gd name="T31" fmla="*/ 9 h 36"/>
                  <a:gd name="T32" fmla="*/ 5 w 11"/>
                  <a:gd name="T33" fmla="*/ 11 h 36"/>
                  <a:gd name="T34" fmla="*/ 3 w 11"/>
                  <a:gd name="T35" fmla="*/ 5 h 36"/>
                  <a:gd name="T36" fmla="*/ 2 w 11"/>
                  <a:gd name="T37" fmla="*/ 3 h 36"/>
                  <a:gd name="T38" fmla="*/ 2 w 11"/>
                  <a:gd name="T39" fmla="*/ 3 h 36"/>
                  <a:gd name="T40" fmla="*/ 2 w 11"/>
                  <a:gd name="T41" fmla="*/ 3 h 36"/>
                  <a:gd name="T42" fmla="*/ 2 w 11"/>
                  <a:gd name="T43" fmla="*/ 3 h 36"/>
                  <a:gd name="T44" fmla="*/ 2 w 11"/>
                  <a:gd name="T45" fmla="*/ 3 h 36"/>
                  <a:gd name="T46" fmla="*/ 0 w 11"/>
                  <a:gd name="T4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" h="36">
                    <a:moveTo>
                      <a:pt x="0" y="0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10" y="35"/>
                      <a:pt x="10" y="35"/>
                      <a:pt x="11" y="36"/>
                    </a:cubicBezTo>
                    <a:cubicBezTo>
                      <a:pt x="11" y="35"/>
                      <a:pt x="10" y="26"/>
                      <a:pt x="10" y="26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39" name="Freeform 40"/>
              <p:cNvSpPr>
                <a:spLocks/>
              </p:cNvSpPr>
              <p:nvPr/>
            </p:nvSpPr>
            <p:spPr bwMode="auto">
              <a:xfrm>
                <a:off x="8158163" y="3427413"/>
                <a:ext cx="34925" cy="63500"/>
              </a:xfrm>
              <a:custGeom>
                <a:avLst/>
                <a:gdLst>
                  <a:gd name="T0" fmla="*/ 0 w 22"/>
                  <a:gd name="T1" fmla="*/ 0 h 40"/>
                  <a:gd name="T2" fmla="*/ 5 w 22"/>
                  <a:gd name="T3" fmla="*/ 17 h 40"/>
                  <a:gd name="T4" fmla="*/ 15 w 22"/>
                  <a:gd name="T5" fmla="*/ 40 h 40"/>
                  <a:gd name="T6" fmla="*/ 19 w 22"/>
                  <a:gd name="T7" fmla="*/ 36 h 40"/>
                  <a:gd name="T8" fmla="*/ 22 w 22"/>
                  <a:gd name="T9" fmla="*/ 29 h 40"/>
                  <a:gd name="T10" fmla="*/ 19 w 22"/>
                  <a:gd name="T11" fmla="*/ 12 h 40"/>
                  <a:gd name="T12" fmla="*/ 17 w 22"/>
                  <a:gd name="T13" fmla="*/ 0 h 40"/>
                  <a:gd name="T14" fmla="*/ 12 w 22"/>
                  <a:gd name="T15" fmla="*/ 5 h 40"/>
                  <a:gd name="T16" fmla="*/ 12 w 22"/>
                  <a:gd name="T17" fmla="*/ 12 h 40"/>
                  <a:gd name="T18" fmla="*/ 5 w 22"/>
                  <a:gd name="T19" fmla="*/ 5 h 40"/>
                  <a:gd name="T20" fmla="*/ 0 w 22"/>
                  <a:gd name="T21" fmla="*/ 0 h 40"/>
                  <a:gd name="T22" fmla="*/ 0 w 22"/>
                  <a:gd name="T2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0">
                    <a:moveTo>
                      <a:pt x="0" y="0"/>
                    </a:moveTo>
                    <a:lnTo>
                      <a:pt x="5" y="17"/>
                    </a:lnTo>
                    <a:lnTo>
                      <a:pt x="15" y="40"/>
                    </a:lnTo>
                    <a:lnTo>
                      <a:pt x="19" y="36"/>
                    </a:lnTo>
                    <a:lnTo>
                      <a:pt x="22" y="29"/>
                    </a:lnTo>
                    <a:lnTo>
                      <a:pt x="19" y="12"/>
                    </a:lnTo>
                    <a:lnTo>
                      <a:pt x="17" y="0"/>
                    </a:lnTo>
                    <a:lnTo>
                      <a:pt x="12" y="5"/>
                    </a:lnTo>
                    <a:lnTo>
                      <a:pt x="12" y="12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40" name="Freeform 41"/>
              <p:cNvSpPr>
                <a:spLocks/>
              </p:cNvSpPr>
              <p:nvPr/>
            </p:nvSpPr>
            <p:spPr bwMode="auto">
              <a:xfrm>
                <a:off x="7775575" y="2909888"/>
                <a:ext cx="409575" cy="481013"/>
              </a:xfrm>
              <a:custGeom>
                <a:avLst/>
                <a:gdLst>
                  <a:gd name="T0" fmla="*/ 57 w 109"/>
                  <a:gd name="T1" fmla="*/ 2 h 128"/>
                  <a:gd name="T2" fmla="*/ 65 w 109"/>
                  <a:gd name="T3" fmla="*/ 29 h 128"/>
                  <a:gd name="T4" fmla="*/ 54 w 109"/>
                  <a:gd name="T5" fmla="*/ 24 h 128"/>
                  <a:gd name="T6" fmla="*/ 49 w 109"/>
                  <a:gd name="T7" fmla="*/ 13 h 128"/>
                  <a:gd name="T8" fmla="*/ 40 w 109"/>
                  <a:gd name="T9" fmla="*/ 7 h 128"/>
                  <a:gd name="T10" fmla="*/ 38 w 109"/>
                  <a:gd name="T11" fmla="*/ 10 h 128"/>
                  <a:gd name="T12" fmla="*/ 33 w 109"/>
                  <a:gd name="T13" fmla="*/ 16 h 128"/>
                  <a:gd name="T14" fmla="*/ 34 w 109"/>
                  <a:gd name="T15" fmla="*/ 18 h 128"/>
                  <a:gd name="T16" fmla="*/ 34 w 109"/>
                  <a:gd name="T17" fmla="*/ 20 h 128"/>
                  <a:gd name="T18" fmla="*/ 31 w 109"/>
                  <a:gd name="T19" fmla="*/ 23 h 128"/>
                  <a:gd name="T20" fmla="*/ 23 w 109"/>
                  <a:gd name="T21" fmla="*/ 27 h 128"/>
                  <a:gd name="T22" fmla="*/ 24 w 109"/>
                  <a:gd name="T23" fmla="*/ 29 h 128"/>
                  <a:gd name="T24" fmla="*/ 25 w 109"/>
                  <a:gd name="T25" fmla="*/ 32 h 128"/>
                  <a:gd name="T26" fmla="*/ 19 w 109"/>
                  <a:gd name="T27" fmla="*/ 34 h 128"/>
                  <a:gd name="T28" fmla="*/ 17 w 109"/>
                  <a:gd name="T29" fmla="*/ 47 h 128"/>
                  <a:gd name="T30" fmla="*/ 0 w 109"/>
                  <a:gd name="T31" fmla="*/ 59 h 128"/>
                  <a:gd name="T32" fmla="*/ 7 w 109"/>
                  <a:gd name="T33" fmla="*/ 76 h 128"/>
                  <a:gd name="T34" fmla="*/ 12 w 109"/>
                  <a:gd name="T35" fmla="*/ 90 h 128"/>
                  <a:gd name="T36" fmla="*/ 20 w 109"/>
                  <a:gd name="T37" fmla="*/ 113 h 128"/>
                  <a:gd name="T38" fmla="*/ 21 w 109"/>
                  <a:gd name="T39" fmla="*/ 117 h 128"/>
                  <a:gd name="T40" fmla="*/ 33 w 109"/>
                  <a:gd name="T41" fmla="*/ 114 h 128"/>
                  <a:gd name="T42" fmla="*/ 48 w 109"/>
                  <a:gd name="T43" fmla="*/ 104 h 128"/>
                  <a:gd name="T44" fmla="*/ 64 w 109"/>
                  <a:gd name="T45" fmla="*/ 97 h 128"/>
                  <a:gd name="T46" fmla="*/ 74 w 109"/>
                  <a:gd name="T47" fmla="*/ 105 h 128"/>
                  <a:gd name="T48" fmla="*/ 77 w 109"/>
                  <a:gd name="T49" fmla="*/ 110 h 128"/>
                  <a:gd name="T50" fmla="*/ 78 w 109"/>
                  <a:gd name="T51" fmla="*/ 101 h 128"/>
                  <a:gd name="T52" fmla="*/ 82 w 109"/>
                  <a:gd name="T53" fmla="*/ 109 h 128"/>
                  <a:gd name="T54" fmla="*/ 83 w 109"/>
                  <a:gd name="T55" fmla="*/ 114 h 128"/>
                  <a:gd name="T56" fmla="*/ 84 w 109"/>
                  <a:gd name="T57" fmla="*/ 114 h 128"/>
                  <a:gd name="T58" fmla="*/ 85 w 109"/>
                  <a:gd name="T59" fmla="*/ 114 h 128"/>
                  <a:gd name="T60" fmla="*/ 90 w 109"/>
                  <a:gd name="T61" fmla="*/ 125 h 128"/>
                  <a:gd name="T62" fmla="*/ 97 w 109"/>
                  <a:gd name="T63" fmla="*/ 127 h 128"/>
                  <a:gd name="T64" fmla="*/ 102 w 109"/>
                  <a:gd name="T65" fmla="*/ 128 h 128"/>
                  <a:gd name="T66" fmla="*/ 105 w 109"/>
                  <a:gd name="T67" fmla="*/ 122 h 128"/>
                  <a:gd name="T68" fmla="*/ 106 w 109"/>
                  <a:gd name="T69" fmla="*/ 110 h 128"/>
                  <a:gd name="T70" fmla="*/ 106 w 109"/>
                  <a:gd name="T71" fmla="*/ 89 h 128"/>
                  <a:gd name="T72" fmla="*/ 103 w 109"/>
                  <a:gd name="T73" fmla="*/ 76 h 128"/>
                  <a:gd name="T74" fmla="*/ 102 w 109"/>
                  <a:gd name="T75" fmla="*/ 71 h 128"/>
                  <a:gd name="T76" fmla="*/ 97 w 109"/>
                  <a:gd name="T77" fmla="*/ 57 h 128"/>
                  <a:gd name="T78" fmla="*/ 90 w 109"/>
                  <a:gd name="T79" fmla="*/ 46 h 128"/>
                  <a:gd name="T80" fmla="*/ 82 w 109"/>
                  <a:gd name="T81" fmla="*/ 36 h 128"/>
                  <a:gd name="T82" fmla="*/ 73 w 109"/>
                  <a:gd name="T83" fmla="*/ 24 h 128"/>
                  <a:gd name="T84" fmla="*/ 66 w 109"/>
                  <a:gd name="T85" fmla="*/ 1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28">
                    <a:moveTo>
                      <a:pt x="58" y="0"/>
                    </a:moveTo>
                    <a:cubicBezTo>
                      <a:pt x="57" y="2"/>
                      <a:pt x="57" y="2"/>
                      <a:pt x="57" y="2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2" y="30"/>
                      <a:pt x="62" y="30"/>
                      <a:pt x="62" y="30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8"/>
                      <a:pt x="34" y="18"/>
                      <a:pt x="34" y="18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7"/>
                      <a:pt x="24" y="28"/>
                      <a:pt x="24" y="28"/>
                    </a:cubicBezTo>
                    <a:cubicBezTo>
                      <a:pt x="24" y="28"/>
                      <a:pt x="24" y="29"/>
                      <a:pt x="24" y="29"/>
                    </a:cubicBezTo>
                    <a:cubicBezTo>
                      <a:pt x="24" y="30"/>
                      <a:pt x="24" y="30"/>
                      <a:pt x="25" y="31"/>
                    </a:cubicBezTo>
                    <a:cubicBezTo>
                      <a:pt x="25" y="31"/>
                      <a:pt x="25" y="32"/>
                      <a:pt x="25" y="32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4" y="71"/>
                      <a:pt x="4" y="71"/>
                      <a:pt x="4" y="71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5" y="80"/>
                      <a:pt x="5" y="80"/>
                      <a:pt x="5" y="80"/>
                    </a:cubicBezTo>
                    <a:cubicBezTo>
                      <a:pt x="12" y="90"/>
                      <a:pt x="12" y="90"/>
                      <a:pt x="12" y="90"/>
                    </a:cubicBezTo>
                    <a:cubicBezTo>
                      <a:pt x="17" y="100"/>
                      <a:pt x="17" y="100"/>
                      <a:pt x="17" y="100"/>
                    </a:cubicBezTo>
                    <a:cubicBezTo>
                      <a:pt x="20" y="113"/>
                      <a:pt x="20" y="113"/>
                      <a:pt x="20" y="113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21" y="117"/>
                      <a:pt x="21" y="117"/>
                      <a:pt x="21" y="117"/>
                    </a:cubicBezTo>
                    <a:cubicBezTo>
                      <a:pt x="28" y="120"/>
                      <a:pt x="28" y="120"/>
                      <a:pt x="28" y="120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8" y="104"/>
                      <a:pt x="48" y="104"/>
                      <a:pt x="48" y="104"/>
                    </a:cubicBezTo>
                    <a:cubicBezTo>
                      <a:pt x="56" y="99"/>
                      <a:pt x="56" y="99"/>
                      <a:pt x="56" y="99"/>
                    </a:cubicBezTo>
                    <a:cubicBezTo>
                      <a:pt x="64" y="97"/>
                      <a:pt x="64" y="97"/>
                      <a:pt x="64" y="97"/>
                    </a:cubicBezTo>
                    <a:cubicBezTo>
                      <a:pt x="68" y="99"/>
                      <a:pt x="68" y="99"/>
                      <a:pt x="68" y="99"/>
                    </a:cubicBezTo>
                    <a:cubicBezTo>
                      <a:pt x="74" y="105"/>
                      <a:pt x="74" y="105"/>
                      <a:pt x="74" y="105"/>
                    </a:cubicBezTo>
                    <a:cubicBezTo>
                      <a:pt x="76" y="111"/>
                      <a:pt x="76" y="111"/>
                      <a:pt x="76" y="111"/>
                    </a:cubicBezTo>
                    <a:cubicBezTo>
                      <a:pt x="77" y="110"/>
                      <a:pt x="77" y="110"/>
                      <a:pt x="77" y="110"/>
                    </a:cubicBezTo>
                    <a:cubicBezTo>
                      <a:pt x="77" y="105"/>
                      <a:pt x="77" y="105"/>
                      <a:pt x="77" y="105"/>
                    </a:cubicBezTo>
                    <a:cubicBezTo>
                      <a:pt x="78" y="101"/>
                      <a:pt x="78" y="101"/>
                      <a:pt x="78" y="101"/>
                    </a:cubicBezTo>
                    <a:cubicBezTo>
                      <a:pt x="79" y="107"/>
                      <a:pt x="79" y="107"/>
                      <a:pt x="79" y="107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3" y="108"/>
                      <a:pt x="83" y="108"/>
                      <a:pt x="83" y="108"/>
                    </a:cubicBezTo>
                    <a:cubicBezTo>
                      <a:pt x="83" y="114"/>
                      <a:pt x="83" y="114"/>
                      <a:pt x="83" y="114"/>
                    </a:cubicBezTo>
                    <a:cubicBezTo>
                      <a:pt x="84" y="114"/>
                      <a:pt x="84" y="114"/>
                      <a:pt x="84" y="114"/>
                    </a:cubicBezTo>
                    <a:cubicBezTo>
                      <a:pt x="84" y="114"/>
                      <a:pt x="84" y="114"/>
                      <a:pt x="84" y="114"/>
                    </a:cubicBezTo>
                    <a:cubicBezTo>
                      <a:pt x="84" y="114"/>
                      <a:pt x="84" y="114"/>
                      <a:pt x="85" y="114"/>
                    </a:cubicBezTo>
                    <a:cubicBezTo>
                      <a:pt x="85" y="114"/>
                      <a:pt x="85" y="114"/>
                      <a:pt x="85" y="114"/>
                    </a:cubicBezTo>
                    <a:cubicBezTo>
                      <a:pt x="88" y="118"/>
                      <a:pt x="88" y="118"/>
                      <a:pt x="88" y="118"/>
                    </a:cubicBezTo>
                    <a:cubicBezTo>
                      <a:pt x="90" y="125"/>
                      <a:pt x="90" y="125"/>
                      <a:pt x="90" y="125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97" y="127"/>
                      <a:pt x="97" y="127"/>
                      <a:pt x="97" y="127"/>
                    </a:cubicBezTo>
                    <a:cubicBezTo>
                      <a:pt x="100" y="124"/>
                      <a:pt x="100" y="124"/>
                      <a:pt x="100" y="124"/>
                    </a:cubicBezTo>
                    <a:cubicBezTo>
                      <a:pt x="102" y="128"/>
                      <a:pt x="102" y="128"/>
                      <a:pt x="102" y="128"/>
                    </a:cubicBezTo>
                    <a:cubicBezTo>
                      <a:pt x="104" y="125"/>
                      <a:pt x="104" y="125"/>
                      <a:pt x="104" y="125"/>
                    </a:cubicBezTo>
                    <a:cubicBezTo>
                      <a:pt x="105" y="122"/>
                      <a:pt x="105" y="122"/>
                      <a:pt x="105" y="122"/>
                    </a:cubicBezTo>
                    <a:cubicBezTo>
                      <a:pt x="109" y="121"/>
                      <a:pt x="109" y="121"/>
                      <a:pt x="109" y="121"/>
                    </a:cubicBezTo>
                    <a:cubicBezTo>
                      <a:pt x="106" y="110"/>
                      <a:pt x="106" y="110"/>
                      <a:pt x="106" y="110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6" y="89"/>
                      <a:pt x="106" y="89"/>
                      <a:pt x="106" y="89"/>
                    </a:cubicBezTo>
                    <a:cubicBezTo>
                      <a:pt x="104" y="78"/>
                      <a:pt x="104" y="78"/>
                      <a:pt x="104" y="78"/>
                    </a:cubicBezTo>
                    <a:cubicBezTo>
                      <a:pt x="104" y="78"/>
                      <a:pt x="104" y="77"/>
                      <a:pt x="103" y="76"/>
                    </a:cubicBezTo>
                    <a:cubicBezTo>
                      <a:pt x="103" y="75"/>
                      <a:pt x="103" y="74"/>
                      <a:pt x="103" y="74"/>
                    </a:cubicBezTo>
                    <a:cubicBezTo>
                      <a:pt x="103" y="73"/>
                      <a:pt x="102" y="72"/>
                      <a:pt x="102" y="71"/>
                    </a:cubicBezTo>
                    <a:cubicBezTo>
                      <a:pt x="102" y="70"/>
                      <a:pt x="102" y="70"/>
                      <a:pt x="101" y="69"/>
                    </a:cubicBezTo>
                    <a:cubicBezTo>
                      <a:pt x="97" y="57"/>
                      <a:pt x="97" y="57"/>
                      <a:pt x="97" y="57"/>
                    </a:cubicBezTo>
                    <a:cubicBezTo>
                      <a:pt x="92" y="51"/>
                      <a:pt x="92" y="51"/>
                      <a:pt x="92" y="51"/>
                    </a:cubicBezTo>
                    <a:cubicBezTo>
                      <a:pt x="90" y="46"/>
                      <a:pt x="90" y="46"/>
                      <a:pt x="90" y="46"/>
                    </a:cubicBezTo>
                    <a:cubicBezTo>
                      <a:pt x="87" y="45"/>
                      <a:pt x="87" y="45"/>
                      <a:pt x="87" y="45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77" y="33"/>
                      <a:pt x="77" y="33"/>
                      <a:pt x="77" y="33"/>
                    </a:cubicBezTo>
                    <a:cubicBezTo>
                      <a:pt x="73" y="24"/>
                      <a:pt x="73" y="24"/>
                      <a:pt x="73" y="24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6" y="15"/>
                      <a:pt x="66" y="15"/>
                      <a:pt x="66" y="15"/>
                    </a:cubicBezTo>
                    <a:cubicBezTo>
                      <a:pt x="58" y="0"/>
                      <a:pt x="58" y="0"/>
                      <a:pt x="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41" name="Freeform 42"/>
              <p:cNvSpPr>
                <a:spLocks/>
              </p:cNvSpPr>
              <p:nvPr/>
            </p:nvSpPr>
            <p:spPr bwMode="auto">
              <a:xfrm>
                <a:off x="8196263" y="2962275"/>
                <a:ext cx="11112" cy="19050"/>
              </a:xfrm>
              <a:custGeom>
                <a:avLst/>
                <a:gdLst>
                  <a:gd name="T0" fmla="*/ 1 w 3"/>
                  <a:gd name="T1" fmla="*/ 0 h 5"/>
                  <a:gd name="T2" fmla="*/ 1 w 3"/>
                  <a:gd name="T3" fmla="*/ 0 h 5"/>
                  <a:gd name="T4" fmla="*/ 1 w 3"/>
                  <a:gd name="T5" fmla="*/ 0 h 5"/>
                  <a:gd name="T6" fmla="*/ 1 w 3"/>
                  <a:gd name="T7" fmla="*/ 0 h 5"/>
                  <a:gd name="T8" fmla="*/ 0 w 3"/>
                  <a:gd name="T9" fmla="*/ 0 h 5"/>
                  <a:gd name="T10" fmla="*/ 2 w 3"/>
                  <a:gd name="T11" fmla="*/ 5 h 5"/>
                  <a:gd name="T12" fmla="*/ 2 w 3"/>
                  <a:gd name="T13" fmla="*/ 4 h 5"/>
                  <a:gd name="T14" fmla="*/ 2 w 3"/>
                  <a:gd name="T15" fmla="*/ 4 h 5"/>
                  <a:gd name="T16" fmla="*/ 2 w 3"/>
                  <a:gd name="T17" fmla="*/ 4 h 5"/>
                  <a:gd name="T18" fmla="*/ 3 w 3"/>
                  <a:gd name="T19" fmla="*/ 4 h 5"/>
                  <a:gd name="T20" fmla="*/ 1 w 3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42" name="Freeform 43"/>
              <p:cNvSpPr>
                <a:spLocks/>
              </p:cNvSpPr>
              <p:nvPr/>
            </p:nvSpPr>
            <p:spPr bwMode="auto">
              <a:xfrm>
                <a:off x="8170863" y="3030538"/>
                <a:ext cx="25400" cy="33338"/>
              </a:xfrm>
              <a:custGeom>
                <a:avLst/>
                <a:gdLst>
                  <a:gd name="T0" fmla="*/ 0 w 16"/>
                  <a:gd name="T1" fmla="*/ 0 h 21"/>
                  <a:gd name="T2" fmla="*/ 9 w 16"/>
                  <a:gd name="T3" fmla="*/ 14 h 21"/>
                  <a:gd name="T4" fmla="*/ 16 w 16"/>
                  <a:gd name="T5" fmla="*/ 21 h 21"/>
                  <a:gd name="T6" fmla="*/ 14 w 16"/>
                  <a:gd name="T7" fmla="*/ 16 h 21"/>
                  <a:gd name="T8" fmla="*/ 0 w 16"/>
                  <a:gd name="T9" fmla="*/ 0 h 21"/>
                  <a:gd name="T10" fmla="*/ 0 w 16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1">
                    <a:moveTo>
                      <a:pt x="0" y="0"/>
                    </a:moveTo>
                    <a:lnTo>
                      <a:pt x="9" y="14"/>
                    </a:lnTo>
                    <a:lnTo>
                      <a:pt x="16" y="21"/>
                    </a:lnTo>
                    <a:lnTo>
                      <a:pt x="14" y="1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43" name="Freeform 44"/>
              <p:cNvSpPr>
                <a:spLocks/>
              </p:cNvSpPr>
              <p:nvPr/>
            </p:nvSpPr>
            <p:spPr bwMode="auto">
              <a:xfrm>
                <a:off x="8001000" y="2801938"/>
                <a:ext cx="26987" cy="36513"/>
              </a:xfrm>
              <a:custGeom>
                <a:avLst/>
                <a:gdLst>
                  <a:gd name="T0" fmla="*/ 3 w 7"/>
                  <a:gd name="T1" fmla="*/ 0 h 10"/>
                  <a:gd name="T2" fmla="*/ 3 w 7"/>
                  <a:gd name="T3" fmla="*/ 3 h 10"/>
                  <a:gd name="T4" fmla="*/ 1 w 7"/>
                  <a:gd name="T5" fmla="*/ 7 h 10"/>
                  <a:gd name="T6" fmla="*/ 0 w 7"/>
                  <a:gd name="T7" fmla="*/ 8 h 10"/>
                  <a:gd name="T8" fmla="*/ 2 w 7"/>
                  <a:gd name="T9" fmla="*/ 10 h 10"/>
                  <a:gd name="T10" fmla="*/ 3 w 7"/>
                  <a:gd name="T11" fmla="*/ 10 h 10"/>
                  <a:gd name="T12" fmla="*/ 3 w 7"/>
                  <a:gd name="T13" fmla="*/ 9 h 10"/>
                  <a:gd name="T14" fmla="*/ 7 w 7"/>
                  <a:gd name="T15" fmla="*/ 7 h 10"/>
                  <a:gd name="T16" fmla="*/ 6 w 7"/>
                  <a:gd name="T17" fmla="*/ 1 h 10"/>
                  <a:gd name="T18" fmla="*/ 3 w 7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0" y="8"/>
                      <a:pt x="0" y="8"/>
                    </a:cubicBezTo>
                    <a:cubicBezTo>
                      <a:pt x="1" y="9"/>
                      <a:pt x="2" y="9"/>
                      <a:pt x="2" y="10"/>
                    </a:cubicBezTo>
                    <a:cubicBezTo>
                      <a:pt x="2" y="10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9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6"/>
                      <a:pt x="6" y="3"/>
                      <a:pt x="6" y="1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44" name="Freeform 45"/>
              <p:cNvSpPr>
                <a:spLocks/>
              </p:cNvSpPr>
              <p:nvPr/>
            </p:nvSpPr>
            <p:spPr bwMode="auto">
              <a:xfrm>
                <a:off x="7843838" y="2779713"/>
                <a:ext cx="203200" cy="123825"/>
              </a:xfrm>
              <a:custGeom>
                <a:avLst/>
                <a:gdLst>
                  <a:gd name="T0" fmla="*/ 0 w 54"/>
                  <a:gd name="T1" fmla="*/ 0 h 33"/>
                  <a:gd name="T2" fmla="*/ 3 w 54"/>
                  <a:gd name="T3" fmla="*/ 6 h 33"/>
                  <a:gd name="T4" fmla="*/ 7 w 54"/>
                  <a:gd name="T5" fmla="*/ 10 h 33"/>
                  <a:gd name="T6" fmla="*/ 10 w 54"/>
                  <a:gd name="T7" fmla="*/ 14 h 33"/>
                  <a:gd name="T8" fmla="*/ 12 w 54"/>
                  <a:gd name="T9" fmla="*/ 14 h 33"/>
                  <a:gd name="T10" fmla="*/ 13 w 54"/>
                  <a:gd name="T11" fmla="*/ 13 h 33"/>
                  <a:gd name="T12" fmla="*/ 15 w 54"/>
                  <a:gd name="T13" fmla="*/ 13 h 33"/>
                  <a:gd name="T14" fmla="*/ 16 w 54"/>
                  <a:gd name="T15" fmla="*/ 13 h 33"/>
                  <a:gd name="T16" fmla="*/ 23 w 54"/>
                  <a:gd name="T17" fmla="*/ 17 h 33"/>
                  <a:gd name="T18" fmla="*/ 25 w 54"/>
                  <a:gd name="T19" fmla="*/ 21 h 33"/>
                  <a:gd name="T20" fmla="*/ 26 w 54"/>
                  <a:gd name="T21" fmla="*/ 26 h 33"/>
                  <a:gd name="T22" fmla="*/ 28 w 54"/>
                  <a:gd name="T23" fmla="*/ 29 h 33"/>
                  <a:gd name="T24" fmla="*/ 29 w 54"/>
                  <a:gd name="T25" fmla="*/ 28 h 33"/>
                  <a:gd name="T26" fmla="*/ 29 w 54"/>
                  <a:gd name="T27" fmla="*/ 25 h 33"/>
                  <a:gd name="T28" fmla="*/ 29 w 54"/>
                  <a:gd name="T29" fmla="*/ 25 h 33"/>
                  <a:gd name="T30" fmla="*/ 33 w 54"/>
                  <a:gd name="T31" fmla="*/ 27 h 33"/>
                  <a:gd name="T32" fmla="*/ 34 w 54"/>
                  <a:gd name="T33" fmla="*/ 29 h 33"/>
                  <a:gd name="T34" fmla="*/ 39 w 54"/>
                  <a:gd name="T35" fmla="*/ 29 h 33"/>
                  <a:gd name="T36" fmla="*/ 37 w 54"/>
                  <a:gd name="T37" fmla="*/ 23 h 33"/>
                  <a:gd name="T38" fmla="*/ 43 w 54"/>
                  <a:gd name="T39" fmla="*/ 25 h 33"/>
                  <a:gd name="T40" fmla="*/ 46 w 54"/>
                  <a:gd name="T41" fmla="*/ 30 h 33"/>
                  <a:gd name="T42" fmla="*/ 50 w 54"/>
                  <a:gd name="T43" fmla="*/ 32 h 33"/>
                  <a:gd name="T44" fmla="*/ 53 w 54"/>
                  <a:gd name="T45" fmla="*/ 33 h 33"/>
                  <a:gd name="T46" fmla="*/ 54 w 54"/>
                  <a:gd name="T47" fmla="*/ 32 h 33"/>
                  <a:gd name="T48" fmla="*/ 42 w 54"/>
                  <a:gd name="T49" fmla="*/ 20 h 33"/>
                  <a:gd name="T50" fmla="*/ 43 w 54"/>
                  <a:gd name="T51" fmla="*/ 18 h 33"/>
                  <a:gd name="T52" fmla="*/ 30 w 54"/>
                  <a:gd name="T53" fmla="*/ 7 h 33"/>
                  <a:gd name="T54" fmla="*/ 23 w 54"/>
                  <a:gd name="T55" fmla="*/ 5 h 33"/>
                  <a:gd name="T56" fmla="*/ 15 w 54"/>
                  <a:gd name="T57" fmla="*/ 2 h 33"/>
                  <a:gd name="T58" fmla="*/ 13 w 54"/>
                  <a:gd name="T59" fmla="*/ 8 h 33"/>
                  <a:gd name="T60" fmla="*/ 8 w 54"/>
                  <a:gd name="T61" fmla="*/ 5 h 33"/>
                  <a:gd name="T62" fmla="*/ 5 w 54"/>
                  <a:gd name="T63" fmla="*/ 0 h 33"/>
                  <a:gd name="T64" fmla="*/ 0 w 54"/>
                  <a:gd name="T6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33">
                    <a:moveTo>
                      <a:pt x="0" y="0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4"/>
                      <a:pt x="11" y="14"/>
                      <a:pt x="12" y="14"/>
                    </a:cubicBezTo>
                    <a:cubicBezTo>
                      <a:pt x="12" y="13"/>
                      <a:pt x="13" y="13"/>
                      <a:pt x="13" y="13"/>
                    </a:cubicBezTo>
                    <a:cubicBezTo>
                      <a:pt x="14" y="13"/>
                      <a:pt x="14" y="13"/>
                      <a:pt x="15" y="13"/>
                    </a:cubicBezTo>
                    <a:cubicBezTo>
                      <a:pt x="15" y="13"/>
                      <a:pt x="16" y="13"/>
                      <a:pt x="16" y="13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29"/>
                      <a:pt x="29" y="29"/>
                      <a:pt x="29" y="28"/>
                    </a:cubicBezTo>
                    <a:cubicBezTo>
                      <a:pt x="29" y="26"/>
                      <a:pt x="29" y="26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30" y="25"/>
                      <a:pt x="30" y="26"/>
                      <a:pt x="33" y="27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50" y="32"/>
                      <a:pt x="50" y="32"/>
                      <a:pt x="50" y="32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45" name="Freeform 46"/>
              <p:cNvSpPr>
                <a:spLocks/>
              </p:cNvSpPr>
              <p:nvPr/>
            </p:nvSpPr>
            <p:spPr bwMode="auto">
              <a:xfrm>
                <a:off x="7824788" y="2895600"/>
                <a:ext cx="22225" cy="33338"/>
              </a:xfrm>
              <a:custGeom>
                <a:avLst/>
                <a:gdLst>
                  <a:gd name="T0" fmla="*/ 6 w 6"/>
                  <a:gd name="T1" fmla="*/ 0 h 9"/>
                  <a:gd name="T2" fmla="*/ 2 w 6"/>
                  <a:gd name="T3" fmla="*/ 1 h 9"/>
                  <a:gd name="T4" fmla="*/ 0 w 6"/>
                  <a:gd name="T5" fmla="*/ 4 h 9"/>
                  <a:gd name="T6" fmla="*/ 1 w 6"/>
                  <a:gd name="T7" fmla="*/ 9 h 9"/>
                  <a:gd name="T8" fmla="*/ 4 w 6"/>
                  <a:gd name="T9" fmla="*/ 5 h 9"/>
                  <a:gd name="T10" fmla="*/ 6 w 6"/>
                  <a:gd name="T11" fmla="*/ 2 h 9"/>
                  <a:gd name="T12" fmla="*/ 6 w 6"/>
                  <a:gd name="T13" fmla="*/ 0 h 9"/>
                  <a:gd name="T14" fmla="*/ 6 w 6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cubicBezTo>
                      <a:pt x="6" y="0"/>
                      <a:pt x="6" y="0"/>
                      <a:pt x="2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5" y="3"/>
                      <a:pt x="6" y="2"/>
                    </a:cubicBezTo>
                    <a:cubicBezTo>
                      <a:pt x="6" y="2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46" name="Freeform 47"/>
              <p:cNvSpPr>
                <a:spLocks/>
              </p:cNvSpPr>
              <p:nvPr/>
            </p:nvSpPr>
            <p:spPr bwMode="auto">
              <a:xfrm>
                <a:off x="7599363" y="2887663"/>
                <a:ext cx="184150" cy="33338"/>
              </a:xfrm>
              <a:custGeom>
                <a:avLst/>
                <a:gdLst>
                  <a:gd name="T0" fmla="*/ 9 w 49"/>
                  <a:gd name="T1" fmla="*/ 0 h 9"/>
                  <a:gd name="T2" fmla="*/ 7 w 49"/>
                  <a:gd name="T3" fmla="*/ 0 h 9"/>
                  <a:gd name="T4" fmla="*/ 5 w 49"/>
                  <a:gd name="T5" fmla="*/ 0 h 9"/>
                  <a:gd name="T6" fmla="*/ 4 w 49"/>
                  <a:gd name="T7" fmla="*/ 0 h 9"/>
                  <a:gd name="T8" fmla="*/ 2 w 49"/>
                  <a:gd name="T9" fmla="*/ 1 h 9"/>
                  <a:gd name="T10" fmla="*/ 0 w 49"/>
                  <a:gd name="T11" fmla="*/ 2 h 9"/>
                  <a:gd name="T12" fmla="*/ 7 w 49"/>
                  <a:gd name="T13" fmla="*/ 5 h 9"/>
                  <a:gd name="T14" fmla="*/ 19 w 49"/>
                  <a:gd name="T15" fmla="*/ 8 h 9"/>
                  <a:gd name="T16" fmla="*/ 29 w 49"/>
                  <a:gd name="T17" fmla="*/ 9 h 9"/>
                  <a:gd name="T18" fmla="*/ 36 w 49"/>
                  <a:gd name="T19" fmla="*/ 9 h 9"/>
                  <a:gd name="T20" fmla="*/ 38 w 49"/>
                  <a:gd name="T21" fmla="*/ 8 h 9"/>
                  <a:gd name="T22" fmla="*/ 39 w 49"/>
                  <a:gd name="T23" fmla="*/ 8 h 9"/>
                  <a:gd name="T24" fmla="*/ 41 w 49"/>
                  <a:gd name="T25" fmla="*/ 8 h 9"/>
                  <a:gd name="T26" fmla="*/ 43 w 49"/>
                  <a:gd name="T27" fmla="*/ 8 h 9"/>
                  <a:gd name="T28" fmla="*/ 49 w 49"/>
                  <a:gd name="T29" fmla="*/ 6 h 9"/>
                  <a:gd name="T30" fmla="*/ 47 w 49"/>
                  <a:gd name="T31" fmla="*/ 4 h 9"/>
                  <a:gd name="T32" fmla="*/ 30 w 49"/>
                  <a:gd name="T33" fmla="*/ 4 h 9"/>
                  <a:gd name="T34" fmla="*/ 25 w 49"/>
                  <a:gd name="T35" fmla="*/ 3 h 9"/>
                  <a:gd name="T36" fmla="*/ 28 w 49"/>
                  <a:gd name="T37" fmla="*/ 1 h 9"/>
                  <a:gd name="T38" fmla="*/ 18 w 49"/>
                  <a:gd name="T39" fmla="*/ 1 h 9"/>
                  <a:gd name="T40" fmla="*/ 10 w 49"/>
                  <a:gd name="T41" fmla="*/ 2 h 9"/>
                  <a:gd name="T42" fmla="*/ 9 w 49"/>
                  <a:gd name="T4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9" h="9">
                    <a:moveTo>
                      <a:pt x="9" y="0"/>
                    </a:move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3" y="1"/>
                      <a:pt x="2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9"/>
                      <a:pt x="37" y="9"/>
                      <a:pt x="38" y="8"/>
                    </a:cubicBezTo>
                    <a:cubicBezTo>
                      <a:pt x="38" y="8"/>
                      <a:pt x="39" y="8"/>
                      <a:pt x="39" y="8"/>
                    </a:cubicBezTo>
                    <a:cubicBezTo>
                      <a:pt x="40" y="8"/>
                      <a:pt x="41" y="8"/>
                      <a:pt x="41" y="8"/>
                    </a:cubicBezTo>
                    <a:cubicBezTo>
                      <a:pt x="42" y="8"/>
                      <a:pt x="42" y="8"/>
                      <a:pt x="43" y="8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9" y="5"/>
                      <a:pt x="48" y="5"/>
                      <a:pt x="47" y="4"/>
                    </a:cubicBezTo>
                    <a:cubicBezTo>
                      <a:pt x="39" y="6"/>
                      <a:pt x="39" y="6"/>
                      <a:pt x="30" y="4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47" name="Freeform 48"/>
              <p:cNvSpPr>
                <a:spLocks/>
              </p:cNvSpPr>
              <p:nvPr/>
            </p:nvSpPr>
            <p:spPr bwMode="auto">
              <a:xfrm>
                <a:off x="7405688" y="2689225"/>
                <a:ext cx="385762" cy="198438"/>
              </a:xfrm>
              <a:custGeom>
                <a:avLst/>
                <a:gdLst>
                  <a:gd name="T0" fmla="*/ 68 w 103"/>
                  <a:gd name="T1" fmla="*/ 0 h 53"/>
                  <a:gd name="T2" fmla="*/ 67 w 103"/>
                  <a:gd name="T3" fmla="*/ 5 h 53"/>
                  <a:gd name="T4" fmla="*/ 64 w 103"/>
                  <a:gd name="T5" fmla="*/ 11 h 53"/>
                  <a:gd name="T6" fmla="*/ 63 w 103"/>
                  <a:gd name="T7" fmla="*/ 16 h 53"/>
                  <a:gd name="T8" fmla="*/ 56 w 103"/>
                  <a:gd name="T9" fmla="*/ 17 h 53"/>
                  <a:gd name="T10" fmla="*/ 58 w 103"/>
                  <a:gd name="T11" fmla="*/ 23 h 53"/>
                  <a:gd name="T12" fmla="*/ 54 w 103"/>
                  <a:gd name="T13" fmla="*/ 22 h 53"/>
                  <a:gd name="T14" fmla="*/ 52 w 103"/>
                  <a:gd name="T15" fmla="*/ 26 h 53"/>
                  <a:gd name="T16" fmla="*/ 48 w 103"/>
                  <a:gd name="T17" fmla="*/ 24 h 53"/>
                  <a:gd name="T18" fmla="*/ 45 w 103"/>
                  <a:gd name="T19" fmla="*/ 25 h 53"/>
                  <a:gd name="T20" fmla="*/ 41 w 103"/>
                  <a:gd name="T21" fmla="*/ 26 h 53"/>
                  <a:gd name="T22" fmla="*/ 45 w 103"/>
                  <a:gd name="T23" fmla="*/ 36 h 53"/>
                  <a:gd name="T24" fmla="*/ 42 w 103"/>
                  <a:gd name="T25" fmla="*/ 37 h 53"/>
                  <a:gd name="T26" fmla="*/ 34 w 103"/>
                  <a:gd name="T27" fmla="*/ 30 h 53"/>
                  <a:gd name="T28" fmla="*/ 32 w 103"/>
                  <a:gd name="T29" fmla="*/ 27 h 53"/>
                  <a:gd name="T30" fmla="*/ 22 w 103"/>
                  <a:gd name="T31" fmla="*/ 23 h 53"/>
                  <a:gd name="T32" fmla="*/ 14 w 103"/>
                  <a:gd name="T33" fmla="*/ 16 h 53"/>
                  <a:gd name="T34" fmla="*/ 10 w 103"/>
                  <a:gd name="T35" fmla="*/ 12 h 53"/>
                  <a:gd name="T36" fmla="*/ 0 w 103"/>
                  <a:gd name="T37" fmla="*/ 12 h 53"/>
                  <a:gd name="T38" fmla="*/ 9 w 103"/>
                  <a:gd name="T39" fmla="*/ 19 h 53"/>
                  <a:gd name="T40" fmla="*/ 15 w 103"/>
                  <a:gd name="T41" fmla="*/ 23 h 53"/>
                  <a:gd name="T42" fmla="*/ 20 w 103"/>
                  <a:gd name="T43" fmla="*/ 29 h 53"/>
                  <a:gd name="T44" fmla="*/ 28 w 103"/>
                  <a:gd name="T45" fmla="*/ 35 h 53"/>
                  <a:gd name="T46" fmla="*/ 32 w 103"/>
                  <a:gd name="T47" fmla="*/ 41 h 53"/>
                  <a:gd name="T48" fmla="*/ 39 w 103"/>
                  <a:gd name="T49" fmla="*/ 46 h 53"/>
                  <a:gd name="T50" fmla="*/ 49 w 103"/>
                  <a:gd name="T51" fmla="*/ 53 h 53"/>
                  <a:gd name="T52" fmla="*/ 53 w 103"/>
                  <a:gd name="T53" fmla="*/ 50 h 53"/>
                  <a:gd name="T54" fmla="*/ 47 w 103"/>
                  <a:gd name="T55" fmla="*/ 41 h 53"/>
                  <a:gd name="T56" fmla="*/ 48 w 103"/>
                  <a:gd name="T57" fmla="*/ 38 h 53"/>
                  <a:gd name="T58" fmla="*/ 66 w 103"/>
                  <a:gd name="T59" fmla="*/ 41 h 53"/>
                  <a:gd name="T60" fmla="*/ 79 w 103"/>
                  <a:gd name="T61" fmla="*/ 42 h 53"/>
                  <a:gd name="T62" fmla="*/ 82 w 103"/>
                  <a:gd name="T63" fmla="*/ 40 h 53"/>
                  <a:gd name="T64" fmla="*/ 81 w 103"/>
                  <a:gd name="T65" fmla="*/ 34 h 53"/>
                  <a:gd name="T66" fmla="*/ 80 w 103"/>
                  <a:gd name="T67" fmla="*/ 30 h 53"/>
                  <a:gd name="T68" fmla="*/ 84 w 103"/>
                  <a:gd name="T69" fmla="*/ 34 h 53"/>
                  <a:gd name="T70" fmla="*/ 86 w 103"/>
                  <a:gd name="T71" fmla="*/ 33 h 53"/>
                  <a:gd name="T72" fmla="*/ 89 w 103"/>
                  <a:gd name="T73" fmla="*/ 35 h 53"/>
                  <a:gd name="T74" fmla="*/ 89 w 103"/>
                  <a:gd name="T75" fmla="*/ 39 h 53"/>
                  <a:gd name="T76" fmla="*/ 92 w 103"/>
                  <a:gd name="T77" fmla="*/ 40 h 53"/>
                  <a:gd name="T78" fmla="*/ 93 w 103"/>
                  <a:gd name="T79" fmla="*/ 46 h 53"/>
                  <a:gd name="T80" fmla="*/ 97 w 103"/>
                  <a:gd name="T81" fmla="*/ 47 h 53"/>
                  <a:gd name="T82" fmla="*/ 96 w 103"/>
                  <a:gd name="T83" fmla="*/ 45 h 53"/>
                  <a:gd name="T84" fmla="*/ 95 w 103"/>
                  <a:gd name="T85" fmla="*/ 43 h 53"/>
                  <a:gd name="T86" fmla="*/ 94 w 103"/>
                  <a:gd name="T87" fmla="*/ 40 h 53"/>
                  <a:gd name="T88" fmla="*/ 93 w 103"/>
                  <a:gd name="T89" fmla="*/ 38 h 53"/>
                  <a:gd name="T90" fmla="*/ 99 w 103"/>
                  <a:gd name="T91" fmla="*/ 42 h 53"/>
                  <a:gd name="T92" fmla="*/ 103 w 103"/>
                  <a:gd name="T93" fmla="*/ 47 h 53"/>
                  <a:gd name="T94" fmla="*/ 103 w 103"/>
                  <a:gd name="T95" fmla="*/ 42 h 53"/>
                  <a:gd name="T96" fmla="*/ 96 w 103"/>
                  <a:gd name="T97" fmla="*/ 34 h 53"/>
                  <a:gd name="T98" fmla="*/ 94 w 103"/>
                  <a:gd name="T99" fmla="*/ 29 h 53"/>
                  <a:gd name="T100" fmla="*/ 92 w 103"/>
                  <a:gd name="T101" fmla="*/ 25 h 53"/>
                  <a:gd name="T102" fmla="*/ 97 w 103"/>
                  <a:gd name="T103" fmla="*/ 22 h 53"/>
                  <a:gd name="T104" fmla="*/ 96 w 103"/>
                  <a:gd name="T105" fmla="*/ 19 h 53"/>
                  <a:gd name="T106" fmla="*/ 90 w 103"/>
                  <a:gd name="T107" fmla="*/ 21 h 53"/>
                  <a:gd name="T108" fmla="*/ 85 w 103"/>
                  <a:gd name="T109" fmla="*/ 19 h 53"/>
                  <a:gd name="T110" fmla="*/ 85 w 103"/>
                  <a:gd name="T111" fmla="*/ 23 h 53"/>
                  <a:gd name="T112" fmla="*/ 76 w 103"/>
                  <a:gd name="T113" fmla="*/ 16 h 53"/>
                  <a:gd name="T114" fmla="*/ 73 w 103"/>
                  <a:gd name="T115" fmla="*/ 9 h 53"/>
                  <a:gd name="T116" fmla="*/ 76 w 103"/>
                  <a:gd name="T117" fmla="*/ 9 h 53"/>
                  <a:gd name="T118" fmla="*/ 76 w 103"/>
                  <a:gd name="T119" fmla="*/ 6 h 53"/>
                  <a:gd name="T120" fmla="*/ 68 w 103"/>
                  <a:gd name="T12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3" h="53">
                    <a:moveTo>
                      <a:pt x="68" y="0"/>
                    </a:moveTo>
                    <a:cubicBezTo>
                      <a:pt x="68" y="0"/>
                      <a:pt x="67" y="1"/>
                      <a:pt x="67" y="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3" y="16"/>
                      <a:pt x="63" y="16"/>
                      <a:pt x="63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5" y="51"/>
                      <a:pt x="47" y="52"/>
                      <a:pt x="49" y="53"/>
                    </a:cubicBezTo>
                    <a:cubicBezTo>
                      <a:pt x="50" y="53"/>
                      <a:pt x="53" y="51"/>
                      <a:pt x="53" y="50"/>
                    </a:cubicBezTo>
                    <a:cubicBezTo>
                      <a:pt x="51" y="47"/>
                      <a:pt x="49" y="44"/>
                      <a:pt x="47" y="41"/>
                    </a:cubicBezTo>
                    <a:cubicBezTo>
                      <a:pt x="48" y="40"/>
                      <a:pt x="48" y="39"/>
                      <a:pt x="48" y="38"/>
                    </a:cubicBezTo>
                    <a:cubicBezTo>
                      <a:pt x="55" y="34"/>
                      <a:pt x="60" y="37"/>
                      <a:pt x="66" y="41"/>
                    </a:cubicBezTo>
                    <a:cubicBezTo>
                      <a:pt x="70" y="41"/>
                      <a:pt x="74" y="43"/>
                      <a:pt x="79" y="42"/>
                    </a:cubicBezTo>
                    <a:cubicBezTo>
                      <a:pt x="79" y="42"/>
                      <a:pt x="80" y="42"/>
                      <a:pt x="82" y="40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4" y="34"/>
                      <a:pt x="84" y="34"/>
                      <a:pt x="84" y="34"/>
                    </a:cubicBezTo>
                    <a:cubicBezTo>
                      <a:pt x="86" y="33"/>
                      <a:pt x="86" y="33"/>
                      <a:pt x="86" y="33"/>
                    </a:cubicBezTo>
                    <a:cubicBezTo>
                      <a:pt x="89" y="35"/>
                      <a:pt x="89" y="35"/>
                      <a:pt x="89" y="35"/>
                    </a:cubicBezTo>
                    <a:cubicBezTo>
                      <a:pt x="89" y="39"/>
                      <a:pt x="89" y="39"/>
                      <a:pt x="89" y="39"/>
                    </a:cubicBezTo>
                    <a:cubicBezTo>
                      <a:pt x="92" y="40"/>
                      <a:pt x="92" y="40"/>
                      <a:pt x="92" y="40"/>
                    </a:cubicBezTo>
                    <a:cubicBezTo>
                      <a:pt x="93" y="46"/>
                      <a:pt x="93" y="46"/>
                      <a:pt x="93" y="46"/>
                    </a:cubicBezTo>
                    <a:cubicBezTo>
                      <a:pt x="97" y="47"/>
                      <a:pt x="97" y="47"/>
                      <a:pt x="97" y="47"/>
                    </a:cubicBezTo>
                    <a:cubicBezTo>
                      <a:pt x="96" y="47"/>
                      <a:pt x="96" y="46"/>
                      <a:pt x="96" y="45"/>
                    </a:cubicBezTo>
                    <a:cubicBezTo>
                      <a:pt x="95" y="44"/>
                      <a:pt x="95" y="43"/>
                      <a:pt x="95" y="43"/>
                    </a:cubicBezTo>
                    <a:cubicBezTo>
                      <a:pt x="94" y="42"/>
                      <a:pt x="94" y="41"/>
                      <a:pt x="94" y="40"/>
                    </a:cubicBezTo>
                    <a:cubicBezTo>
                      <a:pt x="94" y="40"/>
                      <a:pt x="93" y="39"/>
                      <a:pt x="93" y="38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103" y="47"/>
                      <a:pt x="103" y="47"/>
                      <a:pt x="103" y="47"/>
                    </a:cubicBezTo>
                    <a:cubicBezTo>
                      <a:pt x="103" y="42"/>
                      <a:pt x="103" y="42"/>
                      <a:pt x="103" y="42"/>
                    </a:cubicBezTo>
                    <a:cubicBezTo>
                      <a:pt x="96" y="34"/>
                      <a:pt x="96" y="34"/>
                      <a:pt x="96" y="34"/>
                    </a:cubicBezTo>
                    <a:cubicBezTo>
                      <a:pt x="94" y="29"/>
                      <a:pt x="94" y="29"/>
                      <a:pt x="94" y="29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7" y="22"/>
                      <a:pt x="97" y="22"/>
                      <a:pt x="97" y="22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0" y="21"/>
                      <a:pt x="90" y="21"/>
                      <a:pt x="90" y="21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3" y="9"/>
                      <a:pt x="75" y="9"/>
                      <a:pt x="76" y="9"/>
                    </a:cubicBezTo>
                    <a:cubicBezTo>
                      <a:pt x="76" y="7"/>
                      <a:pt x="76" y="6"/>
                      <a:pt x="76" y="6"/>
                    </a:cubicBezTo>
                    <a:cubicBezTo>
                      <a:pt x="73" y="4"/>
                      <a:pt x="71" y="2"/>
                      <a:pt x="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48" name="Freeform 49"/>
              <p:cNvSpPr>
                <a:spLocks/>
              </p:cNvSpPr>
              <p:nvPr/>
            </p:nvSpPr>
            <p:spPr bwMode="auto">
              <a:xfrm>
                <a:off x="5776913" y="1381125"/>
                <a:ext cx="87312" cy="104775"/>
              </a:xfrm>
              <a:custGeom>
                <a:avLst/>
                <a:gdLst>
                  <a:gd name="T0" fmla="*/ 9 w 23"/>
                  <a:gd name="T1" fmla="*/ 0 h 28"/>
                  <a:gd name="T2" fmla="*/ 8 w 23"/>
                  <a:gd name="T3" fmla="*/ 1 h 28"/>
                  <a:gd name="T4" fmla="*/ 10 w 23"/>
                  <a:gd name="T5" fmla="*/ 6 h 28"/>
                  <a:gd name="T6" fmla="*/ 8 w 23"/>
                  <a:gd name="T7" fmla="*/ 3 h 28"/>
                  <a:gd name="T8" fmla="*/ 7 w 23"/>
                  <a:gd name="T9" fmla="*/ 2 h 28"/>
                  <a:gd name="T10" fmla="*/ 7 w 23"/>
                  <a:gd name="T11" fmla="*/ 4 h 28"/>
                  <a:gd name="T12" fmla="*/ 5 w 23"/>
                  <a:gd name="T13" fmla="*/ 4 h 28"/>
                  <a:gd name="T14" fmla="*/ 5 w 23"/>
                  <a:gd name="T15" fmla="*/ 3 h 28"/>
                  <a:gd name="T16" fmla="*/ 6 w 23"/>
                  <a:gd name="T17" fmla="*/ 2 h 28"/>
                  <a:gd name="T18" fmla="*/ 6 w 23"/>
                  <a:gd name="T19" fmla="*/ 2 h 28"/>
                  <a:gd name="T20" fmla="*/ 0 w 23"/>
                  <a:gd name="T21" fmla="*/ 4 h 28"/>
                  <a:gd name="T22" fmla="*/ 2 w 23"/>
                  <a:gd name="T23" fmla="*/ 7 h 28"/>
                  <a:gd name="T24" fmla="*/ 4 w 23"/>
                  <a:gd name="T25" fmla="*/ 8 h 28"/>
                  <a:gd name="T26" fmla="*/ 3 w 23"/>
                  <a:gd name="T27" fmla="*/ 9 h 28"/>
                  <a:gd name="T28" fmla="*/ 4 w 23"/>
                  <a:gd name="T29" fmla="*/ 11 h 28"/>
                  <a:gd name="T30" fmla="*/ 5 w 23"/>
                  <a:gd name="T31" fmla="*/ 12 h 28"/>
                  <a:gd name="T32" fmla="*/ 6 w 23"/>
                  <a:gd name="T33" fmla="*/ 12 h 28"/>
                  <a:gd name="T34" fmla="*/ 6 w 23"/>
                  <a:gd name="T35" fmla="*/ 13 h 28"/>
                  <a:gd name="T36" fmla="*/ 7 w 23"/>
                  <a:gd name="T37" fmla="*/ 14 h 28"/>
                  <a:gd name="T38" fmla="*/ 9 w 23"/>
                  <a:gd name="T39" fmla="*/ 14 h 28"/>
                  <a:gd name="T40" fmla="*/ 10 w 23"/>
                  <a:gd name="T41" fmla="*/ 11 h 28"/>
                  <a:gd name="T42" fmla="*/ 12 w 23"/>
                  <a:gd name="T43" fmla="*/ 12 h 28"/>
                  <a:gd name="T44" fmla="*/ 14 w 23"/>
                  <a:gd name="T45" fmla="*/ 12 h 28"/>
                  <a:gd name="T46" fmla="*/ 14 w 23"/>
                  <a:gd name="T47" fmla="*/ 14 h 28"/>
                  <a:gd name="T48" fmla="*/ 9 w 23"/>
                  <a:gd name="T49" fmla="*/ 16 h 28"/>
                  <a:gd name="T50" fmla="*/ 11 w 23"/>
                  <a:gd name="T51" fmla="*/ 19 h 28"/>
                  <a:gd name="T52" fmla="*/ 13 w 23"/>
                  <a:gd name="T53" fmla="*/ 19 h 28"/>
                  <a:gd name="T54" fmla="*/ 13 w 23"/>
                  <a:gd name="T55" fmla="*/ 20 h 28"/>
                  <a:gd name="T56" fmla="*/ 11 w 23"/>
                  <a:gd name="T57" fmla="*/ 21 h 28"/>
                  <a:gd name="T58" fmla="*/ 14 w 23"/>
                  <a:gd name="T59" fmla="*/ 24 h 28"/>
                  <a:gd name="T60" fmla="*/ 17 w 23"/>
                  <a:gd name="T61" fmla="*/ 26 h 28"/>
                  <a:gd name="T62" fmla="*/ 20 w 23"/>
                  <a:gd name="T63" fmla="*/ 28 h 28"/>
                  <a:gd name="T64" fmla="*/ 19 w 23"/>
                  <a:gd name="T65" fmla="*/ 24 h 28"/>
                  <a:gd name="T66" fmla="*/ 19 w 23"/>
                  <a:gd name="T67" fmla="*/ 22 h 28"/>
                  <a:gd name="T68" fmla="*/ 20 w 23"/>
                  <a:gd name="T69" fmla="*/ 20 h 28"/>
                  <a:gd name="T70" fmla="*/ 20 w 23"/>
                  <a:gd name="T71" fmla="*/ 15 h 28"/>
                  <a:gd name="T72" fmla="*/ 20 w 23"/>
                  <a:gd name="T73" fmla="*/ 12 h 28"/>
                  <a:gd name="T74" fmla="*/ 23 w 23"/>
                  <a:gd name="T75" fmla="*/ 11 h 28"/>
                  <a:gd name="T76" fmla="*/ 23 w 23"/>
                  <a:gd name="T77" fmla="*/ 10 h 28"/>
                  <a:gd name="T78" fmla="*/ 21 w 23"/>
                  <a:gd name="T79" fmla="*/ 9 h 28"/>
                  <a:gd name="T80" fmla="*/ 18 w 23"/>
                  <a:gd name="T81" fmla="*/ 8 h 28"/>
                  <a:gd name="T82" fmla="*/ 16 w 23"/>
                  <a:gd name="T83" fmla="*/ 6 h 28"/>
                  <a:gd name="T84" fmla="*/ 15 w 23"/>
                  <a:gd name="T85" fmla="*/ 4 h 28"/>
                  <a:gd name="T86" fmla="*/ 13 w 23"/>
                  <a:gd name="T87" fmla="*/ 4 h 28"/>
                  <a:gd name="T88" fmla="*/ 13 w 23"/>
                  <a:gd name="T89" fmla="*/ 2 h 28"/>
                  <a:gd name="T90" fmla="*/ 11 w 23"/>
                  <a:gd name="T91" fmla="*/ 1 h 28"/>
                  <a:gd name="T92" fmla="*/ 9 w 23"/>
                  <a:gd name="T9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" h="28">
                    <a:moveTo>
                      <a:pt x="9" y="0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1" y="2"/>
                      <a:pt x="1" y="2"/>
                      <a:pt x="0" y="4"/>
                    </a:cubicBezTo>
                    <a:cubicBezTo>
                      <a:pt x="0" y="4"/>
                      <a:pt x="0" y="4"/>
                      <a:pt x="2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49" name="Freeform 50"/>
              <p:cNvSpPr>
                <a:spLocks/>
              </p:cNvSpPr>
              <p:nvPr/>
            </p:nvSpPr>
            <p:spPr bwMode="auto">
              <a:xfrm>
                <a:off x="5856288" y="1422400"/>
                <a:ext cx="41275" cy="41275"/>
              </a:xfrm>
              <a:custGeom>
                <a:avLst/>
                <a:gdLst>
                  <a:gd name="T0" fmla="*/ 2 w 11"/>
                  <a:gd name="T1" fmla="*/ 0 h 11"/>
                  <a:gd name="T2" fmla="*/ 0 w 11"/>
                  <a:gd name="T3" fmla="*/ 2 h 11"/>
                  <a:gd name="T4" fmla="*/ 3 w 11"/>
                  <a:gd name="T5" fmla="*/ 4 h 11"/>
                  <a:gd name="T6" fmla="*/ 4 w 11"/>
                  <a:gd name="T7" fmla="*/ 4 h 11"/>
                  <a:gd name="T8" fmla="*/ 3 w 11"/>
                  <a:gd name="T9" fmla="*/ 4 h 11"/>
                  <a:gd name="T10" fmla="*/ 3 w 11"/>
                  <a:gd name="T11" fmla="*/ 6 h 11"/>
                  <a:gd name="T12" fmla="*/ 5 w 11"/>
                  <a:gd name="T13" fmla="*/ 6 h 11"/>
                  <a:gd name="T14" fmla="*/ 6 w 11"/>
                  <a:gd name="T15" fmla="*/ 7 h 11"/>
                  <a:gd name="T16" fmla="*/ 5 w 11"/>
                  <a:gd name="T17" fmla="*/ 8 h 11"/>
                  <a:gd name="T18" fmla="*/ 5 w 11"/>
                  <a:gd name="T19" fmla="*/ 9 h 11"/>
                  <a:gd name="T20" fmla="*/ 5 w 11"/>
                  <a:gd name="T21" fmla="*/ 10 h 11"/>
                  <a:gd name="T22" fmla="*/ 6 w 11"/>
                  <a:gd name="T23" fmla="*/ 10 h 11"/>
                  <a:gd name="T24" fmla="*/ 9 w 11"/>
                  <a:gd name="T25" fmla="*/ 11 h 11"/>
                  <a:gd name="T26" fmla="*/ 11 w 11"/>
                  <a:gd name="T27" fmla="*/ 9 h 11"/>
                  <a:gd name="T28" fmla="*/ 11 w 11"/>
                  <a:gd name="T29" fmla="*/ 7 h 11"/>
                  <a:gd name="T30" fmla="*/ 11 w 11"/>
                  <a:gd name="T31" fmla="*/ 7 h 11"/>
                  <a:gd name="T32" fmla="*/ 7 w 11"/>
                  <a:gd name="T33" fmla="*/ 5 h 11"/>
                  <a:gd name="T34" fmla="*/ 7 w 11"/>
                  <a:gd name="T35" fmla="*/ 3 h 11"/>
                  <a:gd name="T36" fmla="*/ 6 w 11"/>
                  <a:gd name="T37" fmla="*/ 3 h 11"/>
                  <a:gd name="T38" fmla="*/ 5 w 11"/>
                  <a:gd name="T39" fmla="*/ 3 h 11"/>
                  <a:gd name="T40" fmla="*/ 5 w 11"/>
                  <a:gd name="T41" fmla="*/ 3 h 11"/>
                  <a:gd name="T42" fmla="*/ 4 w 11"/>
                  <a:gd name="T43" fmla="*/ 3 h 11"/>
                  <a:gd name="T44" fmla="*/ 5 w 11"/>
                  <a:gd name="T45" fmla="*/ 2 h 11"/>
                  <a:gd name="T46" fmla="*/ 3 w 11"/>
                  <a:gd name="T47" fmla="*/ 1 h 11"/>
                  <a:gd name="T48" fmla="*/ 2 w 11"/>
                  <a:gd name="T4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" h="11">
                    <a:moveTo>
                      <a:pt x="2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9"/>
                      <a:pt x="11" y="8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7"/>
                      <a:pt x="8" y="5"/>
                      <a:pt x="7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50" name="Freeform 51"/>
              <p:cNvSpPr>
                <a:spLocks/>
              </p:cNvSpPr>
              <p:nvPr/>
            </p:nvSpPr>
            <p:spPr bwMode="auto">
              <a:xfrm>
                <a:off x="5822950" y="1362075"/>
                <a:ext cx="60325" cy="44450"/>
              </a:xfrm>
              <a:custGeom>
                <a:avLst/>
                <a:gdLst>
                  <a:gd name="T0" fmla="*/ 2 w 16"/>
                  <a:gd name="T1" fmla="*/ 0 h 12"/>
                  <a:gd name="T2" fmla="*/ 1 w 16"/>
                  <a:gd name="T3" fmla="*/ 1 h 12"/>
                  <a:gd name="T4" fmla="*/ 2 w 16"/>
                  <a:gd name="T5" fmla="*/ 2 h 12"/>
                  <a:gd name="T6" fmla="*/ 0 w 16"/>
                  <a:gd name="T7" fmla="*/ 2 h 12"/>
                  <a:gd name="T8" fmla="*/ 1 w 16"/>
                  <a:gd name="T9" fmla="*/ 4 h 12"/>
                  <a:gd name="T10" fmla="*/ 1 w 16"/>
                  <a:gd name="T11" fmla="*/ 4 h 12"/>
                  <a:gd name="T12" fmla="*/ 0 w 16"/>
                  <a:gd name="T13" fmla="*/ 4 h 12"/>
                  <a:gd name="T14" fmla="*/ 0 w 16"/>
                  <a:gd name="T15" fmla="*/ 4 h 12"/>
                  <a:gd name="T16" fmla="*/ 0 w 16"/>
                  <a:gd name="T17" fmla="*/ 4 h 12"/>
                  <a:gd name="T18" fmla="*/ 1 w 16"/>
                  <a:gd name="T19" fmla="*/ 5 h 12"/>
                  <a:gd name="T20" fmla="*/ 2 w 16"/>
                  <a:gd name="T21" fmla="*/ 5 h 12"/>
                  <a:gd name="T22" fmla="*/ 1 w 16"/>
                  <a:gd name="T23" fmla="*/ 6 h 12"/>
                  <a:gd name="T24" fmla="*/ 2 w 16"/>
                  <a:gd name="T25" fmla="*/ 7 h 12"/>
                  <a:gd name="T26" fmla="*/ 4 w 16"/>
                  <a:gd name="T27" fmla="*/ 7 h 12"/>
                  <a:gd name="T28" fmla="*/ 7 w 16"/>
                  <a:gd name="T29" fmla="*/ 7 h 12"/>
                  <a:gd name="T30" fmla="*/ 7 w 16"/>
                  <a:gd name="T31" fmla="*/ 8 h 12"/>
                  <a:gd name="T32" fmla="*/ 5 w 16"/>
                  <a:gd name="T33" fmla="*/ 8 h 12"/>
                  <a:gd name="T34" fmla="*/ 6 w 16"/>
                  <a:gd name="T35" fmla="*/ 10 h 12"/>
                  <a:gd name="T36" fmla="*/ 10 w 16"/>
                  <a:gd name="T37" fmla="*/ 10 h 12"/>
                  <a:gd name="T38" fmla="*/ 12 w 16"/>
                  <a:gd name="T39" fmla="*/ 11 h 12"/>
                  <a:gd name="T40" fmla="*/ 13 w 16"/>
                  <a:gd name="T41" fmla="*/ 12 h 12"/>
                  <a:gd name="T42" fmla="*/ 15 w 16"/>
                  <a:gd name="T43" fmla="*/ 10 h 12"/>
                  <a:gd name="T44" fmla="*/ 16 w 16"/>
                  <a:gd name="T45" fmla="*/ 9 h 12"/>
                  <a:gd name="T46" fmla="*/ 16 w 16"/>
                  <a:gd name="T47" fmla="*/ 7 h 12"/>
                  <a:gd name="T48" fmla="*/ 16 w 16"/>
                  <a:gd name="T49" fmla="*/ 6 h 12"/>
                  <a:gd name="T50" fmla="*/ 16 w 16"/>
                  <a:gd name="T51" fmla="*/ 4 h 12"/>
                  <a:gd name="T52" fmla="*/ 12 w 16"/>
                  <a:gd name="T53" fmla="*/ 3 h 12"/>
                  <a:gd name="T54" fmla="*/ 9 w 16"/>
                  <a:gd name="T55" fmla="*/ 2 h 12"/>
                  <a:gd name="T56" fmla="*/ 9 w 16"/>
                  <a:gd name="T57" fmla="*/ 3 h 12"/>
                  <a:gd name="T58" fmla="*/ 7 w 16"/>
                  <a:gd name="T59" fmla="*/ 1 h 12"/>
                  <a:gd name="T60" fmla="*/ 6 w 16"/>
                  <a:gd name="T61" fmla="*/ 1 h 12"/>
                  <a:gd name="T62" fmla="*/ 8 w 16"/>
                  <a:gd name="T63" fmla="*/ 3 h 12"/>
                  <a:gd name="T64" fmla="*/ 7 w 16"/>
                  <a:gd name="T65" fmla="*/ 4 h 12"/>
                  <a:gd name="T66" fmla="*/ 5 w 16"/>
                  <a:gd name="T67" fmla="*/ 3 h 12"/>
                  <a:gd name="T68" fmla="*/ 3 w 16"/>
                  <a:gd name="T69" fmla="*/ 2 h 12"/>
                  <a:gd name="T70" fmla="*/ 2 w 16"/>
                  <a:gd name="T7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" h="12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1"/>
                      <a:pt x="15" y="10"/>
                      <a:pt x="15" y="10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2"/>
                      <a:pt x="7" y="3"/>
                      <a:pt x="8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51" name="Freeform 52"/>
              <p:cNvSpPr>
                <a:spLocks/>
              </p:cNvSpPr>
              <p:nvPr/>
            </p:nvSpPr>
            <p:spPr bwMode="auto">
              <a:xfrm>
                <a:off x="5983288" y="1346200"/>
                <a:ext cx="15875" cy="15875"/>
              </a:xfrm>
              <a:custGeom>
                <a:avLst/>
                <a:gdLst>
                  <a:gd name="T0" fmla="*/ 1 w 4"/>
                  <a:gd name="T1" fmla="*/ 0 h 4"/>
                  <a:gd name="T2" fmla="*/ 0 w 4"/>
                  <a:gd name="T3" fmla="*/ 2 h 4"/>
                  <a:gd name="T4" fmla="*/ 2 w 4"/>
                  <a:gd name="T5" fmla="*/ 3 h 4"/>
                  <a:gd name="T6" fmla="*/ 0 w 4"/>
                  <a:gd name="T7" fmla="*/ 3 h 4"/>
                  <a:gd name="T8" fmla="*/ 2 w 4"/>
                  <a:gd name="T9" fmla="*/ 4 h 4"/>
                  <a:gd name="T10" fmla="*/ 2 w 4"/>
                  <a:gd name="T11" fmla="*/ 4 h 4"/>
                  <a:gd name="T12" fmla="*/ 3 w 4"/>
                  <a:gd name="T13" fmla="*/ 3 h 4"/>
                  <a:gd name="T14" fmla="*/ 4 w 4"/>
                  <a:gd name="T15" fmla="*/ 3 h 4"/>
                  <a:gd name="T16" fmla="*/ 4 w 4"/>
                  <a:gd name="T17" fmla="*/ 3 h 4"/>
                  <a:gd name="T18" fmla="*/ 4 w 4"/>
                  <a:gd name="T19" fmla="*/ 2 h 4"/>
                  <a:gd name="T20" fmla="*/ 1 w 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52" name="Freeform 53"/>
              <p:cNvSpPr>
                <a:spLocks/>
              </p:cNvSpPr>
              <p:nvPr/>
            </p:nvSpPr>
            <p:spPr bwMode="auto">
              <a:xfrm>
                <a:off x="5999163" y="1343025"/>
                <a:ext cx="36512" cy="33338"/>
              </a:xfrm>
              <a:custGeom>
                <a:avLst/>
                <a:gdLst>
                  <a:gd name="T0" fmla="*/ 0 w 10"/>
                  <a:gd name="T1" fmla="*/ 0 h 9"/>
                  <a:gd name="T2" fmla="*/ 0 w 10"/>
                  <a:gd name="T3" fmla="*/ 1 h 9"/>
                  <a:gd name="T4" fmla="*/ 1 w 10"/>
                  <a:gd name="T5" fmla="*/ 2 h 9"/>
                  <a:gd name="T6" fmla="*/ 2 w 10"/>
                  <a:gd name="T7" fmla="*/ 3 h 9"/>
                  <a:gd name="T8" fmla="*/ 2 w 10"/>
                  <a:gd name="T9" fmla="*/ 5 h 9"/>
                  <a:gd name="T10" fmla="*/ 0 w 10"/>
                  <a:gd name="T11" fmla="*/ 6 h 9"/>
                  <a:gd name="T12" fmla="*/ 3 w 10"/>
                  <a:gd name="T13" fmla="*/ 7 h 9"/>
                  <a:gd name="T14" fmla="*/ 5 w 10"/>
                  <a:gd name="T15" fmla="*/ 7 h 9"/>
                  <a:gd name="T16" fmla="*/ 6 w 10"/>
                  <a:gd name="T17" fmla="*/ 9 h 9"/>
                  <a:gd name="T18" fmla="*/ 10 w 10"/>
                  <a:gd name="T19" fmla="*/ 9 h 9"/>
                  <a:gd name="T20" fmla="*/ 9 w 10"/>
                  <a:gd name="T21" fmla="*/ 8 h 9"/>
                  <a:gd name="T22" fmla="*/ 9 w 10"/>
                  <a:gd name="T23" fmla="*/ 7 h 9"/>
                  <a:gd name="T24" fmla="*/ 6 w 10"/>
                  <a:gd name="T25" fmla="*/ 7 h 9"/>
                  <a:gd name="T26" fmla="*/ 5 w 10"/>
                  <a:gd name="T27" fmla="*/ 5 h 9"/>
                  <a:gd name="T28" fmla="*/ 5 w 10"/>
                  <a:gd name="T29" fmla="*/ 4 h 9"/>
                  <a:gd name="T30" fmla="*/ 5 w 10"/>
                  <a:gd name="T31" fmla="*/ 3 h 9"/>
                  <a:gd name="T32" fmla="*/ 2 w 10"/>
                  <a:gd name="T33" fmla="*/ 2 h 9"/>
                  <a:gd name="T34" fmla="*/ 0 w 10"/>
                  <a:gd name="T3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0" y="6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5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9" y="9"/>
                      <a:pt x="10" y="9"/>
                    </a:cubicBezTo>
                    <a:cubicBezTo>
                      <a:pt x="10" y="9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8" y="7"/>
                      <a:pt x="7" y="7"/>
                      <a:pt x="6" y="7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53" name="Freeform 54"/>
              <p:cNvSpPr>
                <a:spLocks/>
              </p:cNvSpPr>
              <p:nvPr/>
            </p:nvSpPr>
            <p:spPr bwMode="auto">
              <a:xfrm>
                <a:off x="6065838" y="1335088"/>
                <a:ext cx="22225" cy="15875"/>
              </a:xfrm>
              <a:custGeom>
                <a:avLst/>
                <a:gdLst>
                  <a:gd name="T0" fmla="*/ 0 w 6"/>
                  <a:gd name="T1" fmla="*/ 0 h 4"/>
                  <a:gd name="T2" fmla="*/ 1 w 6"/>
                  <a:gd name="T3" fmla="*/ 1 h 4"/>
                  <a:gd name="T4" fmla="*/ 1 w 6"/>
                  <a:gd name="T5" fmla="*/ 1 h 4"/>
                  <a:gd name="T6" fmla="*/ 2 w 6"/>
                  <a:gd name="T7" fmla="*/ 1 h 4"/>
                  <a:gd name="T8" fmla="*/ 2 w 6"/>
                  <a:gd name="T9" fmla="*/ 2 h 4"/>
                  <a:gd name="T10" fmla="*/ 2 w 6"/>
                  <a:gd name="T11" fmla="*/ 2 h 4"/>
                  <a:gd name="T12" fmla="*/ 1 w 6"/>
                  <a:gd name="T13" fmla="*/ 2 h 4"/>
                  <a:gd name="T14" fmla="*/ 3 w 6"/>
                  <a:gd name="T15" fmla="*/ 4 h 4"/>
                  <a:gd name="T16" fmla="*/ 5 w 6"/>
                  <a:gd name="T17" fmla="*/ 4 h 4"/>
                  <a:gd name="T18" fmla="*/ 6 w 6"/>
                  <a:gd name="T19" fmla="*/ 3 h 4"/>
                  <a:gd name="T20" fmla="*/ 5 w 6"/>
                  <a:gd name="T21" fmla="*/ 2 h 4"/>
                  <a:gd name="T22" fmla="*/ 4 w 6"/>
                  <a:gd name="T23" fmla="*/ 2 h 4"/>
                  <a:gd name="T24" fmla="*/ 3 w 6"/>
                  <a:gd name="T25" fmla="*/ 1 h 4"/>
                  <a:gd name="T26" fmla="*/ 2 w 6"/>
                  <a:gd name="T27" fmla="*/ 0 h 4"/>
                  <a:gd name="T28" fmla="*/ 0 w 6"/>
                  <a:gd name="T2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2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54" name="Freeform 55"/>
              <p:cNvSpPr>
                <a:spLocks/>
              </p:cNvSpPr>
              <p:nvPr/>
            </p:nvSpPr>
            <p:spPr bwMode="auto">
              <a:xfrm>
                <a:off x="6059488" y="1346200"/>
                <a:ext cx="25400" cy="15875"/>
              </a:xfrm>
              <a:custGeom>
                <a:avLst/>
                <a:gdLst>
                  <a:gd name="T0" fmla="*/ 7 w 16"/>
                  <a:gd name="T1" fmla="*/ 0 h 10"/>
                  <a:gd name="T2" fmla="*/ 0 w 16"/>
                  <a:gd name="T3" fmla="*/ 0 h 10"/>
                  <a:gd name="T4" fmla="*/ 0 w 16"/>
                  <a:gd name="T5" fmla="*/ 3 h 10"/>
                  <a:gd name="T6" fmla="*/ 7 w 16"/>
                  <a:gd name="T7" fmla="*/ 5 h 10"/>
                  <a:gd name="T8" fmla="*/ 7 w 16"/>
                  <a:gd name="T9" fmla="*/ 7 h 10"/>
                  <a:gd name="T10" fmla="*/ 14 w 16"/>
                  <a:gd name="T11" fmla="*/ 10 h 10"/>
                  <a:gd name="T12" fmla="*/ 16 w 16"/>
                  <a:gd name="T13" fmla="*/ 7 h 10"/>
                  <a:gd name="T14" fmla="*/ 9 w 16"/>
                  <a:gd name="T15" fmla="*/ 0 h 10"/>
                  <a:gd name="T16" fmla="*/ 7 w 16"/>
                  <a:gd name="T17" fmla="*/ 0 h 10"/>
                  <a:gd name="T18" fmla="*/ 7 w 16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0">
                    <a:moveTo>
                      <a:pt x="7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14" y="10"/>
                    </a:lnTo>
                    <a:lnTo>
                      <a:pt x="16" y="7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55" name="Freeform 56"/>
              <p:cNvSpPr>
                <a:spLocks/>
              </p:cNvSpPr>
              <p:nvPr/>
            </p:nvSpPr>
            <p:spPr bwMode="auto">
              <a:xfrm>
                <a:off x="6054725" y="1354138"/>
                <a:ext cx="22225" cy="19050"/>
              </a:xfrm>
              <a:custGeom>
                <a:avLst/>
                <a:gdLst>
                  <a:gd name="T0" fmla="*/ 0 w 6"/>
                  <a:gd name="T1" fmla="*/ 0 h 5"/>
                  <a:gd name="T2" fmla="*/ 0 w 6"/>
                  <a:gd name="T3" fmla="*/ 2 h 5"/>
                  <a:gd name="T4" fmla="*/ 1 w 6"/>
                  <a:gd name="T5" fmla="*/ 3 h 5"/>
                  <a:gd name="T6" fmla="*/ 2 w 6"/>
                  <a:gd name="T7" fmla="*/ 5 h 5"/>
                  <a:gd name="T8" fmla="*/ 4 w 6"/>
                  <a:gd name="T9" fmla="*/ 5 h 5"/>
                  <a:gd name="T10" fmla="*/ 6 w 6"/>
                  <a:gd name="T11" fmla="*/ 4 h 5"/>
                  <a:gd name="T12" fmla="*/ 5 w 6"/>
                  <a:gd name="T13" fmla="*/ 2 h 5"/>
                  <a:gd name="T14" fmla="*/ 3 w 6"/>
                  <a:gd name="T15" fmla="*/ 1 h 5"/>
                  <a:gd name="T16" fmla="*/ 0 w 6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56" name="Freeform 57"/>
              <p:cNvSpPr>
                <a:spLocks/>
              </p:cNvSpPr>
              <p:nvPr/>
            </p:nvSpPr>
            <p:spPr bwMode="auto">
              <a:xfrm>
                <a:off x="6081713" y="1370013"/>
                <a:ext cx="11112" cy="6350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2 w 3"/>
                  <a:gd name="T5" fmla="*/ 1 h 2"/>
                  <a:gd name="T6" fmla="*/ 2 w 3"/>
                  <a:gd name="T7" fmla="*/ 2 h 2"/>
                  <a:gd name="T8" fmla="*/ 3 w 3"/>
                  <a:gd name="T9" fmla="*/ 1 h 2"/>
                  <a:gd name="T10" fmla="*/ 1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57" name="Freeform 58"/>
              <p:cNvSpPr>
                <a:spLocks/>
              </p:cNvSpPr>
              <p:nvPr/>
            </p:nvSpPr>
            <p:spPr bwMode="auto">
              <a:xfrm>
                <a:off x="6035675" y="1362075"/>
                <a:ext cx="11112" cy="7938"/>
              </a:xfrm>
              <a:custGeom>
                <a:avLst/>
                <a:gdLst>
                  <a:gd name="T0" fmla="*/ 3 w 7"/>
                  <a:gd name="T1" fmla="*/ 0 h 5"/>
                  <a:gd name="T2" fmla="*/ 0 w 7"/>
                  <a:gd name="T3" fmla="*/ 0 h 5"/>
                  <a:gd name="T4" fmla="*/ 0 w 7"/>
                  <a:gd name="T5" fmla="*/ 2 h 5"/>
                  <a:gd name="T6" fmla="*/ 5 w 7"/>
                  <a:gd name="T7" fmla="*/ 5 h 5"/>
                  <a:gd name="T8" fmla="*/ 7 w 7"/>
                  <a:gd name="T9" fmla="*/ 5 h 5"/>
                  <a:gd name="T10" fmla="*/ 3 w 7"/>
                  <a:gd name="T11" fmla="*/ 0 h 5"/>
                  <a:gd name="T12" fmla="*/ 3 w 7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58" name="Freeform 59"/>
              <p:cNvSpPr>
                <a:spLocks/>
              </p:cNvSpPr>
              <p:nvPr/>
            </p:nvSpPr>
            <p:spPr bwMode="auto">
              <a:xfrm>
                <a:off x="6029325" y="1354138"/>
                <a:ext cx="22225" cy="11113"/>
              </a:xfrm>
              <a:custGeom>
                <a:avLst/>
                <a:gdLst>
                  <a:gd name="T0" fmla="*/ 0 w 14"/>
                  <a:gd name="T1" fmla="*/ 0 h 7"/>
                  <a:gd name="T2" fmla="*/ 0 w 14"/>
                  <a:gd name="T3" fmla="*/ 2 h 7"/>
                  <a:gd name="T4" fmla="*/ 2 w 14"/>
                  <a:gd name="T5" fmla="*/ 2 h 7"/>
                  <a:gd name="T6" fmla="*/ 11 w 14"/>
                  <a:gd name="T7" fmla="*/ 7 h 7"/>
                  <a:gd name="T8" fmla="*/ 14 w 14"/>
                  <a:gd name="T9" fmla="*/ 5 h 7"/>
                  <a:gd name="T10" fmla="*/ 9 w 14"/>
                  <a:gd name="T11" fmla="*/ 2 h 7"/>
                  <a:gd name="T12" fmla="*/ 7 w 14"/>
                  <a:gd name="T13" fmla="*/ 0 h 7"/>
                  <a:gd name="T14" fmla="*/ 0 w 14"/>
                  <a:gd name="T15" fmla="*/ 0 h 7"/>
                  <a:gd name="T16" fmla="*/ 0 w 14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11" y="7"/>
                    </a:lnTo>
                    <a:lnTo>
                      <a:pt x="14" y="5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59" name="Freeform 60"/>
              <p:cNvSpPr>
                <a:spLocks/>
              </p:cNvSpPr>
              <p:nvPr/>
            </p:nvSpPr>
            <p:spPr bwMode="auto">
              <a:xfrm>
                <a:off x="6018213" y="1339850"/>
                <a:ext cx="33337" cy="14288"/>
              </a:xfrm>
              <a:custGeom>
                <a:avLst/>
                <a:gdLst>
                  <a:gd name="T0" fmla="*/ 0 w 9"/>
                  <a:gd name="T1" fmla="*/ 0 h 4"/>
                  <a:gd name="T2" fmla="*/ 1 w 9"/>
                  <a:gd name="T3" fmla="*/ 1 h 4"/>
                  <a:gd name="T4" fmla="*/ 3 w 9"/>
                  <a:gd name="T5" fmla="*/ 2 h 4"/>
                  <a:gd name="T6" fmla="*/ 2 w 9"/>
                  <a:gd name="T7" fmla="*/ 3 h 4"/>
                  <a:gd name="T8" fmla="*/ 4 w 9"/>
                  <a:gd name="T9" fmla="*/ 4 h 4"/>
                  <a:gd name="T10" fmla="*/ 5 w 9"/>
                  <a:gd name="T11" fmla="*/ 3 h 4"/>
                  <a:gd name="T12" fmla="*/ 5 w 9"/>
                  <a:gd name="T13" fmla="*/ 3 h 4"/>
                  <a:gd name="T14" fmla="*/ 6 w 9"/>
                  <a:gd name="T15" fmla="*/ 4 h 4"/>
                  <a:gd name="T16" fmla="*/ 8 w 9"/>
                  <a:gd name="T17" fmla="*/ 4 h 4"/>
                  <a:gd name="T18" fmla="*/ 7 w 9"/>
                  <a:gd name="T19" fmla="*/ 3 h 4"/>
                  <a:gd name="T20" fmla="*/ 9 w 9"/>
                  <a:gd name="T21" fmla="*/ 4 h 4"/>
                  <a:gd name="T22" fmla="*/ 8 w 9"/>
                  <a:gd name="T23" fmla="*/ 3 h 4"/>
                  <a:gd name="T24" fmla="*/ 6 w 9"/>
                  <a:gd name="T25" fmla="*/ 2 h 4"/>
                  <a:gd name="T26" fmla="*/ 3 w 9"/>
                  <a:gd name="T27" fmla="*/ 1 h 4"/>
                  <a:gd name="T28" fmla="*/ 0 w 9"/>
                  <a:gd name="T2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3"/>
                      <a:pt x="7" y="3"/>
                    </a:cubicBezTo>
                    <a:cubicBezTo>
                      <a:pt x="8" y="3"/>
                      <a:pt x="9" y="4"/>
                      <a:pt x="9" y="4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60" name="Freeform 61"/>
              <p:cNvSpPr>
                <a:spLocks/>
              </p:cNvSpPr>
              <p:nvPr/>
            </p:nvSpPr>
            <p:spPr bwMode="auto">
              <a:xfrm>
                <a:off x="6002338" y="1316038"/>
                <a:ext cx="52387" cy="34925"/>
              </a:xfrm>
              <a:custGeom>
                <a:avLst/>
                <a:gdLst>
                  <a:gd name="T0" fmla="*/ 2 w 14"/>
                  <a:gd name="T1" fmla="*/ 0 h 9"/>
                  <a:gd name="T2" fmla="*/ 2 w 14"/>
                  <a:gd name="T3" fmla="*/ 0 h 9"/>
                  <a:gd name="T4" fmla="*/ 1 w 14"/>
                  <a:gd name="T5" fmla="*/ 0 h 9"/>
                  <a:gd name="T6" fmla="*/ 0 w 14"/>
                  <a:gd name="T7" fmla="*/ 0 h 9"/>
                  <a:gd name="T8" fmla="*/ 0 w 14"/>
                  <a:gd name="T9" fmla="*/ 0 h 9"/>
                  <a:gd name="T10" fmla="*/ 2 w 14"/>
                  <a:gd name="T11" fmla="*/ 2 h 9"/>
                  <a:gd name="T12" fmla="*/ 3 w 14"/>
                  <a:gd name="T13" fmla="*/ 3 h 9"/>
                  <a:gd name="T14" fmla="*/ 2 w 14"/>
                  <a:gd name="T15" fmla="*/ 3 h 9"/>
                  <a:gd name="T16" fmla="*/ 3 w 14"/>
                  <a:gd name="T17" fmla="*/ 4 h 9"/>
                  <a:gd name="T18" fmla="*/ 4 w 14"/>
                  <a:gd name="T19" fmla="*/ 5 h 9"/>
                  <a:gd name="T20" fmla="*/ 6 w 14"/>
                  <a:gd name="T21" fmla="*/ 5 h 9"/>
                  <a:gd name="T22" fmla="*/ 7 w 14"/>
                  <a:gd name="T23" fmla="*/ 6 h 9"/>
                  <a:gd name="T24" fmla="*/ 11 w 14"/>
                  <a:gd name="T25" fmla="*/ 8 h 9"/>
                  <a:gd name="T26" fmla="*/ 13 w 14"/>
                  <a:gd name="T27" fmla="*/ 9 h 9"/>
                  <a:gd name="T28" fmla="*/ 13 w 14"/>
                  <a:gd name="T29" fmla="*/ 8 h 9"/>
                  <a:gd name="T30" fmla="*/ 11 w 14"/>
                  <a:gd name="T31" fmla="*/ 7 h 9"/>
                  <a:gd name="T32" fmla="*/ 11 w 14"/>
                  <a:gd name="T33" fmla="*/ 7 h 9"/>
                  <a:gd name="T34" fmla="*/ 11 w 14"/>
                  <a:gd name="T35" fmla="*/ 7 h 9"/>
                  <a:gd name="T36" fmla="*/ 12 w 14"/>
                  <a:gd name="T37" fmla="*/ 7 h 9"/>
                  <a:gd name="T38" fmla="*/ 12 w 14"/>
                  <a:gd name="T39" fmla="*/ 7 h 9"/>
                  <a:gd name="T40" fmla="*/ 13 w 14"/>
                  <a:gd name="T41" fmla="*/ 7 h 9"/>
                  <a:gd name="T42" fmla="*/ 14 w 14"/>
                  <a:gd name="T43" fmla="*/ 7 h 9"/>
                  <a:gd name="T44" fmla="*/ 14 w 14"/>
                  <a:gd name="T45" fmla="*/ 6 h 9"/>
                  <a:gd name="T46" fmla="*/ 14 w 14"/>
                  <a:gd name="T47" fmla="*/ 6 h 9"/>
                  <a:gd name="T48" fmla="*/ 13 w 14"/>
                  <a:gd name="T49" fmla="*/ 6 h 9"/>
                  <a:gd name="T50" fmla="*/ 13 w 14"/>
                  <a:gd name="T51" fmla="*/ 5 h 9"/>
                  <a:gd name="T52" fmla="*/ 12 w 14"/>
                  <a:gd name="T53" fmla="*/ 5 h 9"/>
                  <a:gd name="T54" fmla="*/ 11 w 14"/>
                  <a:gd name="T55" fmla="*/ 5 h 9"/>
                  <a:gd name="T56" fmla="*/ 11 w 14"/>
                  <a:gd name="T57" fmla="*/ 5 h 9"/>
                  <a:gd name="T58" fmla="*/ 10 w 14"/>
                  <a:gd name="T59" fmla="*/ 5 h 9"/>
                  <a:gd name="T60" fmla="*/ 10 w 14"/>
                  <a:gd name="T61" fmla="*/ 5 h 9"/>
                  <a:gd name="T62" fmla="*/ 10 w 14"/>
                  <a:gd name="T63" fmla="*/ 4 h 9"/>
                  <a:gd name="T64" fmla="*/ 7 w 14"/>
                  <a:gd name="T65" fmla="*/ 4 h 9"/>
                  <a:gd name="T66" fmla="*/ 4 w 14"/>
                  <a:gd name="T67" fmla="*/ 3 h 9"/>
                  <a:gd name="T68" fmla="*/ 3 w 14"/>
                  <a:gd name="T69" fmla="*/ 1 h 9"/>
                  <a:gd name="T70" fmla="*/ 2 w 14"/>
                  <a:gd name="T7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9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5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61" name="Freeform 62"/>
              <p:cNvSpPr>
                <a:spLocks/>
              </p:cNvSpPr>
              <p:nvPr/>
            </p:nvSpPr>
            <p:spPr bwMode="auto">
              <a:xfrm>
                <a:off x="6029325" y="1320800"/>
                <a:ext cx="14287" cy="3175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0 h 2"/>
                  <a:gd name="T4" fmla="*/ 2 w 9"/>
                  <a:gd name="T5" fmla="*/ 2 h 2"/>
                  <a:gd name="T6" fmla="*/ 7 w 9"/>
                  <a:gd name="T7" fmla="*/ 2 h 2"/>
                  <a:gd name="T8" fmla="*/ 9 w 9"/>
                  <a:gd name="T9" fmla="*/ 2 h 2"/>
                  <a:gd name="T10" fmla="*/ 0 w 9"/>
                  <a:gd name="T11" fmla="*/ 0 h 2"/>
                  <a:gd name="T12" fmla="*/ 0 w 9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62" name="Freeform 63"/>
              <p:cNvSpPr>
                <a:spLocks/>
              </p:cNvSpPr>
              <p:nvPr/>
            </p:nvSpPr>
            <p:spPr bwMode="auto">
              <a:xfrm>
                <a:off x="6261100" y="1362075"/>
                <a:ext cx="33337" cy="14288"/>
              </a:xfrm>
              <a:custGeom>
                <a:avLst/>
                <a:gdLst>
                  <a:gd name="T0" fmla="*/ 1 w 9"/>
                  <a:gd name="T1" fmla="*/ 0 h 4"/>
                  <a:gd name="T2" fmla="*/ 0 w 9"/>
                  <a:gd name="T3" fmla="*/ 1 h 4"/>
                  <a:gd name="T4" fmla="*/ 4 w 9"/>
                  <a:gd name="T5" fmla="*/ 2 h 4"/>
                  <a:gd name="T6" fmla="*/ 5 w 9"/>
                  <a:gd name="T7" fmla="*/ 3 h 4"/>
                  <a:gd name="T8" fmla="*/ 7 w 9"/>
                  <a:gd name="T9" fmla="*/ 3 h 4"/>
                  <a:gd name="T10" fmla="*/ 7 w 9"/>
                  <a:gd name="T11" fmla="*/ 4 h 4"/>
                  <a:gd name="T12" fmla="*/ 9 w 9"/>
                  <a:gd name="T13" fmla="*/ 4 h 4"/>
                  <a:gd name="T14" fmla="*/ 7 w 9"/>
                  <a:gd name="T15" fmla="*/ 2 h 4"/>
                  <a:gd name="T16" fmla="*/ 7 w 9"/>
                  <a:gd name="T17" fmla="*/ 2 h 4"/>
                  <a:gd name="T18" fmla="*/ 1 w 9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4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3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3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63" name="Freeform 64"/>
              <p:cNvSpPr>
                <a:spLocks/>
              </p:cNvSpPr>
              <p:nvPr/>
            </p:nvSpPr>
            <p:spPr bwMode="auto">
              <a:xfrm>
                <a:off x="6200775" y="1323975"/>
                <a:ext cx="79375" cy="41275"/>
              </a:xfrm>
              <a:custGeom>
                <a:avLst/>
                <a:gdLst>
                  <a:gd name="T0" fmla="*/ 0 w 21"/>
                  <a:gd name="T1" fmla="*/ 0 h 11"/>
                  <a:gd name="T2" fmla="*/ 1 w 21"/>
                  <a:gd name="T3" fmla="*/ 1 h 11"/>
                  <a:gd name="T4" fmla="*/ 3 w 21"/>
                  <a:gd name="T5" fmla="*/ 2 h 11"/>
                  <a:gd name="T6" fmla="*/ 3 w 21"/>
                  <a:gd name="T7" fmla="*/ 3 h 11"/>
                  <a:gd name="T8" fmla="*/ 7 w 21"/>
                  <a:gd name="T9" fmla="*/ 5 h 11"/>
                  <a:gd name="T10" fmla="*/ 9 w 21"/>
                  <a:gd name="T11" fmla="*/ 5 h 11"/>
                  <a:gd name="T12" fmla="*/ 11 w 21"/>
                  <a:gd name="T13" fmla="*/ 7 h 11"/>
                  <a:gd name="T14" fmla="*/ 13 w 21"/>
                  <a:gd name="T15" fmla="*/ 9 h 11"/>
                  <a:gd name="T16" fmla="*/ 16 w 21"/>
                  <a:gd name="T17" fmla="*/ 9 h 11"/>
                  <a:gd name="T18" fmla="*/ 21 w 21"/>
                  <a:gd name="T19" fmla="*/ 11 h 11"/>
                  <a:gd name="T20" fmla="*/ 19 w 21"/>
                  <a:gd name="T21" fmla="*/ 9 h 11"/>
                  <a:gd name="T22" fmla="*/ 20 w 21"/>
                  <a:gd name="T23" fmla="*/ 9 h 11"/>
                  <a:gd name="T24" fmla="*/ 20 w 21"/>
                  <a:gd name="T25" fmla="*/ 8 h 11"/>
                  <a:gd name="T26" fmla="*/ 14 w 21"/>
                  <a:gd name="T27" fmla="*/ 6 h 11"/>
                  <a:gd name="T28" fmla="*/ 15 w 21"/>
                  <a:gd name="T29" fmla="*/ 6 h 11"/>
                  <a:gd name="T30" fmla="*/ 15 w 21"/>
                  <a:gd name="T31" fmla="*/ 6 h 11"/>
                  <a:gd name="T32" fmla="*/ 15 w 21"/>
                  <a:gd name="T33" fmla="*/ 6 h 11"/>
                  <a:gd name="T34" fmla="*/ 16 w 21"/>
                  <a:gd name="T35" fmla="*/ 6 h 11"/>
                  <a:gd name="T36" fmla="*/ 5 w 21"/>
                  <a:gd name="T37" fmla="*/ 2 h 11"/>
                  <a:gd name="T38" fmla="*/ 0 w 21"/>
                  <a:gd name="T3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1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0"/>
                      <a:pt x="20" y="10"/>
                      <a:pt x="19" y="9"/>
                    </a:cubicBezTo>
                    <a:cubicBezTo>
                      <a:pt x="19" y="9"/>
                      <a:pt x="20" y="9"/>
                      <a:pt x="20" y="9"/>
                    </a:cubicBezTo>
                    <a:cubicBezTo>
                      <a:pt x="20" y="9"/>
                      <a:pt x="20" y="9"/>
                      <a:pt x="20" y="8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6" y="6"/>
                      <a:pt x="16" y="6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64" name="Freeform 65"/>
              <p:cNvSpPr>
                <a:spLocks/>
              </p:cNvSpPr>
              <p:nvPr/>
            </p:nvSpPr>
            <p:spPr bwMode="auto">
              <a:xfrm>
                <a:off x="6283325" y="1357313"/>
                <a:ext cx="90487" cy="41275"/>
              </a:xfrm>
              <a:custGeom>
                <a:avLst/>
                <a:gdLst>
                  <a:gd name="T0" fmla="*/ 1 w 24"/>
                  <a:gd name="T1" fmla="*/ 0 h 11"/>
                  <a:gd name="T2" fmla="*/ 1 w 24"/>
                  <a:gd name="T3" fmla="*/ 1 h 11"/>
                  <a:gd name="T4" fmla="*/ 0 w 24"/>
                  <a:gd name="T5" fmla="*/ 2 h 11"/>
                  <a:gd name="T6" fmla="*/ 2 w 24"/>
                  <a:gd name="T7" fmla="*/ 3 h 11"/>
                  <a:gd name="T8" fmla="*/ 3 w 24"/>
                  <a:gd name="T9" fmla="*/ 4 h 11"/>
                  <a:gd name="T10" fmla="*/ 6 w 24"/>
                  <a:gd name="T11" fmla="*/ 5 h 11"/>
                  <a:gd name="T12" fmla="*/ 10 w 24"/>
                  <a:gd name="T13" fmla="*/ 7 h 11"/>
                  <a:gd name="T14" fmla="*/ 19 w 24"/>
                  <a:gd name="T15" fmla="*/ 10 h 11"/>
                  <a:gd name="T16" fmla="*/ 22 w 24"/>
                  <a:gd name="T17" fmla="*/ 11 h 11"/>
                  <a:gd name="T18" fmla="*/ 23 w 24"/>
                  <a:gd name="T19" fmla="*/ 11 h 11"/>
                  <a:gd name="T20" fmla="*/ 23 w 24"/>
                  <a:gd name="T21" fmla="*/ 11 h 11"/>
                  <a:gd name="T22" fmla="*/ 24 w 24"/>
                  <a:gd name="T23" fmla="*/ 11 h 11"/>
                  <a:gd name="T24" fmla="*/ 24 w 24"/>
                  <a:gd name="T25" fmla="*/ 11 h 11"/>
                  <a:gd name="T26" fmla="*/ 22 w 24"/>
                  <a:gd name="T27" fmla="*/ 9 h 11"/>
                  <a:gd name="T28" fmla="*/ 20 w 24"/>
                  <a:gd name="T29" fmla="*/ 8 h 11"/>
                  <a:gd name="T30" fmla="*/ 18 w 24"/>
                  <a:gd name="T31" fmla="*/ 7 h 11"/>
                  <a:gd name="T32" fmla="*/ 17 w 24"/>
                  <a:gd name="T33" fmla="*/ 7 h 11"/>
                  <a:gd name="T34" fmla="*/ 13 w 24"/>
                  <a:gd name="T35" fmla="*/ 4 h 11"/>
                  <a:gd name="T36" fmla="*/ 8 w 24"/>
                  <a:gd name="T37" fmla="*/ 2 h 11"/>
                  <a:gd name="T38" fmla="*/ 4 w 24"/>
                  <a:gd name="T39" fmla="*/ 1 h 11"/>
                  <a:gd name="T40" fmla="*/ 6 w 24"/>
                  <a:gd name="T41" fmla="*/ 2 h 11"/>
                  <a:gd name="T42" fmla="*/ 1 w 24"/>
                  <a:gd name="T4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1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6" y="9"/>
                      <a:pt x="16" y="9"/>
                      <a:pt x="19" y="10"/>
                    </a:cubicBezTo>
                    <a:cubicBezTo>
                      <a:pt x="19" y="10"/>
                      <a:pt x="19" y="10"/>
                      <a:pt x="22" y="11"/>
                    </a:cubicBezTo>
                    <a:cubicBezTo>
                      <a:pt x="22" y="11"/>
                      <a:pt x="22" y="11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65" name="Freeform 66"/>
              <p:cNvSpPr>
                <a:spLocks/>
              </p:cNvSpPr>
              <p:nvPr/>
            </p:nvSpPr>
            <p:spPr bwMode="auto">
              <a:xfrm>
                <a:off x="6354763" y="1381125"/>
                <a:ext cx="74612" cy="41275"/>
              </a:xfrm>
              <a:custGeom>
                <a:avLst/>
                <a:gdLst>
                  <a:gd name="T0" fmla="*/ 0 w 20"/>
                  <a:gd name="T1" fmla="*/ 0 h 11"/>
                  <a:gd name="T2" fmla="*/ 1 w 20"/>
                  <a:gd name="T3" fmla="*/ 1 h 11"/>
                  <a:gd name="T4" fmla="*/ 9 w 20"/>
                  <a:gd name="T5" fmla="*/ 5 h 11"/>
                  <a:gd name="T6" fmla="*/ 9 w 20"/>
                  <a:gd name="T7" fmla="*/ 6 h 11"/>
                  <a:gd name="T8" fmla="*/ 13 w 20"/>
                  <a:gd name="T9" fmla="*/ 9 h 11"/>
                  <a:gd name="T10" fmla="*/ 17 w 20"/>
                  <a:gd name="T11" fmla="*/ 11 h 11"/>
                  <a:gd name="T12" fmla="*/ 18 w 20"/>
                  <a:gd name="T13" fmla="*/ 11 h 11"/>
                  <a:gd name="T14" fmla="*/ 18 w 20"/>
                  <a:gd name="T15" fmla="*/ 11 h 11"/>
                  <a:gd name="T16" fmla="*/ 18 w 20"/>
                  <a:gd name="T17" fmla="*/ 11 h 11"/>
                  <a:gd name="T18" fmla="*/ 19 w 20"/>
                  <a:gd name="T19" fmla="*/ 11 h 11"/>
                  <a:gd name="T20" fmla="*/ 18 w 20"/>
                  <a:gd name="T21" fmla="*/ 10 h 11"/>
                  <a:gd name="T22" fmla="*/ 18 w 20"/>
                  <a:gd name="T23" fmla="*/ 9 h 11"/>
                  <a:gd name="T24" fmla="*/ 19 w 20"/>
                  <a:gd name="T25" fmla="*/ 9 h 11"/>
                  <a:gd name="T26" fmla="*/ 19 w 20"/>
                  <a:gd name="T27" fmla="*/ 9 h 11"/>
                  <a:gd name="T28" fmla="*/ 19 w 20"/>
                  <a:gd name="T29" fmla="*/ 9 h 11"/>
                  <a:gd name="T30" fmla="*/ 20 w 20"/>
                  <a:gd name="T31" fmla="*/ 9 h 11"/>
                  <a:gd name="T32" fmla="*/ 20 w 20"/>
                  <a:gd name="T33" fmla="*/ 9 h 11"/>
                  <a:gd name="T34" fmla="*/ 20 w 20"/>
                  <a:gd name="T35" fmla="*/ 8 h 11"/>
                  <a:gd name="T36" fmla="*/ 5 w 20"/>
                  <a:gd name="T37" fmla="*/ 1 h 11"/>
                  <a:gd name="T38" fmla="*/ 7 w 20"/>
                  <a:gd name="T39" fmla="*/ 3 h 11"/>
                  <a:gd name="T40" fmla="*/ 2 w 20"/>
                  <a:gd name="T41" fmla="*/ 0 h 11"/>
                  <a:gd name="T42" fmla="*/ 0 w 20"/>
                  <a:gd name="T4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4" y="3"/>
                      <a:pt x="6" y="4"/>
                      <a:pt x="9" y="5"/>
                    </a:cubicBezTo>
                    <a:cubicBezTo>
                      <a:pt x="9" y="5"/>
                      <a:pt x="9" y="6"/>
                      <a:pt x="9" y="6"/>
                    </a:cubicBezTo>
                    <a:cubicBezTo>
                      <a:pt x="9" y="6"/>
                      <a:pt x="11" y="7"/>
                      <a:pt x="13" y="9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9"/>
                      <a:pt x="18" y="9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20" y="9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7" y="6"/>
                      <a:pt x="17" y="6"/>
                      <a:pt x="5" y="1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66" name="Freeform 67"/>
              <p:cNvSpPr>
                <a:spLocks/>
              </p:cNvSpPr>
              <p:nvPr/>
            </p:nvSpPr>
            <p:spPr bwMode="auto">
              <a:xfrm>
                <a:off x="6692900" y="1458913"/>
                <a:ext cx="88900" cy="46038"/>
              </a:xfrm>
              <a:custGeom>
                <a:avLst/>
                <a:gdLst>
                  <a:gd name="T0" fmla="*/ 2 w 24"/>
                  <a:gd name="T1" fmla="*/ 0 h 12"/>
                  <a:gd name="T2" fmla="*/ 9 w 24"/>
                  <a:gd name="T3" fmla="*/ 3 h 12"/>
                  <a:gd name="T4" fmla="*/ 0 w 24"/>
                  <a:gd name="T5" fmla="*/ 0 h 12"/>
                  <a:gd name="T6" fmla="*/ 6 w 24"/>
                  <a:gd name="T7" fmla="*/ 4 h 12"/>
                  <a:gd name="T8" fmla="*/ 8 w 24"/>
                  <a:gd name="T9" fmla="*/ 5 h 12"/>
                  <a:gd name="T10" fmla="*/ 10 w 24"/>
                  <a:gd name="T11" fmla="*/ 6 h 12"/>
                  <a:gd name="T12" fmla="*/ 12 w 24"/>
                  <a:gd name="T13" fmla="*/ 7 h 12"/>
                  <a:gd name="T14" fmla="*/ 15 w 24"/>
                  <a:gd name="T15" fmla="*/ 9 h 12"/>
                  <a:gd name="T16" fmla="*/ 22 w 24"/>
                  <a:gd name="T17" fmla="*/ 12 h 12"/>
                  <a:gd name="T18" fmla="*/ 22 w 24"/>
                  <a:gd name="T19" fmla="*/ 12 h 12"/>
                  <a:gd name="T20" fmla="*/ 22 w 24"/>
                  <a:gd name="T21" fmla="*/ 12 h 12"/>
                  <a:gd name="T22" fmla="*/ 22 w 24"/>
                  <a:gd name="T23" fmla="*/ 12 h 12"/>
                  <a:gd name="T24" fmla="*/ 21 w 24"/>
                  <a:gd name="T25" fmla="*/ 11 h 12"/>
                  <a:gd name="T26" fmla="*/ 18 w 24"/>
                  <a:gd name="T27" fmla="*/ 9 h 12"/>
                  <a:gd name="T28" fmla="*/ 22 w 24"/>
                  <a:gd name="T29" fmla="*/ 10 h 12"/>
                  <a:gd name="T30" fmla="*/ 20 w 24"/>
                  <a:gd name="T31" fmla="*/ 9 h 12"/>
                  <a:gd name="T32" fmla="*/ 24 w 24"/>
                  <a:gd name="T33" fmla="*/ 9 h 12"/>
                  <a:gd name="T34" fmla="*/ 20 w 24"/>
                  <a:gd name="T35" fmla="*/ 7 h 12"/>
                  <a:gd name="T36" fmla="*/ 20 w 24"/>
                  <a:gd name="T37" fmla="*/ 7 h 12"/>
                  <a:gd name="T38" fmla="*/ 20 w 24"/>
                  <a:gd name="T39" fmla="*/ 7 h 12"/>
                  <a:gd name="T40" fmla="*/ 21 w 24"/>
                  <a:gd name="T41" fmla="*/ 7 h 12"/>
                  <a:gd name="T42" fmla="*/ 21 w 24"/>
                  <a:gd name="T43" fmla="*/ 7 h 12"/>
                  <a:gd name="T44" fmla="*/ 15 w 24"/>
                  <a:gd name="T45" fmla="*/ 4 h 12"/>
                  <a:gd name="T46" fmla="*/ 15 w 24"/>
                  <a:gd name="T47" fmla="*/ 4 h 12"/>
                  <a:gd name="T48" fmla="*/ 14 w 24"/>
                  <a:gd name="T49" fmla="*/ 4 h 12"/>
                  <a:gd name="T50" fmla="*/ 14 w 24"/>
                  <a:gd name="T51" fmla="*/ 4 h 12"/>
                  <a:gd name="T52" fmla="*/ 13 w 24"/>
                  <a:gd name="T53" fmla="*/ 4 h 12"/>
                  <a:gd name="T54" fmla="*/ 8 w 24"/>
                  <a:gd name="T55" fmla="*/ 2 h 12"/>
                  <a:gd name="T56" fmla="*/ 2 w 24"/>
                  <a:gd name="T5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" h="12">
                    <a:moveTo>
                      <a:pt x="2" y="0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7" y="5"/>
                      <a:pt x="8" y="5"/>
                    </a:cubicBezTo>
                    <a:cubicBezTo>
                      <a:pt x="9" y="5"/>
                      <a:pt x="10" y="6"/>
                      <a:pt x="10" y="6"/>
                    </a:cubicBezTo>
                    <a:cubicBezTo>
                      <a:pt x="11" y="7"/>
                      <a:pt x="12" y="7"/>
                      <a:pt x="12" y="7"/>
                    </a:cubicBezTo>
                    <a:cubicBezTo>
                      <a:pt x="13" y="8"/>
                      <a:pt x="14" y="8"/>
                      <a:pt x="15" y="9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1"/>
                      <a:pt x="21" y="11"/>
                      <a:pt x="21" y="11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67" name="Freeform 68"/>
              <p:cNvSpPr>
                <a:spLocks/>
              </p:cNvSpPr>
              <p:nvPr/>
            </p:nvSpPr>
            <p:spPr bwMode="auto">
              <a:xfrm>
                <a:off x="6753225" y="1474788"/>
                <a:ext cx="55562" cy="22225"/>
              </a:xfrm>
              <a:custGeom>
                <a:avLst/>
                <a:gdLst>
                  <a:gd name="T0" fmla="*/ 0 w 15"/>
                  <a:gd name="T1" fmla="*/ 0 h 6"/>
                  <a:gd name="T2" fmla="*/ 7 w 15"/>
                  <a:gd name="T3" fmla="*/ 3 h 6"/>
                  <a:gd name="T4" fmla="*/ 11 w 15"/>
                  <a:gd name="T5" fmla="*/ 4 h 6"/>
                  <a:gd name="T6" fmla="*/ 14 w 15"/>
                  <a:gd name="T7" fmla="*/ 6 h 6"/>
                  <a:gd name="T8" fmla="*/ 15 w 15"/>
                  <a:gd name="T9" fmla="*/ 6 h 6"/>
                  <a:gd name="T10" fmla="*/ 14 w 15"/>
                  <a:gd name="T11" fmla="*/ 5 h 6"/>
                  <a:gd name="T12" fmla="*/ 5 w 15"/>
                  <a:gd name="T13" fmla="*/ 2 h 6"/>
                  <a:gd name="T14" fmla="*/ 3 w 15"/>
                  <a:gd name="T15" fmla="*/ 1 h 6"/>
                  <a:gd name="T16" fmla="*/ 3 w 15"/>
                  <a:gd name="T17" fmla="*/ 1 h 6"/>
                  <a:gd name="T18" fmla="*/ 0 w 15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6">
                    <a:moveTo>
                      <a:pt x="0" y="0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0" y="3"/>
                      <a:pt x="10" y="3"/>
                      <a:pt x="5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68" name="Freeform 69"/>
              <p:cNvSpPr>
                <a:spLocks/>
              </p:cNvSpPr>
              <p:nvPr/>
            </p:nvSpPr>
            <p:spPr bwMode="auto">
              <a:xfrm>
                <a:off x="6816725" y="1519238"/>
                <a:ext cx="41275" cy="19050"/>
              </a:xfrm>
              <a:custGeom>
                <a:avLst/>
                <a:gdLst>
                  <a:gd name="T0" fmla="*/ 0 w 26"/>
                  <a:gd name="T1" fmla="*/ 0 h 12"/>
                  <a:gd name="T2" fmla="*/ 7 w 26"/>
                  <a:gd name="T3" fmla="*/ 5 h 12"/>
                  <a:gd name="T4" fmla="*/ 12 w 26"/>
                  <a:gd name="T5" fmla="*/ 9 h 12"/>
                  <a:gd name="T6" fmla="*/ 14 w 26"/>
                  <a:gd name="T7" fmla="*/ 9 h 12"/>
                  <a:gd name="T8" fmla="*/ 14 w 26"/>
                  <a:gd name="T9" fmla="*/ 9 h 12"/>
                  <a:gd name="T10" fmla="*/ 21 w 26"/>
                  <a:gd name="T11" fmla="*/ 12 h 12"/>
                  <a:gd name="T12" fmla="*/ 26 w 26"/>
                  <a:gd name="T13" fmla="*/ 12 h 12"/>
                  <a:gd name="T14" fmla="*/ 19 w 26"/>
                  <a:gd name="T15" fmla="*/ 7 h 12"/>
                  <a:gd name="T16" fmla="*/ 9 w 26"/>
                  <a:gd name="T17" fmla="*/ 5 h 12"/>
                  <a:gd name="T18" fmla="*/ 0 w 26"/>
                  <a:gd name="T19" fmla="*/ 0 h 12"/>
                  <a:gd name="T20" fmla="*/ 0 w 26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12">
                    <a:moveTo>
                      <a:pt x="0" y="0"/>
                    </a:moveTo>
                    <a:lnTo>
                      <a:pt x="7" y="5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21" y="12"/>
                    </a:lnTo>
                    <a:lnTo>
                      <a:pt x="26" y="12"/>
                    </a:lnTo>
                    <a:lnTo>
                      <a:pt x="19" y="7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69" name="Freeform 70"/>
              <p:cNvSpPr>
                <a:spLocks/>
              </p:cNvSpPr>
              <p:nvPr/>
            </p:nvSpPr>
            <p:spPr bwMode="auto">
              <a:xfrm>
                <a:off x="6794500" y="1508125"/>
                <a:ext cx="17462" cy="11113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1 h 3"/>
                  <a:gd name="T4" fmla="*/ 5 w 5"/>
                  <a:gd name="T5" fmla="*/ 3 h 3"/>
                  <a:gd name="T6" fmla="*/ 3 w 5"/>
                  <a:gd name="T7" fmla="*/ 2 h 3"/>
                  <a:gd name="T8" fmla="*/ 5 w 5"/>
                  <a:gd name="T9" fmla="*/ 2 h 3"/>
                  <a:gd name="T10" fmla="*/ 1 w 5"/>
                  <a:gd name="T11" fmla="*/ 1 h 3"/>
                  <a:gd name="T12" fmla="*/ 0 w 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2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70" name="Freeform 71"/>
              <p:cNvSpPr>
                <a:spLocks/>
              </p:cNvSpPr>
              <p:nvPr/>
            </p:nvSpPr>
            <p:spPr bwMode="auto">
              <a:xfrm>
                <a:off x="6223000" y="1458913"/>
                <a:ext cx="106362" cy="184150"/>
              </a:xfrm>
              <a:custGeom>
                <a:avLst/>
                <a:gdLst>
                  <a:gd name="T0" fmla="*/ 9 w 28"/>
                  <a:gd name="T1" fmla="*/ 0 h 49"/>
                  <a:gd name="T2" fmla="*/ 7 w 28"/>
                  <a:gd name="T3" fmla="*/ 4 h 49"/>
                  <a:gd name="T4" fmla="*/ 7 w 28"/>
                  <a:gd name="T5" fmla="*/ 7 h 49"/>
                  <a:gd name="T6" fmla="*/ 1 w 28"/>
                  <a:gd name="T7" fmla="*/ 7 h 49"/>
                  <a:gd name="T8" fmla="*/ 0 w 28"/>
                  <a:gd name="T9" fmla="*/ 10 h 49"/>
                  <a:gd name="T10" fmla="*/ 0 w 28"/>
                  <a:gd name="T11" fmla="*/ 15 h 49"/>
                  <a:gd name="T12" fmla="*/ 1 w 28"/>
                  <a:gd name="T13" fmla="*/ 20 h 49"/>
                  <a:gd name="T14" fmla="*/ 3 w 28"/>
                  <a:gd name="T15" fmla="*/ 24 h 49"/>
                  <a:gd name="T16" fmla="*/ 2 w 28"/>
                  <a:gd name="T17" fmla="*/ 26 h 49"/>
                  <a:gd name="T18" fmla="*/ 4 w 28"/>
                  <a:gd name="T19" fmla="*/ 28 h 49"/>
                  <a:gd name="T20" fmla="*/ 5 w 28"/>
                  <a:gd name="T21" fmla="*/ 31 h 49"/>
                  <a:gd name="T22" fmla="*/ 3 w 28"/>
                  <a:gd name="T23" fmla="*/ 33 h 49"/>
                  <a:gd name="T24" fmla="*/ 6 w 28"/>
                  <a:gd name="T25" fmla="*/ 36 h 49"/>
                  <a:gd name="T26" fmla="*/ 6 w 28"/>
                  <a:gd name="T27" fmla="*/ 39 h 49"/>
                  <a:gd name="T28" fmla="*/ 5 w 28"/>
                  <a:gd name="T29" fmla="*/ 39 h 49"/>
                  <a:gd name="T30" fmla="*/ 8 w 28"/>
                  <a:gd name="T31" fmla="*/ 43 h 49"/>
                  <a:gd name="T32" fmla="*/ 13 w 28"/>
                  <a:gd name="T33" fmla="*/ 46 h 49"/>
                  <a:gd name="T34" fmla="*/ 19 w 28"/>
                  <a:gd name="T35" fmla="*/ 48 h 49"/>
                  <a:gd name="T36" fmla="*/ 24 w 28"/>
                  <a:gd name="T37" fmla="*/ 49 h 49"/>
                  <a:gd name="T38" fmla="*/ 24 w 28"/>
                  <a:gd name="T39" fmla="*/ 49 h 49"/>
                  <a:gd name="T40" fmla="*/ 25 w 28"/>
                  <a:gd name="T41" fmla="*/ 49 h 49"/>
                  <a:gd name="T42" fmla="*/ 25 w 28"/>
                  <a:gd name="T43" fmla="*/ 49 h 49"/>
                  <a:gd name="T44" fmla="*/ 25 w 28"/>
                  <a:gd name="T45" fmla="*/ 49 h 49"/>
                  <a:gd name="T46" fmla="*/ 26 w 28"/>
                  <a:gd name="T47" fmla="*/ 49 h 49"/>
                  <a:gd name="T48" fmla="*/ 27 w 28"/>
                  <a:gd name="T49" fmla="*/ 49 h 49"/>
                  <a:gd name="T50" fmla="*/ 28 w 28"/>
                  <a:gd name="T51" fmla="*/ 49 h 49"/>
                  <a:gd name="T52" fmla="*/ 28 w 28"/>
                  <a:gd name="T53" fmla="*/ 49 h 49"/>
                  <a:gd name="T54" fmla="*/ 17 w 28"/>
                  <a:gd name="T55" fmla="*/ 40 h 49"/>
                  <a:gd name="T56" fmla="*/ 12 w 28"/>
                  <a:gd name="T57" fmla="*/ 29 h 49"/>
                  <a:gd name="T58" fmla="*/ 10 w 28"/>
                  <a:gd name="T59" fmla="*/ 19 h 49"/>
                  <a:gd name="T60" fmla="*/ 11 w 28"/>
                  <a:gd name="T61" fmla="*/ 14 h 49"/>
                  <a:gd name="T62" fmla="*/ 15 w 28"/>
                  <a:gd name="T63" fmla="*/ 9 h 49"/>
                  <a:gd name="T64" fmla="*/ 17 w 28"/>
                  <a:gd name="T65" fmla="*/ 5 h 49"/>
                  <a:gd name="T66" fmla="*/ 14 w 28"/>
                  <a:gd name="T67" fmla="*/ 2 h 49"/>
                  <a:gd name="T68" fmla="*/ 9 w 28"/>
                  <a:gd name="T6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" h="49">
                    <a:moveTo>
                      <a:pt x="9" y="0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49"/>
                      <a:pt x="27" y="49"/>
                      <a:pt x="27" y="49"/>
                    </a:cubicBezTo>
                    <a:cubicBezTo>
                      <a:pt x="27" y="49"/>
                      <a:pt x="27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9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71" name="Freeform 72"/>
              <p:cNvSpPr>
                <a:spLocks/>
              </p:cNvSpPr>
              <p:nvPr/>
            </p:nvSpPr>
            <p:spPr bwMode="auto">
              <a:xfrm>
                <a:off x="5405438" y="1763713"/>
                <a:ext cx="131762" cy="66675"/>
              </a:xfrm>
              <a:custGeom>
                <a:avLst/>
                <a:gdLst>
                  <a:gd name="T0" fmla="*/ 29 w 35"/>
                  <a:gd name="T1" fmla="*/ 0 h 18"/>
                  <a:gd name="T2" fmla="*/ 27 w 35"/>
                  <a:gd name="T3" fmla="*/ 2 h 18"/>
                  <a:gd name="T4" fmla="*/ 22 w 35"/>
                  <a:gd name="T5" fmla="*/ 2 h 18"/>
                  <a:gd name="T6" fmla="*/ 21 w 35"/>
                  <a:gd name="T7" fmla="*/ 3 h 18"/>
                  <a:gd name="T8" fmla="*/ 19 w 35"/>
                  <a:gd name="T9" fmla="*/ 2 h 18"/>
                  <a:gd name="T10" fmla="*/ 17 w 35"/>
                  <a:gd name="T11" fmla="*/ 4 h 18"/>
                  <a:gd name="T12" fmla="*/ 15 w 35"/>
                  <a:gd name="T13" fmla="*/ 3 h 18"/>
                  <a:gd name="T14" fmla="*/ 14 w 35"/>
                  <a:gd name="T15" fmla="*/ 5 h 18"/>
                  <a:gd name="T16" fmla="*/ 11 w 35"/>
                  <a:gd name="T17" fmla="*/ 6 h 18"/>
                  <a:gd name="T18" fmla="*/ 11 w 35"/>
                  <a:gd name="T19" fmla="*/ 3 h 18"/>
                  <a:gd name="T20" fmla="*/ 8 w 35"/>
                  <a:gd name="T21" fmla="*/ 0 h 18"/>
                  <a:gd name="T22" fmla="*/ 6 w 35"/>
                  <a:gd name="T23" fmla="*/ 1 h 18"/>
                  <a:gd name="T24" fmla="*/ 3 w 35"/>
                  <a:gd name="T25" fmla="*/ 4 h 18"/>
                  <a:gd name="T26" fmla="*/ 1 w 35"/>
                  <a:gd name="T27" fmla="*/ 6 h 18"/>
                  <a:gd name="T28" fmla="*/ 7 w 35"/>
                  <a:gd name="T29" fmla="*/ 6 h 18"/>
                  <a:gd name="T30" fmla="*/ 7 w 35"/>
                  <a:gd name="T31" fmla="*/ 7 h 18"/>
                  <a:gd name="T32" fmla="*/ 6 w 35"/>
                  <a:gd name="T33" fmla="*/ 9 h 18"/>
                  <a:gd name="T34" fmla="*/ 4 w 35"/>
                  <a:gd name="T35" fmla="*/ 10 h 18"/>
                  <a:gd name="T36" fmla="*/ 0 w 35"/>
                  <a:gd name="T37" fmla="*/ 10 h 18"/>
                  <a:gd name="T38" fmla="*/ 2 w 35"/>
                  <a:gd name="T39" fmla="*/ 11 h 18"/>
                  <a:gd name="T40" fmla="*/ 6 w 35"/>
                  <a:gd name="T41" fmla="*/ 11 h 18"/>
                  <a:gd name="T42" fmla="*/ 9 w 35"/>
                  <a:gd name="T43" fmla="*/ 11 h 18"/>
                  <a:gd name="T44" fmla="*/ 9 w 35"/>
                  <a:gd name="T45" fmla="*/ 14 h 18"/>
                  <a:gd name="T46" fmla="*/ 4 w 35"/>
                  <a:gd name="T47" fmla="*/ 15 h 18"/>
                  <a:gd name="T48" fmla="*/ 4 w 35"/>
                  <a:gd name="T49" fmla="*/ 16 h 18"/>
                  <a:gd name="T50" fmla="*/ 9 w 35"/>
                  <a:gd name="T51" fmla="*/ 16 h 18"/>
                  <a:gd name="T52" fmla="*/ 12 w 35"/>
                  <a:gd name="T53" fmla="*/ 18 h 18"/>
                  <a:gd name="T54" fmla="*/ 19 w 35"/>
                  <a:gd name="T55" fmla="*/ 18 h 18"/>
                  <a:gd name="T56" fmla="*/ 25 w 35"/>
                  <a:gd name="T57" fmla="*/ 16 h 18"/>
                  <a:gd name="T58" fmla="*/ 34 w 35"/>
                  <a:gd name="T59" fmla="*/ 11 h 18"/>
                  <a:gd name="T60" fmla="*/ 35 w 35"/>
                  <a:gd name="T61" fmla="*/ 7 h 18"/>
                  <a:gd name="T62" fmla="*/ 33 w 35"/>
                  <a:gd name="T63" fmla="*/ 4 h 18"/>
                  <a:gd name="T64" fmla="*/ 30 w 35"/>
                  <a:gd name="T65" fmla="*/ 1 h 18"/>
                  <a:gd name="T66" fmla="*/ 29 w 35"/>
                  <a:gd name="T6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" h="18">
                    <a:moveTo>
                      <a:pt x="29" y="0"/>
                    </a:moveTo>
                    <a:cubicBezTo>
                      <a:pt x="27" y="2"/>
                      <a:pt x="27" y="2"/>
                      <a:pt x="27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5"/>
                      <a:pt x="1" y="6"/>
                    </a:cubicBezTo>
                    <a:cubicBezTo>
                      <a:pt x="2" y="7"/>
                      <a:pt x="2" y="7"/>
                      <a:pt x="7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72" name="Freeform 73"/>
              <p:cNvSpPr>
                <a:spLocks/>
              </p:cNvSpPr>
              <p:nvPr/>
            </p:nvSpPr>
            <p:spPr bwMode="auto">
              <a:xfrm>
                <a:off x="7172325" y="2692400"/>
                <a:ext cx="33337" cy="41275"/>
              </a:xfrm>
              <a:custGeom>
                <a:avLst/>
                <a:gdLst>
                  <a:gd name="T0" fmla="*/ 3 w 21"/>
                  <a:gd name="T1" fmla="*/ 0 h 26"/>
                  <a:gd name="T2" fmla="*/ 0 w 21"/>
                  <a:gd name="T3" fmla="*/ 12 h 26"/>
                  <a:gd name="T4" fmla="*/ 7 w 21"/>
                  <a:gd name="T5" fmla="*/ 24 h 26"/>
                  <a:gd name="T6" fmla="*/ 17 w 21"/>
                  <a:gd name="T7" fmla="*/ 26 h 26"/>
                  <a:gd name="T8" fmla="*/ 21 w 21"/>
                  <a:gd name="T9" fmla="*/ 22 h 26"/>
                  <a:gd name="T10" fmla="*/ 14 w 21"/>
                  <a:gd name="T11" fmla="*/ 10 h 26"/>
                  <a:gd name="T12" fmla="*/ 3 w 21"/>
                  <a:gd name="T13" fmla="*/ 0 h 26"/>
                  <a:gd name="T14" fmla="*/ 3 w 21"/>
                  <a:gd name="T1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6">
                    <a:moveTo>
                      <a:pt x="3" y="0"/>
                    </a:moveTo>
                    <a:lnTo>
                      <a:pt x="0" y="12"/>
                    </a:lnTo>
                    <a:lnTo>
                      <a:pt x="7" y="24"/>
                    </a:lnTo>
                    <a:lnTo>
                      <a:pt x="17" y="26"/>
                    </a:lnTo>
                    <a:lnTo>
                      <a:pt x="21" y="22"/>
                    </a:lnTo>
                    <a:lnTo>
                      <a:pt x="14" y="1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73" name="Freeform 74"/>
              <p:cNvSpPr>
                <a:spLocks/>
              </p:cNvSpPr>
              <p:nvPr/>
            </p:nvSpPr>
            <p:spPr bwMode="auto">
              <a:xfrm>
                <a:off x="7705725" y="2647950"/>
                <a:ext cx="41275" cy="41275"/>
              </a:xfrm>
              <a:custGeom>
                <a:avLst/>
                <a:gdLst>
                  <a:gd name="T0" fmla="*/ 6 w 11"/>
                  <a:gd name="T1" fmla="*/ 0 h 11"/>
                  <a:gd name="T2" fmla="*/ 2 w 11"/>
                  <a:gd name="T3" fmla="*/ 2 h 11"/>
                  <a:gd name="T4" fmla="*/ 0 w 11"/>
                  <a:gd name="T5" fmla="*/ 5 h 11"/>
                  <a:gd name="T6" fmla="*/ 3 w 11"/>
                  <a:gd name="T7" fmla="*/ 7 h 11"/>
                  <a:gd name="T8" fmla="*/ 8 w 11"/>
                  <a:gd name="T9" fmla="*/ 11 h 11"/>
                  <a:gd name="T10" fmla="*/ 11 w 11"/>
                  <a:gd name="T11" fmla="*/ 6 h 11"/>
                  <a:gd name="T12" fmla="*/ 6 w 11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1">
                    <a:moveTo>
                      <a:pt x="6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2" y="7"/>
                      <a:pt x="3" y="7"/>
                    </a:cubicBezTo>
                    <a:cubicBezTo>
                      <a:pt x="3" y="8"/>
                      <a:pt x="7" y="11"/>
                      <a:pt x="8" y="11"/>
                    </a:cubicBezTo>
                    <a:cubicBezTo>
                      <a:pt x="9" y="11"/>
                      <a:pt x="11" y="7"/>
                      <a:pt x="11" y="6"/>
                    </a:cubicBezTo>
                    <a:cubicBezTo>
                      <a:pt x="11" y="5"/>
                      <a:pt x="8" y="1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74" name="Freeform 75"/>
              <p:cNvSpPr>
                <a:spLocks/>
              </p:cNvSpPr>
              <p:nvPr/>
            </p:nvSpPr>
            <p:spPr bwMode="auto">
              <a:xfrm>
                <a:off x="7615238" y="2524125"/>
                <a:ext cx="33337" cy="55563"/>
              </a:xfrm>
              <a:custGeom>
                <a:avLst/>
                <a:gdLst>
                  <a:gd name="T0" fmla="*/ 0 w 9"/>
                  <a:gd name="T1" fmla="*/ 0 h 15"/>
                  <a:gd name="T2" fmla="*/ 1 w 9"/>
                  <a:gd name="T3" fmla="*/ 6 h 15"/>
                  <a:gd name="T4" fmla="*/ 6 w 9"/>
                  <a:gd name="T5" fmla="*/ 14 h 15"/>
                  <a:gd name="T6" fmla="*/ 8 w 9"/>
                  <a:gd name="T7" fmla="*/ 15 h 15"/>
                  <a:gd name="T8" fmla="*/ 8 w 9"/>
                  <a:gd name="T9" fmla="*/ 9 h 15"/>
                  <a:gd name="T10" fmla="*/ 5 w 9"/>
                  <a:gd name="T11" fmla="*/ 0 h 15"/>
                  <a:gd name="T12" fmla="*/ 0 w 9"/>
                  <a:gd name="T13" fmla="*/ 0 h 15"/>
                  <a:gd name="T14" fmla="*/ 0 w 9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0" y="0"/>
                      <a:pt x="0" y="2"/>
                      <a:pt x="1" y="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4"/>
                      <a:pt x="8" y="15"/>
                      <a:pt x="8" y="15"/>
                    </a:cubicBezTo>
                    <a:cubicBezTo>
                      <a:pt x="9" y="15"/>
                      <a:pt x="9" y="11"/>
                      <a:pt x="8" y="9"/>
                    </a:cubicBezTo>
                    <a:cubicBezTo>
                      <a:pt x="7" y="7"/>
                      <a:pt x="6" y="3"/>
                      <a:pt x="5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7656513" y="2579688"/>
                <a:ext cx="55562" cy="41275"/>
              </a:xfrm>
              <a:custGeom>
                <a:avLst/>
                <a:gdLst>
                  <a:gd name="T0" fmla="*/ 2 w 15"/>
                  <a:gd name="T1" fmla="*/ 0 h 11"/>
                  <a:gd name="T2" fmla="*/ 2 w 15"/>
                  <a:gd name="T3" fmla="*/ 0 h 11"/>
                  <a:gd name="T4" fmla="*/ 1 w 15"/>
                  <a:gd name="T5" fmla="*/ 1 h 11"/>
                  <a:gd name="T6" fmla="*/ 0 w 15"/>
                  <a:gd name="T7" fmla="*/ 6 h 11"/>
                  <a:gd name="T8" fmla="*/ 2 w 15"/>
                  <a:gd name="T9" fmla="*/ 7 h 11"/>
                  <a:gd name="T10" fmla="*/ 3 w 15"/>
                  <a:gd name="T11" fmla="*/ 5 h 11"/>
                  <a:gd name="T12" fmla="*/ 4 w 15"/>
                  <a:gd name="T13" fmla="*/ 3 h 11"/>
                  <a:gd name="T14" fmla="*/ 7 w 15"/>
                  <a:gd name="T15" fmla="*/ 4 h 11"/>
                  <a:gd name="T16" fmla="*/ 9 w 15"/>
                  <a:gd name="T17" fmla="*/ 7 h 11"/>
                  <a:gd name="T18" fmla="*/ 15 w 15"/>
                  <a:gd name="T19" fmla="*/ 11 h 11"/>
                  <a:gd name="T20" fmla="*/ 15 w 15"/>
                  <a:gd name="T21" fmla="*/ 11 h 11"/>
                  <a:gd name="T22" fmla="*/ 11 w 15"/>
                  <a:gd name="T23" fmla="*/ 6 h 11"/>
                  <a:gd name="T24" fmla="*/ 8 w 15"/>
                  <a:gd name="T25" fmla="*/ 4 h 11"/>
                  <a:gd name="T26" fmla="*/ 6 w 15"/>
                  <a:gd name="T27" fmla="*/ 1 h 11"/>
                  <a:gd name="T28" fmla="*/ 2 w 15"/>
                  <a:gd name="T2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11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4"/>
                      <a:pt x="0" y="5"/>
                      <a:pt x="0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5"/>
                      <a:pt x="8" y="7"/>
                      <a:pt x="9" y="7"/>
                    </a:cubicBezTo>
                    <a:cubicBezTo>
                      <a:pt x="9" y="7"/>
                      <a:pt x="14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0"/>
                      <a:pt x="12" y="7"/>
                      <a:pt x="11" y="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7" y="2"/>
                      <a:pt x="6" y="1"/>
                    </a:cubicBezTo>
                    <a:cubicBezTo>
                      <a:pt x="6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7675563" y="2609850"/>
                <a:ext cx="36512" cy="38100"/>
              </a:xfrm>
              <a:custGeom>
                <a:avLst/>
                <a:gdLst>
                  <a:gd name="T0" fmla="*/ 1 w 10"/>
                  <a:gd name="T1" fmla="*/ 0 h 10"/>
                  <a:gd name="T2" fmla="*/ 0 w 10"/>
                  <a:gd name="T3" fmla="*/ 1 h 10"/>
                  <a:gd name="T4" fmla="*/ 3 w 10"/>
                  <a:gd name="T5" fmla="*/ 7 h 10"/>
                  <a:gd name="T6" fmla="*/ 6 w 10"/>
                  <a:gd name="T7" fmla="*/ 10 h 10"/>
                  <a:gd name="T8" fmla="*/ 6 w 10"/>
                  <a:gd name="T9" fmla="*/ 10 h 10"/>
                  <a:gd name="T10" fmla="*/ 8 w 10"/>
                  <a:gd name="T11" fmla="*/ 10 h 10"/>
                  <a:gd name="T12" fmla="*/ 9 w 10"/>
                  <a:gd name="T13" fmla="*/ 9 h 10"/>
                  <a:gd name="T14" fmla="*/ 10 w 10"/>
                  <a:gd name="T15" fmla="*/ 8 h 10"/>
                  <a:gd name="T16" fmla="*/ 10 w 10"/>
                  <a:gd name="T17" fmla="*/ 4 h 10"/>
                  <a:gd name="T18" fmla="*/ 10 w 10"/>
                  <a:gd name="T19" fmla="*/ 5 h 10"/>
                  <a:gd name="T20" fmla="*/ 9 w 10"/>
                  <a:gd name="T21" fmla="*/ 5 h 10"/>
                  <a:gd name="T22" fmla="*/ 7 w 10"/>
                  <a:gd name="T23" fmla="*/ 5 h 10"/>
                  <a:gd name="T24" fmla="*/ 5 w 10"/>
                  <a:gd name="T25" fmla="*/ 3 h 10"/>
                  <a:gd name="T26" fmla="*/ 1 w 10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3"/>
                      <a:pt x="3" y="5"/>
                      <a:pt x="3" y="7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10" y="9"/>
                      <a:pt x="10" y="8"/>
                      <a:pt x="10" y="8"/>
                    </a:cubicBezTo>
                    <a:cubicBezTo>
                      <a:pt x="10" y="7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8" y="5"/>
                      <a:pt x="7" y="5"/>
                    </a:cubicBezTo>
                    <a:cubicBezTo>
                      <a:pt x="7" y="4"/>
                      <a:pt x="6" y="4"/>
                      <a:pt x="5" y="3"/>
                    </a:cubicBezTo>
                    <a:cubicBezTo>
                      <a:pt x="4" y="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7653338" y="2614613"/>
                <a:ext cx="11112" cy="36513"/>
              </a:xfrm>
              <a:custGeom>
                <a:avLst/>
                <a:gdLst>
                  <a:gd name="T0" fmla="*/ 2 w 3"/>
                  <a:gd name="T1" fmla="*/ 0 h 10"/>
                  <a:gd name="T2" fmla="*/ 1 w 3"/>
                  <a:gd name="T3" fmla="*/ 3 h 10"/>
                  <a:gd name="T4" fmla="*/ 0 w 3"/>
                  <a:gd name="T5" fmla="*/ 10 h 10"/>
                  <a:gd name="T6" fmla="*/ 1 w 3"/>
                  <a:gd name="T7" fmla="*/ 10 h 10"/>
                  <a:gd name="T8" fmla="*/ 2 w 3"/>
                  <a:gd name="T9" fmla="*/ 6 h 10"/>
                  <a:gd name="T10" fmla="*/ 3 w 3"/>
                  <a:gd name="T11" fmla="*/ 3 h 10"/>
                  <a:gd name="T12" fmla="*/ 3 w 3"/>
                  <a:gd name="T13" fmla="*/ 2 h 10"/>
                  <a:gd name="T14" fmla="*/ 2 w 3"/>
                  <a:gd name="T15" fmla="*/ 2 h 10"/>
                  <a:gd name="T16" fmla="*/ 2 w 3"/>
                  <a:gd name="T17" fmla="*/ 1 h 10"/>
                  <a:gd name="T18" fmla="*/ 2 w 3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10">
                    <a:moveTo>
                      <a:pt x="2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78" name="Freeform 79"/>
              <p:cNvSpPr>
                <a:spLocks/>
              </p:cNvSpPr>
              <p:nvPr/>
            </p:nvSpPr>
            <p:spPr bwMode="auto">
              <a:xfrm>
                <a:off x="7554913" y="2168525"/>
                <a:ext cx="63500" cy="157163"/>
              </a:xfrm>
              <a:custGeom>
                <a:avLst/>
                <a:gdLst>
                  <a:gd name="T0" fmla="*/ 0 w 17"/>
                  <a:gd name="T1" fmla="*/ 0 h 42"/>
                  <a:gd name="T2" fmla="*/ 1 w 17"/>
                  <a:gd name="T3" fmla="*/ 5 h 42"/>
                  <a:gd name="T4" fmla="*/ 7 w 17"/>
                  <a:gd name="T5" fmla="*/ 12 h 42"/>
                  <a:gd name="T6" fmla="*/ 9 w 17"/>
                  <a:gd name="T7" fmla="*/ 18 h 42"/>
                  <a:gd name="T8" fmla="*/ 3 w 17"/>
                  <a:gd name="T9" fmla="*/ 24 h 42"/>
                  <a:gd name="T10" fmla="*/ 3 w 17"/>
                  <a:gd name="T11" fmla="*/ 30 h 42"/>
                  <a:gd name="T12" fmla="*/ 4 w 17"/>
                  <a:gd name="T13" fmla="*/ 33 h 42"/>
                  <a:gd name="T14" fmla="*/ 4 w 17"/>
                  <a:gd name="T15" fmla="*/ 35 h 42"/>
                  <a:gd name="T16" fmla="*/ 5 w 17"/>
                  <a:gd name="T17" fmla="*/ 37 h 42"/>
                  <a:gd name="T18" fmla="*/ 6 w 17"/>
                  <a:gd name="T19" fmla="*/ 38 h 42"/>
                  <a:gd name="T20" fmla="*/ 7 w 17"/>
                  <a:gd name="T21" fmla="*/ 40 h 42"/>
                  <a:gd name="T22" fmla="*/ 8 w 17"/>
                  <a:gd name="T23" fmla="*/ 42 h 42"/>
                  <a:gd name="T24" fmla="*/ 10 w 17"/>
                  <a:gd name="T25" fmla="*/ 41 h 42"/>
                  <a:gd name="T26" fmla="*/ 9 w 17"/>
                  <a:gd name="T27" fmla="*/ 35 h 42"/>
                  <a:gd name="T28" fmla="*/ 9 w 17"/>
                  <a:gd name="T29" fmla="*/ 30 h 42"/>
                  <a:gd name="T30" fmla="*/ 11 w 17"/>
                  <a:gd name="T31" fmla="*/ 31 h 42"/>
                  <a:gd name="T32" fmla="*/ 12 w 17"/>
                  <a:gd name="T33" fmla="*/ 28 h 42"/>
                  <a:gd name="T34" fmla="*/ 17 w 17"/>
                  <a:gd name="T35" fmla="*/ 24 h 42"/>
                  <a:gd name="T36" fmla="*/ 12 w 17"/>
                  <a:gd name="T37" fmla="*/ 15 h 42"/>
                  <a:gd name="T38" fmla="*/ 0 w 17"/>
                  <a:gd name="T3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" h="42">
                    <a:moveTo>
                      <a:pt x="0" y="0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5" y="36"/>
                      <a:pt x="5" y="37"/>
                    </a:cubicBezTo>
                    <a:cubicBezTo>
                      <a:pt x="5" y="37"/>
                      <a:pt x="6" y="38"/>
                      <a:pt x="6" y="38"/>
                    </a:cubicBezTo>
                    <a:cubicBezTo>
                      <a:pt x="6" y="39"/>
                      <a:pt x="7" y="39"/>
                      <a:pt x="7" y="40"/>
                    </a:cubicBezTo>
                    <a:cubicBezTo>
                      <a:pt x="8" y="41"/>
                      <a:pt x="8" y="41"/>
                      <a:pt x="8" y="42"/>
                    </a:cubicBezTo>
                    <a:cubicBezTo>
                      <a:pt x="10" y="42"/>
                      <a:pt x="10" y="42"/>
                      <a:pt x="10" y="41"/>
                    </a:cubicBezTo>
                    <a:cubicBezTo>
                      <a:pt x="10" y="40"/>
                      <a:pt x="9" y="35"/>
                      <a:pt x="9" y="35"/>
                    </a:cubicBezTo>
                    <a:cubicBezTo>
                      <a:pt x="8" y="35"/>
                      <a:pt x="8" y="34"/>
                      <a:pt x="9" y="30"/>
                    </a:cubicBezTo>
                    <a:cubicBezTo>
                      <a:pt x="9" y="31"/>
                      <a:pt x="10" y="31"/>
                      <a:pt x="11" y="31"/>
                    </a:cubicBezTo>
                    <a:cubicBezTo>
                      <a:pt x="11" y="31"/>
                      <a:pt x="11" y="31"/>
                      <a:pt x="12" y="28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7" y="5"/>
                      <a:pt x="7" y="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79" name="Freeform 80"/>
              <p:cNvSpPr>
                <a:spLocks/>
              </p:cNvSpPr>
              <p:nvPr/>
            </p:nvSpPr>
            <p:spPr bwMode="auto">
              <a:xfrm>
                <a:off x="7505700" y="2097088"/>
                <a:ext cx="52387" cy="63500"/>
              </a:xfrm>
              <a:custGeom>
                <a:avLst/>
                <a:gdLst>
                  <a:gd name="T0" fmla="*/ 1 w 14"/>
                  <a:gd name="T1" fmla="*/ 0 h 17"/>
                  <a:gd name="T2" fmla="*/ 0 w 14"/>
                  <a:gd name="T3" fmla="*/ 1 h 17"/>
                  <a:gd name="T4" fmla="*/ 3 w 14"/>
                  <a:gd name="T5" fmla="*/ 4 h 17"/>
                  <a:gd name="T6" fmla="*/ 6 w 14"/>
                  <a:gd name="T7" fmla="*/ 10 h 17"/>
                  <a:gd name="T8" fmla="*/ 6 w 14"/>
                  <a:gd name="T9" fmla="*/ 12 h 17"/>
                  <a:gd name="T10" fmla="*/ 10 w 14"/>
                  <a:gd name="T11" fmla="*/ 17 h 17"/>
                  <a:gd name="T12" fmla="*/ 11 w 14"/>
                  <a:gd name="T13" fmla="*/ 15 h 17"/>
                  <a:gd name="T14" fmla="*/ 10 w 14"/>
                  <a:gd name="T15" fmla="*/ 13 h 17"/>
                  <a:gd name="T16" fmla="*/ 13 w 14"/>
                  <a:gd name="T17" fmla="*/ 13 h 17"/>
                  <a:gd name="T18" fmla="*/ 13 w 14"/>
                  <a:gd name="T19" fmla="*/ 12 h 17"/>
                  <a:gd name="T20" fmla="*/ 13 w 14"/>
                  <a:gd name="T21" fmla="*/ 11 h 17"/>
                  <a:gd name="T22" fmla="*/ 14 w 14"/>
                  <a:gd name="T23" fmla="*/ 10 h 17"/>
                  <a:gd name="T24" fmla="*/ 11 w 14"/>
                  <a:gd name="T25" fmla="*/ 5 h 17"/>
                  <a:gd name="T26" fmla="*/ 1 w 14"/>
                  <a:gd name="T2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7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5"/>
                      <a:pt x="10" y="14"/>
                      <a:pt x="10" y="13"/>
                    </a:cubicBezTo>
                    <a:cubicBezTo>
                      <a:pt x="12" y="13"/>
                      <a:pt x="13" y="13"/>
                      <a:pt x="13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3" y="9"/>
                      <a:pt x="12" y="6"/>
                      <a:pt x="11" y="5"/>
                    </a:cubicBezTo>
                    <a:cubicBezTo>
                      <a:pt x="10" y="5"/>
                      <a:pt x="10" y="5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80" name="Freeform 81"/>
              <p:cNvSpPr>
                <a:spLocks/>
              </p:cNvSpPr>
              <p:nvPr/>
            </p:nvSpPr>
            <p:spPr bwMode="auto">
              <a:xfrm>
                <a:off x="7540625" y="2074863"/>
                <a:ext cx="6350" cy="36513"/>
              </a:xfrm>
              <a:custGeom>
                <a:avLst/>
                <a:gdLst>
                  <a:gd name="T0" fmla="*/ 0 w 2"/>
                  <a:gd name="T1" fmla="*/ 0 h 10"/>
                  <a:gd name="T2" fmla="*/ 2 w 2"/>
                  <a:gd name="T3" fmla="*/ 5 h 10"/>
                  <a:gd name="T4" fmla="*/ 1 w 2"/>
                  <a:gd name="T5" fmla="*/ 10 h 10"/>
                  <a:gd name="T6" fmla="*/ 2 w 2"/>
                  <a:gd name="T7" fmla="*/ 10 h 10"/>
                  <a:gd name="T8" fmla="*/ 2 w 2"/>
                  <a:gd name="T9" fmla="*/ 3 h 10"/>
                  <a:gd name="T10" fmla="*/ 0 w 2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cubicBezTo>
                      <a:pt x="1" y="2"/>
                      <a:pt x="1" y="3"/>
                      <a:pt x="2" y="5"/>
                    </a:cubicBezTo>
                    <a:cubicBezTo>
                      <a:pt x="2" y="5"/>
                      <a:pt x="1" y="10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81" name="Freeform 82"/>
              <p:cNvSpPr>
                <a:spLocks/>
              </p:cNvSpPr>
              <p:nvPr/>
            </p:nvSpPr>
            <p:spPr bwMode="auto">
              <a:xfrm>
                <a:off x="7370763" y="1943100"/>
                <a:ext cx="134937" cy="146050"/>
              </a:xfrm>
              <a:custGeom>
                <a:avLst/>
                <a:gdLst>
                  <a:gd name="T0" fmla="*/ 0 w 36"/>
                  <a:gd name="T1" fmla="*/ 0 h 39"/>
                  <a:gd name="T2" fmla="*/ 13 w 36"/>
                  <a:gd name="T3" fmla="*/ 15 h 39"/>
                  <a:gd name="T4" fmla="*/ 17 w 36"/>
                  <a:gd name="T5" fmla="*/ 19 h 39"/>
                  <a:gd name="T6" fmla="*/ 22 w 36"/>
                  <a:gd name="T7" fmla="*/ 24 h 39"/>
                  <a:gd name="T8" fmla="*/ 30 w 36"/>
                  <a:gd name="T9" fmla="*/ 34 h 39"/>
                  <a:gd name="T10" fmla="*/ 33 w 36"/>
                  <a:gd name="T11" fmla="*/ 38 h 39"/>
                  <a:gd name="T12" fmla="*/ 35 w 36"/>
                  <a:gd name="T13" fmla="*/ 39 h 39"/>
                  <a:gd name="T14" fmla="*/ 32 w 36"/>
                  <a:gd name="T15" fmla="*/ 35 h 39"/>
                  <a:gd name="T16" fmla="*/ 36 w 36"/>
                  <a:gd name="T17" fmla="*/ 37 h 39"/>
                  <a:gd name="T18" fmla="*/ 29 w 36"/>
                  <a:gd name="T19" fmla="*/ 31 h 39"/>
                  <a:gd name="T20" fmla="*/ 25 w 36"/>
                  <a:gd name="T21" fmla="*/ 27 h 39"/>
                  <a:gd name="T22" fmla="*/ 23 w 36"/>
                  <a:gd name="T23" fmla="*/ 22 h 39"/>
                  <a:gd name="T24" fmla="*/ 27 w 36"/>
                  <a:gd name="T25" fmla="*/ 26 h 39"/>
                  <a:gd name="T26" fmla="*/ 20 w 36"/>
                  <a:gd name="T27" fmla="*/ 19 h 39"/>
                  <a:gd name="T28" fmla="*/ 13 w 36"/>
                  <a:gd name="T29" fmla="*/ 13 h 39"/>
                  <a:gd name="T30" fmla="*/ 7 w 36"/>
                  <a:gd name="T31" fmla="*/ 6 h 39"/>
                  <a:gd name="T32" fmla="*/ 0 w 36"/>
                  <a:gd name="T3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39">
                    <a:moveTo>
                      <a:pt x="0" y="0"/>
                    </a:moveTo>
                    <a:cubicBezTo>
                      <a:pt x="1" y="3"/>
                      <a:pt x="1" y="3"/>
                      <a:pt x="13" y="15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4" y="39"/>
                      <a:pt x="35" y="39"/>
                    </a:cubicBezTo>
                    <a:cubicBezTo>
                      <a:pt x="34" y="38"/>
                      <a:pt x="33" y="37"/>
                      <a:pt x="32" y="35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82" name="Freeform 83"/>
              <p:cNvSpPr>
                <a:spLocks/>
              </p:cNvSpPr>
              <p:nvPr/>
            </p:nvSpPr>
            <p:spPr bwMode="auto">
              <a:xfrm>
                <a:off x="5559425" y="2003425"/>
                <a:ext cx="68262" cy="74613"/>
              </a:xfrm>
              <a:custGeom>
                <a:avLst/>
                <a:gdLst>
                  <a:gd name="T0" fmla="*/ 11 w 18"/>
                  <a:gd name="T1" fmla="*/ 0 h 20"/>
                  <a:gd name="T2" fmla="*/ 7 w 18"/>
                  <a:gd name="T3" fmla="*/ 3 h 20"/>
                  <a:gd name="T4" fmla="*/ 7 w 18"/>
                  <a:gd name="T5" fmla="*/ 5 h 20"/>
                  <a:gd name="T6" fmla="*/ 3 w 18"/>
                  <a:gd name="T7" fmla="*/ 6 h 20"/>
                  <a:gd name="T8" fmla="*/ 1 w 18"/>
                  <a:gd name="T9" fmla="*/ 6 h 20"/>
                  <a:gd name="T10" fmla="*/ 0 w 18"/>
                  <a:gd name="T11" fmla="*/ 11 h 20"/>
                  <a:gd name="T12" fmla="*/ 5 w 18"/>
                  <a:gd name="T13" fmla="*/ 11 h 20"/>
                  <a:gd name="T14" fmla="*/ 3 w 18"/>
                  <a:gd name="T15" fmla="*/ 14 h 20"/>
                  <a:gd name="T16" fmla="*/ 3 w 18"/>
                  <a:gd name="T17" fmla="*/ 14 h 20"/>
                  <a:gd name="T18" fmla="*/ 0 w 18"/>
                  <a:gd name="T19" fmla="*/ 16 h 20"/>
                  <a:gd name="T20" fmla="*/ 0 w 18"/>
                  <a:gd name="T21" fmla="*/ 17 h 20"/>
                  <a:gd name="T22" fmla="*/ 0 w 18"/>
                  <a:gd name="T23" fmla="*/ 18 h 20"/>
                  <a:gd name="T24" fmla="*/ 0 w 18"/>
                  <a:gd name="T25" fmla="*/ 19 h 20"/>
                  <a:gd name="T26" fmla="*/ 0 w 18"/>
                  <a:gd name="T27" fmla="*/ 20 h 20"/>
                  <a:gd name="T28" fmla="*/ 1 w 18"/>
                  <a:gd name="T29" fmla="*/ 20 h 20"/>
                  <a:gd name="T30" fmla="*/ 1 w 18"/>
                  <a:gd name="T31" fmla="*/ 20 h 20"/>
                  <a:gd name="T32" fmla="*/ 2 w 18"/>
                  <a:gd name="T33" fmla="*/ 20 h 20"/>
                  <a:gd name="T34" fmla="*/ 2 w 18"/>
                  <a:gd name="T35" fmla="*/ 20 h 20"/>
                  <a:gd name="T36" fmla="*/ 12 w 18"/>
                  <a:gd name="T37" fmla="*/ 16 h 20"/>
                  <a:gd name="T38" fmla="*/ 15 w 18"/>
                  <a:gd name="T39" fmla="*/ 10 h 20"/>
                  <a:gd name="T40" fmla="*/ 18 w 18"/>
                  <a:gd name="T41" fmla="*/ 7 h 20"/>
                  <a:gd name="T42" fmla="*/ 18 w 18"/>
                  <a:gd name="T43" fmla="*/ 2 h 20"/>
                  <a:gd name="T44" fmla="*/ 11 w 18"/>
                  <a:gd name="T4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" h="20">
                    <a:moveTo>
                      <a:pt x="11" y="0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5"/>
                      <a:pt x="4" y="7"/>
                      <a:pt x="3" y="6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1" y="6"/>
                      <a:pt x="1" y="7"/>
                      <a:pt x="0" y="11"/>
                    </a:cubicBezTo>
                    <a:cubicBezTo>
                      <a:pt x="2" y="11"/>
                      <a:pt x="3" y="11"/>
                      <a:pt x="5" y="11"/>
                    </a:cubicBezTo>
                    <a:cubicBezTo>
                      <a:pt x="4" y="11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1" y="16"/>
                      <a:pt x="0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9"/>
                      <a:pt x="0" y="19"/>
                    </a:cubicBezTo>
                    <a:cubicBezTo>
                      <a:pt x="0" y="19"/>
                      <a:pt x="0" y="20"/>
                      <a:pt x="0" y="20"/>
                    </a:cubicBezTo>
                    <a:cubicBezTo>
                      <a:pt x="0" y="20"/>
                      <a:pt x="0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5" y="19"/>
                      <a:pt x="5" y="19"/>
                      <a:pt x="12" y="16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1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83" name="Freeform 84"/>
              <p:cNvSpPr>
                <a:spLocks/>
              </p:cNvSpPr>
              <p:nvPr/>
            </p:nvSpPr>
            <p:spPr bwMode="auto">
              <a:xfrm>
                <a:off x="5616575" y="1935163"/>
                <a:ext cx="119062" cy="168275"/>
              </a:xfrm>
              <a:custGeom>
                <a:avLst/>
                <a:gdLst>
                  <a:gd name="T0" fmla="*/ 7 w 32"/>
                  <a:gd name="T1" fmla="*/ 0 h 45"/>
                  <a:gd name="T2" fmla="*/ 5 w 32"/>
                  <a:gd name="T3" fmla="*/ 1 h 45"/>
                  <a:gd name="T4" fmla="*/ 5 w 32"/>
                  <a:gd name="T5" fmla="*/ 3 h 45"/>
                  <a:gd name="T6" fmla="*/ 3 w 32"/>
                  <a:gd name="T7" fmla="*/ 5 h 45"/>
                  <a:gd name="T8" fmla="*/ 0 w 32"/>
                  <a:gd name="T9" fmla="*/ 7 h 45"/>
                  <a:gd name="T10" fmla="*/ 1 w 32"/>
                  <a:gd name="T11" fmla="*/ 11 h 45"/>
                  <a:gd name="T12" fmla="*/ 4 w 32"/>
                  <a:gd name="T13" fmla="*/ 12 h 45"/>
                  <a:gd name="T14" fmla="*/ 4 w 32"/>
                  <a:gd name="T15" fmla="*/ 16 h 45"/>
                  <a:gd name="T16" fmla="*/ 7 w 32"/>
                  <a:gd name="T17" fmla="*/ 17 h 45"/>
                  <a:gd name="T18" fmla="*/ 7 w 32"/>
                  <a:gd name="T19" fmla="*/ 20 h 45"/>
                  <a:gd name="T20" fmla="*/ 12 w 32"/>
                  <a:gd name="T21" fmla="*/ 21 h 45"/>
                  <a:gd name="T22" fmla="*/ 14 w 32"/>
                  <a:gd name="T23" fmla="*/ 28 h 45"/>
                  <a:gd name="T24" fmla="*/ 8 w 32"/>
                  <a:gd name="T25" fmla="*/ 29 h 45"/>
                  <a:gd name="T26" fmla="*/ 7 w 32"/>
                  <a:gd name="T27" fmla="*/ 30 h 45"/>
                  <a:gd name="T28" fmla="*/ 9 w 32"/>
                  <a:gd name="T29" fmla="*/ 31 h 45"/>
                  <a:gd name="T30" fmla="*/ 9 w 32"/>
                  <a:gd name="T31" fmla="*/ 34 h 45"/>
                  <a:gd name="T32" fmla="*/ 6 w 32"/>
                  <a:gd name="T33" fmla="*/ 35 h 45"/>
                  <a:gd name="T34" fmla="*/ 5 w 32"/>
                  <a:gd name="T35" fmla="*/ 37 h 45"/>
                  <a:gd name="T36" fmla="*/ 13 w 32"/>
                  <a:gd name="T37" fmla="*/ 39 h 45"/>
                  <a:gd name="T38" fmla="*/ 7 w 32"/>
                  <a:gd name="T39" fmla="*/ 40 h 45"/>
                  <a:gd name="T40" fmla="*/ 8 w 32"/>
                  <a:gd name="T41" fmla="*/ 42 h 45"/>
                  <a:gd name="T42" fmla="*/ 4 w 32"/>
                  <a:gd name="T43" fmla="*/ 44 h 45"/>
                  <a:gd name="T44" fmla="*/ 1 w 32"/>
                  <a:gd name="T45" fmla="*/ 45 h 45"/>
                  <a:gd name="T46" fmla="*/ 5 w 32"/>
                  <a:gd name="T47" fmla="*/ 45 h 45"/>
                  <a:gd name="T48" fmla="*/ 6 w 32"/>
                  <a:gd name="T49" fmla="*/ 44 h 45"/>
                  <a:gd name="T50" fmla="*/ 11 w 32"/>
                  <a:gd name="T51" fmla="*/ 44 h 45"/>
                  <a:gd name="T52" fmla="*/ 12 w 32"/>
                  <a:gd name="T53" fmla="*/ 41 h 45"/>
                  <a:gd name="T54" fmla="*/ 25 w 32"/>
                  <a:gd name="T55" fmla="*/ 40 h 45"/>
                  <a:gd name="T56" fmla="*/ 30 w 32"/>
                  <a:gd name="T57" fmla="*/ 39 h 45"/>
                  <a:gd name="T58" fmla="*/ 28 w 32"/>
                  <a:gd name="T59" fmla="*/ 38 h 45"/>
                  <a:gd name="T60" fmla="*/ 30 w 32"/>
                  <a:gd name="T61" fmla="*/ 36 h 45"/>
                  <a:gd name="T62" fmla="*/ 32 w 32"/>
                  <a:gd name="T63" fmla="*/ 32 h 45"/>
                  <a:gd name="T64" fmla="*/ 30 w 32"/>
                  <a:gd name="T65" fmla="*/ 30 h 45"/>
                  <a:gd name="T66" fmla="*/ 26 w 32"/>
                  <a:gd name="T67" fmla="*/ 29 h 45"/>
                  <a:gd name="T68" fmla="*/ 14 w 32"/>
                  <a:gd name="T69" fmla="*/ 16 h 45"/>
                  <a:gd name="T70" fmla="*/ 14 w 32"/>
                  <a:gd name="T71" fmla="*/ 13 h 45"/>
                  <a:gd name="T72" fmla="*/ 18 w 32"/>
                  <a:gd name="T73" fmla="*/ 9 h 45"/>
                  <a:gd name="T74" fmla="*/ 18 w 32"/>
                  <a:gd name="T75" fmla="*/ 5 h 45"/>
                  <a:gd name="T76" fmla="*/ 11 w 32"/>
                  <a:gd name="T77" fmla="*/ 5 h 45"/>
                  <a:gd name="T78" fmla="*/ 14 w 32"/>
                  <a:gd name="T79" fmla="*/ 0 h 45"/>
                  <a:gd name="T80" fmla="*/ 7 w 32"/>
                  <a:gd name="T8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" h="45">
                    <a:moveTo>
                      <a:pt x="7" y="0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10" y="21"/>
                      <a:pt x="12" y="21"/>
                    </a:cubicBezTo>
                    <a:cubicBezTo>
                      <a:pt x="14" y="25"/>
                      <a:pt x="14" y="25"/>
                      <a:pt x="14" y="28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8" y="30"/>
                      <a:pt x="8" y="30"/>
                      <a:pt x="9" y="31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8" y="35"/>
                      <a:pt x="8" y="35"/>
                      <a:pt x="6" y="35"/>
                    </a:cubicBezTo>
                    <a:cubicBezTo>
                      <a:pt x="6" y="36"/>
                      <a:pt x="5" y="37"/>
                      <a:pt x="5" y="37"/>
                    </a:cubicBezTo>
                    <a:cubicBezTo>
                      <a:pt x="12" y="38"/>
                      <a:pt x="12" y="38"/>
                      <a:pt x="13" y="39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8" y="41"/>
                      <a:pt x="8" y="42"/>
                    </a:cubicBezTo>
                    <a:cubicBezTo>
                      <a:pt x="5" y="42"/>
                      <a:pt x="5" y="42"/>
                      <a:pt x="4" y="44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2" y="20"/>
                      <a:pt x="22" y="20"/>
                      <a:pt x="14" y="16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6" y="5"/>
                      <a:pt x="13" y="5"/>
                      <a:pt x="11" y="5"/>
                    </a:cubicBezTo>
                    <a:cubicBezTo>
                      <a:pt x="14" y="1"/>
                      <a:pt x="14" y="1"/>
                      <a:pt x="14" y="0"/>
                    </a:cubicBezTo>
                    <a:cubicBezTo>
                      <a:pt x="13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84" name="Freeform 85"/>
              <p:cNvSpPr>
                <a:spLocks/>
              </p:cNvSpPr>
              <p:nvPr/>
            </p:nvSpPr>
            <p:spPr bwMode="auto">
              <a:xfrm>
                <a:off x="5848350" y="2257425"/>
                <a:ext cx="22225" cy="38100"/>
              </a:xfrm>
              <a:custGeom>
                <a:avLst/>
                <a:gdLst>
                  <a:gd name="T0" fmla="*/ 4 w 6"/>
                  <a:gd name="T1" fmla="*/ 0 h 10"/>
                  <a:gd name="T2" fmla="*/ 1 w 6"/>
                  <a:gd name="T3" fmla="*/ 1 h 10"/>
                  <a:gd name="T4" fmla="*/ 0 w 6"/>
                  <a:gd name="T5" fmla="*/ 5 h 10"/>
                  <a:gd name="T6" fmla="*/ 1 w 6"/>
                  <a:gd name="T7" fmla="*/ 8 h 10"/>
                  <a:gd name="T8" fmla="*/ 3 w 6"/>
                  <a:gd name="T9" fmla="*/ 9 h 10"/>
                  <a:gd name="T10" fmla="*/ 6 w 6"/>
                  <a:gd name="T11" fmla="*/ 7 h 10"/>
                  <a:gd name="T12" fmla="*/ 6 w 6"/>
                  <a:gd name="T13" fmla="*/ 3 h 10"/>
                  <a:gd name="T14" fmla="*/ 4 w 6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0">
                    <a:moveTo>
                      <a:pt x="4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1" y="8"/>
                      <a:pt x="1" y="8"/>
                    </a:cubicBezTo>
                    <a:cubicBezTo>
                      <a:pt x="1" y="8"/>
                      <a:pt x="2" y="9"/>
                      <a:pt x="3" y="9"/>
                    </a:cubicBezTo>
                    <a:cubicBezTo>
                      <a:pt x="3" y="9"/>
                      <a:pt x="3" y="10"/>
                      <a:pt x="6" y="7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85" name="Freeform 86"/>
              <p:cNvSpPr>
                <a:spLocks/>
              </p:cNvSpPr>
              <p:nvPr/>
            </p:nvSpPr>
            <p:spPr bwMode="auto">
              <a:xfrm>
                <a:off x="5919788" y="2303463"/>
                <a:ext cx="60325" cy="22225"/>
              </a:xfrm>
              <a:custGeom>
                <a:avLst/>
                <a:gdLst>
                  <a:gd name="T0" fmla="*/ 4 w 16"/>
                  <a:gd name="T1" fmla="*/ 0 h 6"/>
                  <a:gd name="T2" fmla="*/ 0 w 16"/>
                  <a:gd name="T3" fmla="*/ 0 h 6"/>
                  <a:gd name="T4" fmla="*/ 1 w 16"/>
                  <a:gd name="T5" fmla="*/ 2 h 6"/>
                  <a:gd name="T6" fmla="*/ 12 w 16"/>
                  <a:gd name="T7" fmla="*/ 6 h 6"/>
                  <a:gd name="T8" fmla="*/ 14 w 16"/>
                  <a:gd name="T9" fmla="*/ 4 h 6"/>
                  <a:gd name="T10" fmla="*/ 16 w 16"/>
                  <a:gd name="T11" fmla="*/ 0 h 6"/>
                  <a:gd name="T12" fmla="*/ 12 w 16"/>
                  <a:gd name="T13" fmla="*/ 0 h 6"/>
                  <a:gd name="T14" fmla="*/ 12 w 16"/>
                  <a:gd name="T15" fmla="*/ 2 h 6"/>
                  <a:gd name="T16" fmla="*/ 6 w 16"/>
                  <a:gd name="T17" fmla="*/ 2 h 6"/>
                  <a:gd name="T18" fmla="*/ 4 w 16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6">
                    <a:moveTo>
                      <a:pt x="4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8" y="6"/>
                      <a:pt x="12" y="6"/>
                      <a:pt x="12" y="6"/>
                    </a:cubicBezTo>
                    <a:cubicBezTo>
                      <a:pt x="13" y="6"/>
                      <a:pt x="14" y="4"/>
                      <a:pt x="14" y="4"/>
                    </a:cubicBezTo>
                    <a:cubicBezTo>
                      <a:pt x="15" y="3"/>
                      <a:pt x="15" y="2"/>
                      <a:pt x="16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86" name="Freeform 87"/>
              <p:cNvSpPr>
                <a:spLocks/>
              </p:cNvSpPr>
              <p:nvPr/>
            </p:nvSpPr>
            <p:spPr bwMode="auto">
              <a:xfrm>
                <a:off x="6107113" y="2339975"/>
                <a:ext cx="52387" cy="11113"/>
              </a:xfrm>
              <a:custGeom>
                <a:avLst/>
                <a:gdLst>
                  <a:gd name="T0" fmla="*/ 4 w 14"/>
                  <a:gd name="T1" fmla="*/ 0 h 3"/>
                  <a:gd name="T2" fmla="*/ 0 w 14"/>
                  <a:gd name="T3" fmla="*/ 1 h 3"/>
                  <a:gd name="T4" fmla="*/ 3 w 14"/>
                  <a:gd name="T5" fmla="*/ 3 h 3"/>
                  <a:gd name="T6" fmla="*/ 8 w 14"/>
                  <a:gd name="T7" fmla="*/ 2 h 3"/>
                  <a:gd name="T8" fmla="*/ 13 w 14"/>
                  <a:gd name="T9" fmla="*/ 3 h 3"/>
                  <a:gd name="T10" fmla="*/ 14 w 14"/>
                  <a:gd name="T11" fmla="*/ 1 h 3"/>
                  <a:gd name="T12" fmla="*/ 13 w 14"/>
                  <a:gd name="T13" fmla="*/ 1 h 3"/>
                  <a:gd name="T14" fmla="*/ 12 w 14"/>
                  <a:gd name="T15" fmla="*/ 1 h 3"/>
                  <a:gd name="T16" fmla="*/ 11 w 14"/>
                  <a:gd name="T17" fmla="*/ 1 h 3"/>
                  <a:gd name="T18" fmla="*/ 10 w 14"/>
                  <a:gd name="T19" fmla="*/ 1 h 3"/>
                  <a:gd name="T20" fmla="*/ 4 w 14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3">
                    <a:moveTo>
                      <a:pt x="4" y="0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6" y="2"/>
                      <a:pt x="8" y="2"/>
                    </a:cubicBezTo>
                    <a:cubicBezTo>
                      <a:pt x="9" y="3"/>
                      <a:pt x="13" y="3"/>
                      <a:pt x="13" y="3"/>
                    </a:cubicBezTo>
                    <a:cubicBezTo>
                      <a:pt x="13" y="3"/>
                      <a:pt x="14" y="2"/>
                      <a:pt x="14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3" y="1"/>
                      <a:pt x="13" y="1"/>
                      <a:pt x="12" y="1"/>
                    </a:cubicBezTo>
                    <a:cubicBezTo>
                      <a:pt x="12" y="1"/>
                      <a:pt x="12" y="1"/>
                      <a:pt x="11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8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87" name="Freeform 88"/>
              <p:cNvSpPr>
                <a:spLocks noEditPoints="1"/>
              </p:cNvSpPr>
              <p:nvPr/>
            </p:nvSpPr>
            <p:spPr bwMode="auto">
              <a:xfrm>
                <a:off x="5567363" y="1433513"/>
                <a:ext cx="1979612" cy="1346200"/>
              </a:xfrm>
              <a:custGeom>
                <a:avLst/>
                <a:gdLst>
                  <a:gd name="T0" fmla="*/ 242 w 528"/>
                  <a:gd name="T1" fmla="*/ 205 h 359"/>
                  <a:gd name="T2" fmla="*/ 260 w 528"/>
                  <a:gd name="T3" fmla="*/ 195 h 359"/>
                  <a:gd name="T4" fmla="*/ 274 w 528"/>
                  <a:gd name="T5" fmla="*/ 223 h 359"/>
                  <a:gd name="T6" fmla="*/ 199 w 528"/>
                  <a:gd name="T7" fmla="*/ 195 h 359"/>
                  <a:gd name="T8" fmla="*/ 167 w 528"/>
                  <a:gd name="T9" fmla="*/ 215 h 359"/>
                  <a:gd name="T10" fmla="*/ 252 w 528"/>
                  <a:gd name="T11" fmla="*/ 10 h 359"/>
                  <a:gd name="T12" fmla="*/ 249 w 528"/>
                  <a:gd name="T13" fmla="*/ 41 h 359"/>
                  <a:gd name="T14" fmla="*/ 243 w 528"/>
                  <a:gd name="T15" fmla="*/ 45 h 359"/>
                  <a:gd name="T16" fmla="*/ 243 w 528"/>
                  <a:gd name="T17" fmla="*/ 51 h 359"/>
                  <a:gd name="T18" fmla="*/ 263 w 528"/>
                  <a:gd name="T19" fmla="*/ 65 h 359"/>
                  <a:gd name="T20" fmla="*/ 245 w 528"/>
                  <a:gd name="T21" fmla="*/ 70 h 359"/>
                  <a:gd name="T22" fmla="*/ 194 w 528"/>
                  <a:gd name="T23" fmla="*/ 72 h 359"/>
                  <a:gd name="T24" fmla="*/ 174 w 528"/>
                  <a:gd name="T25" fmla="*/ 75 h 359"/>
                  <a:gd name="T26" fmla="*/ 161 w 528"/>
                  <a:gd name="T27" fmla="*/ 96 h 359"/>
                  <a:gd name="T28" fmla="*/ 123 w 528"/>
                  <a:gd name="T29" fmla="*/ 61 h 359"/>
                  <a:gd name="T30" fmla="*/ 110 w 528"/>
                  <a:gd name="T31" fmla="*/ 60 h 359"/>
                  <a:gd name="T32" fmla="*/ 87 w 528"/>
                  <a:gd name="T33" fmla="*/ 73 h 359"/>
                  <a:gd name="T34" fmla="*/ 63 w 528"/>
                  <a:gd name="T35" fmla="*/ 135 h 359"/>
                  <a:gd name="T36" fmla="*/ 99 w 528"/>
                  <a:gd name="T37" fmla="*/ 110 h 359"/>
                  <a:gd name="T38" fmla="*/ 132 w 528"/>
                  <a:gd name="T39" fmla="*/ 123 h 359"/>
                  <a:gd name="T40" fmla="*/ 118 w 528"/>
                  <a:gd name="T41" fmla="*/ 144 h 359"/>
                  <a:gd name="T42" fmla="*/ 89 w 528"/>
                  <a:gd name="T43" fmla="*/ 156 h 359"/>
                  <a:gd name="T44" fmla="*/ 51 w 528"/>
                  <a:gd name="T45" fmla="*/ 170 h 359"/>
                  <a:gd name="T46" fmla="*/ 24 w 528"/>
                  <a:gd name="T47" fmla="*/ 211 h 359"/>
                  <a:gd name="T48" fmla="*/ 32 w 528"/>
                  <a:gd name="T49" fmla="*/ 240 h 359"/>
                  <a:gd name="T50" fmla="*/ 104 w 528"/>
                  <a:gd name="T51" fmla="*/ 219 h 359"/>
                  <a:gd name="T52" fmla="*/ 114 w 528"/>
                  <a:gd name="T53" fmla="*/ 224 h 359"/>
                  <a:gd name="T54" fmla="*/ 92 w 528"/>
                  <a:gd name="T55" fmla="*/ 205 h 359"/>
                  <a:gd name="T56" fmla="*/ 145 w 528"/>
                  <a:gd name="T57" fmla="*/ 233 h 359"/>
                  <a:gd name="T58" fmla="*/ 198 w 528"/>
                  <a:gd name="T59" fmla="*/ 237 h 359"/>
                  <a:gd name="T60" fmla="*/ 214 w 528"/>
                  <a:gd name="T61" fmla="*/ 281 h 359"/>
                  <a:gd name="T62" fmla="*/ 322 w 528"/>
                  <a:gd name="T63" fmla="*/ 292 h 359"/>
                  <a:gd name="T64" fmla="*/ 304 w 528"/>
                  <a:gd name="T65" fmla="*/ 272 h 359"/>
                  <a:gd name="T66" fmla="*/ 391 w 528"/>
                  <a:gd name="T67" fmla="*/ 311 h 359"/>
                  <a:gd name="T68" fmla="*/ 422 w 528"/>
                  <a:gd name="T69" fmla="*/ 319 h 359"/>
                  <a:gd name="T70" fmla="*/ 437 w 528"/>
                  <a:gd name="T71" fmla="*/ 293 h 359"/>
                  <a:gd name="T72" fmla="*/ 472 w 528"/>
                  <a:gd name="T73" fmla="*/ 308 h 359"/>
                  <a:gd name="T74" fmla="*/ 509 w 528"/>
                  <a:gd name="T75" fmla="*/ 347 h 359"/>
                  <a:gd name="T76" fmla="*/ 495 w 528"/>
                  <a:gd name="T77" fmla="*/ 319 h 359"/>
                  <a:gd name="T78" fmla="*/ 512 w 528"/>
                  <a:gd name="T79" fmla="*/ 300 h 359"/>
                  <a:gd name="T80" fmla="*/ 513 w 528"/>
                  <a:gd name="T81" fmla="*/ 285 h 359"/>
                  <a:gd name="T82" fmla="*/ 526 w 528"/>
                  <a:gd name="T83" fmla="*/ 274 h 359"/>
                  <a:gd name="T84" fmla="*/ 499 w 528"/>
                  <a:gd name="T85" fmla="*/ 214 h 359"/>
                  <a:gd name="T86" fmla="*/ 498 w 528"/>
                  <a:gd name="T87" fmla="*/ 211 h 359"/>
                  <a:gd name="T88" fmla="*/ 508 w 528"/>
                  <a:gd name="T89" fmla="*/ 212 h 359"/>
                  <a:gd name="T90" fmla="*/ 510 w 528"/>
                  <a:gd name="T91" fmla="*/ 201 h 359"/>
                  <a:gd name="T92" fmla="*/ 478 w 528"/>
                  <a:gd name="T93" fmla="*/ 138 h 359"/>
                  <a:gd name="T94" fmla="*/ 465 w 528"/>
                  <a:gd name="T95" fmla="*/ 108 h 359"/>
                  <a:gd name="T96" fmla="*/ 458 w 528"/>
                  <a:gd name="T97" fmla="*/ 94 h 359"/>
                  <a:gd name="T98" fmla="*/ 484 w 528"/>
                  <a:gd name="T99" fmla="*/ 120 h 359"/>
                  <a:gd name="T100" fmla="*/ 501 w 528"/>
                  <a:gd name="T101" fmla="*/ 130 h 359"/>
                  <a:gd name="T102" fmla="*/ 475 w 528"/>
                  <a:gd name="T103" fmla="*/ 105 h 359"/>
                  <a:gd name="T104" fmla="*/ 450 w 528"/>
                  <a:gd name="T105" fmla="*/ 75 h 359"/>
                  <a:gd name="T106" fmla="*/ 451 w 528"/>
                  <a:gd name="T107" fmla="*/ 73 h 359"/>
                  <a:gd name="T108" fmla="*/ 427 w 528"/>
                  <a:gd name="T109" fmla="*/ 57 h 359"/>
                  <a:gd name="T110" fmla="*/ 398 w 528"/>
                  <a:gd name="T111" fmla="*/ 45 h 359"/>
                  <a:gd name="T112" fmla="*/ 346 w 528"/>
                  <a:gd name="T113" fmla="*/ 32 h 359"/>
                  <a:gd name="T114" fmla="*/ 321 w 528"/>
                  <a:gd name="T115" fmla="*/ 32 h 359"/>
                  <a:gd name="T116" fmla="*/ 285 w 528"/>
                  <a:gd name="T117" fmla="*/ 21 h 359"/>
                  <a:gd name="T118" fmla="*/ 237 w 528"/>
                  <a:gd name="T119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28" h="359">
                    <a:moveTo>
                      <a:pt x="268" y="234"/>
                    </a:moveTo>
                    <a:cubicBezTo>
                      <a:pt x="256" y="229"/>
                      <a:pt x="256" y="229"/>
                      <a:pt x="256" y="229"/>
                    </a:cubicBezTo>
                    <a:cubicBezTo>
                      <a:pt x="255" y="224"/>
                      <a:pt x="255" y="224"/>
                      <a:pt x="255" y="224"/>
                    </a:cubicBezTo>
                    <a:cubicBezTo>
                      <a:pt x="255" y="219"/>
                      <a:pt x="255" y="219"/>
                      <a:pt x="255" y="219"/>
                    </a:cubicBezTo>
                    <a:cubicBezTo>
                      <a:pt x="257" y="217"/>
                      <a:pt x="257" y="217"/>
                      <a:pt x="257" y="217"/>
                    </a:cubicBezTo>
                    <a:cubicBezTo>
                      <a:pt x="254" y="215"/>
                      <a:pt x="254" y="215"/>
                      <a:pt x="254" y="215"/>
                    </a:cubicBezTo>
                    <a:cubicBezTo>
                      <a:pt x="243" y="208"/>
                      <a:pt x="243" y="208"/>
                      <a:pt x="243" y="208"/>
                    </a:cubicBezTo>
                    <a:cubicBezTo>
                      <a:pt x="243" y="208"/>
                      <a:pt x="242" y="207"/>
                      <a:pt x="242" y="207"/>
                    </a:cubicBezTo>
                    <a:cubicBezTo>
                      <a:pt x="242" y="206"/>
                      <a:pt x="242" y="206"/>
                      <a:pt x="242" y="205"/>
                    </a:cubicBezTo>
                    <a:cubicBezTo>
                      <a:pt x="242" y="205"/>
                      <a:pt x="241" y="205"/>
                      <a:pt x="241" y="204"/>
                    </a:cubicBezTo>
                    <a:cubicBezTo>
                      <a:pt x="241" y="204"/>
                      <a:pt x="241" y="203"/>
                      <a:pt x="241" y="203"/>
                    </a:cubicBezTo>
                    <a:cubicBezTo>
                      <a:pt x="236" y="198"/>
                      <a:pt x="236" y="198"/>
                      <a:pt x="236" y="198"/>
                    </a:cubicBezTo>
                    <a:cubicBezTo>
                      <a:pt x="251" y="188"/>
                      <a:pt x="251" y="188"/>
                      <a:pt x="251" y="188"/>
                    </a:cubicBezTo>
                    <a:cubicBezTo>
                      <a:pt x="257" y="188"/>
                      <a:pt x="257" y="188"/>
                      <a:pt x="257" y="188"/>
                    </a:cubicBezTo>
                    <a:cubicBezTo>
                      <a:pt x="257" y="188"/>
                      <a:pt x="258" y="189"/>
                      <a:pt x="258" y="190"/>
                    </a:cubicBezTo>
                    <a:cubicBezTo>
                      <a:pt x="258" y="190"/>
                      <a:pt x="258" y="191"/>
                      <a:pt x="258" y="191"/>
                    </a:cubicBezTo>
                    <a:cubicBezTo>
                      <a:pt x="259" y="192"/>
                      <a:pt x="259" y="192"/>
                      <a:pt x="259" y="193"/>
                    </a:cubicBezTo>
                    <a:cubicBezTo>
                      <a:pt x="259" y="193"/>
                      <a:pt x="260" y="194"/>
                      <a:pt x="260" y="195"/>
                    </a:cubicBezTo>
                    <a:cubicBezTo>
                      <a:pt x="254" y="196"/>
                      <a:pt x="254" y="196"/>
                      <a:pt x="254" y="196"/>
                    </a:cubicBezTo>
                    <a:cubicBezTo>
                      <a:pt x="251" y="200"/>
                      <a:pt x="251" y="200"/>
                      <a:pt x="251" y="200"/>
                    </a:cubicBezTo>
                    <a:cubicBezTo>
                      <a:pt x="260" y="207"/>
                      <a:pt x="260" y="207"/>
                      <a:pt x="260" y="207"/>
                    </a:cubicBezTo>
                    <a:cubicBezTo>
                      <a:pt x="262" y="208"/>
                      <a:pt x="262" y="208"/>
                      <a:pt x="262" y="208"/>
                    </a:cubicBezTo>
                    <a:cubicBezTo>
                      <a:pt x="269" y="211"/>
                      <a:pt x="269" y="211"/>
                      <a:pt x="269" y="211"/>
                    </a:cubicBezTo>
                    <a:cubicBezTo>
                      <a:pt x="275" y="215"/>
                      <a:pt x="275" y="215"/>
                      <a:pt x="275" y="215"/>
                    </a:cubicBezTo>
                    <a:cubicBezTo>
                      <a:pt x="270" y="215"/>
                      <a:pt x="270" y="215"/>
                      <a:pt x="270" y="215"/>
                    </a:cubicBezTo>
                    <a:cubicBezTo>
                      <a:pt x="267" y="218"/>
                      <a:pt x="267" y="218"/>
                      <a:pt x="267" y="218"/>
                    </a:cubicBezTo>
                    <a:cubicBezTo>
                      <a:pt x="274" y="223"/>
                      <a:pt x="274" y="223"/>
                      <a:pt x="274" y="223"/>
                    </a:cubicBezTo>
                    <a:cubicBezTo>
                      <a:pt x="277" y="232"/>
                      <a:pt x="277" y="232"/>
                      <a:pt x="277" y="232"/>
                    </a:cubicBezTo>
                    <a:cubicBezTo>
                      <a:pt x="268" y="234"/>
                      <a:pt x="268" y="234"/>
                      <a:pt x="268" y="234"/>
                    </a:cubicBezTo>
                    <a:close/>
                    <a:moveTo>
                      <a:pt x="188" y="200"/>
                    </a:moveTo>
                    <a:cubicBezTo>
                      <a:pt x="188" y="200"/>
                      <a:pt x="188" y="199"/>
                      <a:pt x="188" y="199"/>
                    </a:cubicBezTo>
                    <a:cubicBezTo>
                      <a:pt x="188" y="198"/>
                      <a:pt x="188" y="198"/>
                      <a:pt x="188" y="198"/>
                    </a:cubicBezTo>
                    <a:cubicBezTo>
                      <a:pt x="187" y="197"/>
                      <a:pt x="187" y="197"/>
                      <a:pt x="187" y="196"/>
                    </a:cubicBezTo>
                    <a:cubicBezTo>
                      <a:pt x="187" y="196"/>
                      <a:pt x="187" y="195"/>
                      <a:pt x="187" y="195"/>
                    </a:cubicBezTo>
                    <a:cubicBezTo>
                      <a:pt x="199" y="189"/>
                      <a:pt x="199" y="189"/>
                      <a:pt x="199" y="189"/>
                    </a:cubicBezTo>
                    <a:cubicBezTo>
                      <a:pt x="199" y="195"/>
                      <a:pt x="199" y="195"/>
                      <a:pt x="199" y="195"/>
                    </a:cubicBezTo>
                    <a:cubicBezTo>
                      <a:pt x="198" y="198"/>
                      <a:pt x="198" y="198"/>
                      <a:pt x="198" y="198"/>
                    </a:cubicBezTo>
                    <a:cubicBezTo>
                      <a:pt x="215" y="207"/>
                      <a:pt x="215" y="207"/>
                      <a:pt x="215" y="207"/>
                    </a:cubicBezTo>
                    <a:cubicBezTo>
                      <a:pt x="218" y="212"/>
                      <a:pt x="218" y="212"/>
                      <a:pt x="218" y="212"/>
                    </a:cubicBezTo>
                    <a:cubicBezTo>
                      <a:pt x="204" y="217"/>
                      <a:pt x="204" y="217"/>
                      <a:pt x="204" y="217"/>
                    </a:cubicBezTo>
                    <a:cubicBezTo>
                      <a:pt x="175" y="215"/>
                      <a:pt x="175" y="215"/>
                      <a:pt x="175" y="215"/>
                    </a:cubicBezTo>
                    <a:cubicBezTo>
                      <a:pt x="174" y="215"/>
                      <a:pt x="174" y="215"/>
                      <a:pt x="173" y="215"/>
                    </a:cubicBezTo>
                    <a:cubicBezTo>
                      <a:pt x="172" y="215"/>
                      <a:pt x="172" y="215"/>
                      <a:pt x="171" y="215"/>
                    </a:cubicBezTo>
                    <a:cubicBezTo>
                      <a:pt x="170" y="215"/>
                      <a:pt x="170" y="215"/>
                      <a:pt x="169" y="215"/>
                    </a:cubicBezTo>
                    <a:cubicBezTo>
                      <a:pt x="168" y="215"/>
                      <a:pt x="168" y="215"/>
                      <a:pt x="167" y="215"/>
                    </a:cubicBezTo>
                    <a:cubicBezTo>
                      <a:pt x="156" y="221"/>
                      <a:pt x="156" y="221"/>
                      <a:pt x="156" y="221"/>
                    </a:cubicBezTo>
                    <a:cubicBezTo>
                      <a:pt x="161" y="215"/>
                      <a:pt x="161" y="215"/>
                      <a:pt x="161" y="215"/>
                    </a:cubicBezTo>
                    <a:cubicBezTo>
                      <a:pt x="158" y="213"/>
                      <a:pt x="158" y="213"/>
                      <a:pt x="158" y="213"/>
                    </a:cubicBezTo>
                    <a:cubicBezTo>
                      <a:pt x="169" y="194"/>
                      <a:pt x="169" y="194"/>
                      <a:pt x="169" y="194"/>
                    </a:cubicBezTo>
                    <a:cubicBezTo>
                      <a:pt x="179" y="200"/>
                      <a:pt x="179" y="200"/>
                      <a:pt x="179" y="200"/>
                    </a:cubicBezTo>
                    <a:cubicBezTo>
                      <a:pt x="188" y="200"/>
                      <a:pt x="188" y="200"/>
                      <a:pt x="188" y="200"/>
                    </a:cubicBezTo>
                    <a:close/>
                    <a:moveTo>
                      <a:pt x="237" y="0"/>
                    </a:moveTo>
                    <a:cubicBezTo>
                      <a:pt x="245" y="6"/>
                      <a:pt x="245" y="6"/>
                      <a:pt x="245" y="6"/>
                    </a:cubicBezTo>
                    <a:cubicBezTo>
                      <a:pt x="252" y="10"/>
                      <a:pt x="252" y="10"/>
                      <a:pt x="252" y="10"/>
                    </a:cubicBezTo>
                    <a:cubicBezTo>
                      <a:pt x="247" y="10"/>
                      <a:pt x="247" y="10"/>
                      <a:pt x="247" y="10"/>
                    </a:cubicBezTo>
                    <a:cubicBezTo>
                      <a:pt x="250" y="13"/>
                      <a:pt x="250" y="13"/>
                      <a:pt x="250" y="13"/>
                    </a:cubicBezTo>
                    <a:cubicBezTo>
                      <a:pt x="247" y="13"/>
                      <a:pt x="247" y="13"/>
                      <a:pt x="247" y="13"/>
                    </a:cubicBezTo>
                    <a:cubicBezTo>
                      <a:pt x="243" y="10"/>
                      <a:pt x="243" y="10"/>
                      <a:pt x="243" y="10"/>
                    </a:cubicBezTo>
                    <a:cubicBezTo>
                      <a:pt x="241" y="18"/>
                      <a:pt x="241" y="18"/>
                      <a:pt x="241" y="18"/>
                    </a:cubicBezTo>
                    <a:cubicBezTo>
                      <a:pt x="241" y="23"/>
                      <a:pt x="241" y="23"/>
                      <a:pt x="241" y="23"/>
                    </a:cubicBezTo>
                    <a:cubicBezTo>
                      <a:pt x="244" y="25"/>
                      <a:pt x="247" y="27"/>
                      <a:pt x="250" y="29"/>
                    </a:cubicBezTo>
                    <a:cubicBezTo>
                      <a:pt x="247" y="31"/>
                      <a:pt x="247" y="31"/>
                      <a:pt x="240" y="32"/>
                    </a:cubicBezTo>
                    <a:cubicBezTo>
                      <a:pt x="249" y="41"/>
                      <a:pt x="249" y="41"/>
                      <a:pt x="249" y="41"/>
                    </a:cubicBezTo>
                    <a:cubicBezTo>
                      <a:pt x="256" y="43"/>
                      <a:pt x="256" y="43"/>
                      <a:pt x="256" y="43"/>
                    </a:cubicBezTo>
                    <a:cubicBezTo>
                      <a:pt x="257" y="45"/>
                      <a:pt x="257" y="45"/>
                      <a:pt x="257" y="45"/>
                    </a:cubicBezTo>
                    <a:cubicBezTo>
                      <a:pt x="249" y="42"/>
                      <a:pt x="249" y="42"/>
                      <a:pt x="249" y="42"/>
                    </a:cubicBezTo>
                    <a:cubicBezTo>
                      <a:pt x="243" y="39"/>
                      <a:pt x="243" y="39"/>
                      <a:pt x="243" y="39"/>
                    </a:cubicBezTo>
                    <a:cubicBezTo>
                      <a:pt x="242" y="40"/>
                      <a:pt x="242" y="40"/>
                      <a:pt x="242" y="40"/>
                    </a:cubicBezTo>
                    <a:cubicBezTo>
                      <a:pt x="242" y="42"/>
                      <a:pt x="242" y="42"/>
                      <a:pt x="242" y="42"/>
                    </a:cubicBezTo>
                    <a:cubicBezTo>
                      <a:pt x="249" y="45"/>
                      <a:pt x="249" y="45"/>
                      <a:pt x="249" y="45"/>
                    </a:cubicBezTo>
                    <a:cubicBezTo>
                      <a:pt x="244" y="44"/>
                      <a:pt x="244" y="44"/>
                      <a:pt x="244" y="44"/>
                    </a:cubicBezTo>
                    <a:cubicBezTo>
                      <a:pt x="243" y="45"/>
                      <a:pt x="243" y="45"/>
                      <a:pt x="243" y="45"/>
                    </a:cubicBezTo>
                    <a:cubicBezTo>
                      <a:pt x="252" y="49"/>
                      <a:pt x="252" y="49"/>
                      <a:pt x="252" y="49"/>
                    </a:cubicBezTo>
                    <a:cubicBezTo>
                      <a:pt x="250" y="51"/>
                      <a:pt x="250" y="51"/>
                      <a:pt x="250" y="51"/>
                    </a:cubicBezTo>
                    <a:cubicBezTo>
                      <a:pt x="244" y="48"/>
                      <a:pt x="244" y="48"/>
                      <a:pt x="244" y="48"/>
                    </a:cubicBezTo>
                    <a:cubicBezTo>
                      <a:pt x="241" y="43"/>
                      <a:pt x="241" y="43"/>
                      <a:pt x="241" y="43"/>
                    </a:cubicBezTo>
                    <a:cubicBezTo>
                      <a:pt x="234" y="37"/>
                      <a:pt x="234" y="37"/>
                      <a:pt x="234" y="37"/>
                    </a:cubicBezTo>
                    <a:cubicBezTo>
                      <a:pt x="231" y="37"/>
                      <a:pt x="231" y="37"/>
                      <a:pt x="231" y="37"/>
                    </a:cubicBezTo>
                    <a:cubicBezTo>
                      <a:pt x="238" y="43"/>
                      <a:pt x="238" y="43"/>
                      <a:pt x="238" y="43"/>
                    </a:cubicBezTo>
                    <a:cubicBezTo>
                      <a:pt x="236" y="45"/>
                      <a:pt x="236" y="45"/>
                      <a:pt x="236" y="45"/>
                    </a:cubicBezTo>
                    <a:cubicBezTo>
                      <a:pt x="243" y="51"/>
                      <a:pt x="243" y="51"/>
                      <a:pt x="243" y="51"/>
                    </a:cubicBezTo>
                    <a:cubicBezTo>
                      <a:pt x="250" y="59"/>
                      <a:pt x="250" y="59"/>
                      <a:pt x="250" y="59"/>
                    </a:cubicBezTo>
                    <a:cubicBezTo>
                      <a:pt x="255" y="64"/>
                      <a:pt x="255" y="64"/>
                      <a:pt x="255" y="64"/>
                    </a:cubicBezTo>
                    <a:cubicBezTo>
                      <a:pt x="256" y="64"/>
                      <a:pt x="256" y="64"/>
                      <a:pt x="256" y="64"/>
                    </a:cubicBezTo>
                    <a:cubicBezTo>
                      <a:pt x="257" y="63"/>
                      <a:pt x="257" y="63"/>
                      <a:pt x="258" y="63"/>
                    </a:cubicBezTo>
                    <a:cubicBezTo>
                      <a:pt x="258" y="63"/>
                      <a:pt x="259" y="63"/>
                      <a:pt x="259" y="63"/>
                    </a:cubicBezTo>
                    <a:cubicBezTo>
                      <a:pt x="260" y="63"/>
                      <a:pt x="260" y="63"/>
                      <a:pt x="261" y="63"/>
                    </a:cubicBezTo>
                    <a:cubicBezTo>
                      <a:pt x="268" y="67"/>
                      <a:pt x="268" y="67"/>
                      <a:pt x="268" y="67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63" y="65"/>
                      <a:pt x="263" y="65"/>
                      <a:pt x="263" y="65"/>
                    </a:cubicBezTo>
                    <a:cubicBezTo>
                      <a:pt x="258" y="66"/>
                      <a:pt x="258" y="66"/>
                      <a:pt x="258" y="66"/>
                    </a:cubicBezTo>
                    <a:cubicBezTo>
                      <a:pt x="264" y="72"/>
                      <a:pt x="264" y="72"/>
                      <a:pt x="264" y="72"/>
                    </a:cubicBezTo>
                    <a:cubicBezTo>
                      <a:pt x="264" y="79"/>
                      <a:pt x="264" y="79"/>
                      <a:pt x="264" y="79"/>
                    </a:cubicBezTo>
                    <a:cubicBezTo>
                      <a:pt x="263" y="80"/>
                      <a:pt x="261" y="81"/>
                      <a:pt x="259" y="81"/>
                    </a:cubicBezTo>
                    <a:cubicBezTo>
                      <a:pt x="260" y="73"/>
                      <a:pt x="260" y="73"/>
                      <a:pt x="244" y="57"/>
                    </a:cubicBezTo>
                    <a:cubicBezTo>
                      <a:pt x="226" y="38"/>
                      <a:pt x="226" y="38"/>
                      <a:pt x="221" y="37"/>
                    </a:cubicBezTo>
                    <a:cubicBezTo>
                      <a:pt x="223" y="51"/>
                      <a:pt x="223" y="51"/>
                      <a:pt x="223" y="51"/>
                    </a:cubicBezTo>
                    <a:cubicBezTo>
                      <a:pt x="238" y="62"/>
                      <a:pt x="238" y="62"/>
                      <a:pt x="238" y="62"/>
                    </a:cubicBezTo>
                    <a:cubicBezTo>
                      <a:pt x="245" y="70"/>
                      <a:pt x="245" y="70"/>
                      <a:pt x="245" y="70"/>
                    </a:cubicBezTo>
                    <a:cubicBezTo>
                      <a:pt x="225" y="62"/>
                      <a:pt x="225" y="62"/>
                      <a:pt x="225" y="62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0" y="60"/>
                      <a:pt x="210" y="60"/>
                      <a:pt x="210" y="60"/>
                    </a:cubicBezTo>
                    <a:cubicBezTo>
                      <a:pt x="218" y="63"/>
                      <a:pt x="218" y="63"/>
                      <a:pt x="218" y="63"/>
                    </a:cubicBezTo>
                    <a:cubicBezTo>
                      <a:pt x="220" y="68"/>
                      <a:pt x="220" y="68"/>
                      <a:pt x="220" y="68"/>
                    </a:cubicBezTo>
                    <a:cubicBezTo>
                      <a:pt x="212" y="67"/>
                      <a:pt x="212" y="67"/>
                      <a:pt x="212" y="67"/>
                    </a:cubicBezTo>
                    <a:cubicBezTo>
                      <a:pt x="206" y="72"/>
                      <a:pt x="206" y="72"/>
                      <a:pt x="206" y="72"/>
                    </a:cubicBezTo>
                    <a:cubicBezTo>
                      <a:pt x="200" y="67"/>
                      <a:pt x="200" y="67"/>
                      <a:pt x="200" y="67"/>
                    </a:cubicBezTo>
                    <a:cubicBezTo>
                      <a:pt x="194" y="72"/>
                      <a:pt x="194" y="72"/>
                      <a:pt x="194" y="72"/>
                    </a:cubicBezTo>
                    <a:cubicBezTo>
                      <a:pt x="192" y="73"/>
                      <a:pt x="189" y="74"/>
                      <a:pt x="187" y="75"/>
                    </a:cubicBezTo>
                    <a:cubicBezTo>
                      <a:pt x="187" y="76"/>
                      <a:pt x="188" y="77"/>
                      <a:pt x="188" y="78"/>
                    </a:cubicBezTo>
                    <a:cubicBezTo>
                      <a:pt x="187" y="79"/>
                      <a:pt x="187" y="80"/>
                      <a:pt x="186" y="80"/>
                    </a:cubicBezTo>
                    <a:cubicBezTo>
                      <a:pt x="184" y="80"/>
                      <a:pt x="182" y="80"/>
                      <a:pt x="180" y="80"/>
                    </a:cubicBezTo>
                    <a:cubicBezTo>
                      <a:pt x="181" y="77"/>
                      <a:pt x="181" y="77"/>
                      <a:pt x="183" y="74"/>
                    </a:cubicBezTo>
                    <a:cubicBezTo>
                      <a:pt x="171" y="69"/>
                      <a:pt x="171" y="69"/>
                      <a:pt x="171" y="69"/>
                    </a:cubicBezTo>
                    <a:cubicBezTo>
                      <a:pt x="171" y="70"/>
                      <a:pt x="172" y="70"/>
                      <a:pt x="172" y="71"/>
                    </a:cubicBezTo>
                    <a:cubicBezTo>
                      <a:pt x="172" y="72"/>
                      <a:pt x="173" y="72"/>
                      <a:pt x="173" y="73"/>
                    </a:cubicBezTo>
                    <a:cubicBezTo>
                      <a:pt x="173" y="74"/>
                      <a:pt x="174" y="74"/>
                      <a:pt x="174" y="75"/>
                    </a:cubicBezTo>
                    <a:cubicBezTo>
                      <a:pt x="174" y="76"/>
                      <a:pt x="175" y="76"/>
                      <a:pt x="175" y="77"/>
                    </a:cubicBezTo>
                    <a:cubicBezTo>
                      <a:pt x="181" y="82"/>
                      <a:pt x="181" y="82"/>
                      <a:pt x="181" y="82"/>
                    </a:cubicBezTo>
                    <a:cubicBezTo>
                      <a:pt x="179" y="86"/>
                      <a:pt x="179" y="86"/>
                      <a:pt x="179" y="86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69" y="90"/>
                      <a:pt x="169" y="90"/>
                      <a:pt x="169" y="90"/>
                    </a:cubicBezTo>
                    <a:cubicBezTo>
                      <a:pt x="173" y="95"/>
                      <a:pt x="173" y="95"/>
                      <a:pt x="173" y="95"/>
                    </a:cubicBezTo>
                    <a:cubicBezTo>
                      <a:pt x="167" y="95"/>
                      <a:pt x="167" y="95"/>
                      <a:pt x="167" y="95"/>
                    </a:cubicBezTo>
                    <a:cubicBezTo>
                      <a:pt x="159" y="92"/>
                      <a:pt x="159" y="92"/>
                      <a:pt x="159" y="92"/>
                    </a:cubicBezTo>
                    <a:cubicBezTo>
                      <a:pt x="161" y="96"/>
                      <a:pt x="161" y="96"/>
                      <a:pt x="161" y="96"/>
                    </a:cubicBezTo>
                    <a:cubicBezTo>
                      <a:pt x="163" y="97"/>
                      <a:pt x="165" y="99"/>
                      <a:pt x="166" y="100"/>
                    </a:cubicBezTo>
                    <a:cubicBezTo>
                      <a:pt x="161" y="100"/>
                      <a:pt x="161" y="100"/>
                      <a:pt x="150" y="89"/>
                    </a:cubicBezTo>
                    <a:cubicBezTo>
                      <a:pt x="142" y="83"/>
                      <a:pt x="142" y="83"/>
                      <a:pt x="142" y="83"/>
                    </a:cubicBezTo>
                    <a:cubicBezTo>
                      <a:pt x="152" y="84"/>
                      <a:pt x="152" y="84"/>
                      <a:pt x="152" y="84"/>
                    </a:cubicBezTo>
                    <a:cubicBezTo>
                      <a:pt x="164" y="87"/>
                      <a:pt x="164" y="87"/>
                      <a:pt x="164" y="87"/>
                    </a:cubicBezTo>
                    <a:cubicBezTo>
                      <a:pt x="169" y="81"/>
                      <a:pt x="169" y="81"/>
                      <a:pt x="169" y="81"/>
                    </a:cubicBezTo>
                    <a:cubicBezTo>
                      <a:pt x="154" y="70"/>
                      <a:pt x="154" y="70"/>
                      <a:pt x="154" y="70"/>
                    </a:cubicBezTo>
                    <a:cubicBezTo>
                      <a:pt x="134" y="65"/>
                      <a:pt x="134" y="65"/>
                      <a:pt x="134" y="65"/>
                    </a:cubicBezTo>
                    <a:cubicBezTo>
                      <a:pt x="123" y="61"/>
                      <a:pt x="123" y="61"/>
                      <a:pt x="123" y="61"/>
                    </a:cubicBezTo>
                    <a:cubicBezTo>
                      <a:pt x="128" y="58"/>
                      <a:pt x="128" y="58"/>
                      <a:pt x="128" y="58"/>
                    </a:cubicBezTo>
                    <a:cubicBezTo>
                      <a:pt x="120" y="55"/>
                      <a:pt x="120" y="55"/>
                      <a:pt x="120" y="55"/>
                    </a:cubicBezTo>
                    <a:cubicBezTo>
                      <a:pt x="119" y="59"/>
                      <a:pt x="119" y="59"/>
                      <a:pt x="119" y="59"/>
                    </a:cubicBezTo>
                    <a:cubicBezTo>
                      <a:pt x="117" y="55"/>
                      <a:pt x="117" y="55"/>
                      <a:pt x="117" y="55"/>
                    </a:cubicBezTo>
                    <a:cubicBezTo>
                      <a:pt x="117" y="59"/>
                      <a:pt x="117" y="59"/>
                      <a:pt x="117" y="59"/>
                    </a:cubicBezTo>
                    <a:cubicBezTo>
                      <a:pt x="115" y="54"/>
                      <a:pt x="115" y="54"/>
                      <a:pt x="115" y="54"/>
                    </a:cubicBezTo>
                    <a:cubicBezTo>
                      <a:pt x="113" y="58"/>
                      <a:pt x="113" y="58"/>
                      <a:pt x="113" y="58"/>
                    </a:cubicBezTo>
                    <a:cubicBezTo>
                      <a:pt x="110" y="55"/>
                      <a:pt x="110" y="55"/>
                      <a:pt x="110" y="55"/>
                    </a:cubicBezTo>
                    <a:cubicBezTo>
                      <a:pt x="110" y="60"/>
                      <a:pt x="110" y="60"/>
                      <a:pt x="110" y="60"/>
                    </a:cubicBezTo>
                    <a:cubicBezTo>
                      <a:pt x="104" y="59"/>
                      <a:pt x="104" y="59"/>
                      <a:pt x="104" y="59"/>
                    </a:cubicBezTo>
                    <a:cubicBezTo>
                      <a:pt x="104" y="60"/>
                      <a:pt x="104" y="60"/>
                      <a:pt x="104" y="60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5" y="63"/>
                      <a:pt x="92" y="62"/>
                      <a:pt x="89" y="62"/>
                    </a:cubicBezTo>
                    <a:cubicBezTo>
                      <a:pt x="89" y="66"/>
                      <a:pt x="88" y="66"/>
                      <a:pt x="90" y="69"/>
                    </a:cubicBezTo>
                    <a:cubicBezTo>
                      <a:pt x="86" y="70"/>
                      <a:pt x="86" y="70"/>
                      <a:pt x="86" y="70"/>
                    </a:cubicBezTo>
                    <a:cubicBezTo>
                      <a:pt x="81" y="71"/>
                      <a:pt x="81" y="71"/>
                      <a:pt x="81" y="71"/>
                    </a:cubicBezTo>
                    <a:cubicBezTo>
                      <a:pt x="79" y="75"/>
                      <a:pt x="79" y="75"/>
                      <a:pt x="79" y="75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79" y="76"/>
                      <a:pt x="79" y="76"/>
                      <a:pt x="79" y="76"/>
                    </a:cubicBezTo>
                    <a:cubicBezTo>
                      <a:pt x="87" y="75"/>
                      <a:pt x="87" y="75"/>
                      <a:pt x="87" y="75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75" y="97"/>
                      <a:pt x="75" y="97"/>
                      <a:pt x="75" y="97"/>
                    </a:cubicBezTo>
                    <a:cubicBezTo>
                      <a:pt x="69" y="106"/>
                      <a:pt x="69" y="106"/>
                      <a:pt x="69" y="106"/>
                    </a:cubicBezTo>
                    <a:cubicBezTo>
                      <a:pt x="59" y="112"/>
                      <a:pt x="59" y="112"/>
                      <a:pt x="59" y="112"/>
                    </a:cubicBezTo>
                    <a:cubicBezTo>
                      <a:pt x="58" y="121"/>
                      <a:pt x="58" y="121"/>
                      <a:pt x="58" y="121"/>
                    </a:cubicBezTo>
                    <a:cubicBezTo>
                      <a:pt x="59" y="130"/>
                      <a:pt x="59" y="130"/>
                      <a:pt x="59" y="130"/>
                    </a:cubicBezTo>
                    <a:cubicBezTo>
                      <a:pt x="63" y="135"/>
                      <a:pt x="63" y="135"/>
                      <a:pt x="63" y="135"/>
                    </a:cubicBezTo>
                    <a:cubicBezTo>
                      <a:pt x="77" y="131"/>
                      <a:pt x="77" y="131"/>
                      <a:pt x="77" y="131"/>
                    </a:cubicBezTo>
                    <a:cubicBezTo>
                      <a:pt x="78" y="131"/>
                      <a:pt x="80" y="132"/>
                      <a:pt x="81" y="132"/>
                    </a:cubicBezTo>
                    <a:cubicBezTo>
                      <a:pt x="84" y="143"/>
                      <a:pt x="84" y="143"/>
                      <a:pt x="80" y="151"/>
                    </a:cubicBezTo>
                    <a:cubicBezTo>
                      <a:pt x="84" y="151"/>
                      <a:pt x="84" y="151"/>
                      <a:pt x="93" y="149"/>
                    </a:cubicBezTo>
                    <a:cubicBezTo>
                      <a:pt x="102" y="139"/>
                      <a:pt x="102" y="139"/>
                      <a:pt x="102" y="139"/>
                    </a:cubicBezTo>
                    <a:cubicBezTo>
                      <a:pt x="102" y="137"/>
                      <a:pt x="101" y="133"/>
                      <a:pt x="101" y="131"/>
                    </a:cubicBezTo>
                    <a:cubicBezTo>
                      <a:pt x="103" y="130"/>
                      <a:pt x="105" y="129"/>
                      <a:pt x="106" y="128"/>
                    </a:cubicBezTo>
                    <a:cubicBezTo>
                      <a:pt x="104" y="125"/>
                      <a:pt x="104" y="125"/>
                      <a:pt x="99" y="121"/>
                    </a:cubicBezTo>
                    <a:cubicBezTo>
                      <a:pt x="99" y="110"/>
                      <a:pt x="99" y="110"/>
                      <a:pt x="99" y="110"/>
                    </a:cubicBezTo>
                    <a:cubicBezTo>
                      <a:pt x="107" y="100"/>
                      <a:pt x="107" y="100"/>
                      <a:pt x="107" y="100"/>
                    </a:cubicBezTo>
                    <a:cubicBezTo>
                      <a:pt x="109" y="94"/>
                      <a:pt x="109" y="94"/>
                      <a:pt x="109" y="94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21" y="92"/>
                      <a:pt x="121" y="92"/>
                      <a:pt x="121" y="92"/>
                    </a:cubicBezTo>
                    <a:cubicBezTo>
                      <a:pt x="117" y="99"/>
                      <a:pt x="117" y="99"/>
                      <a:pt x="117" y="99"/>
                    </a:cubicBezTo>
                    <a:cubicBezTo>
                      <a:pt x="113" y="109"/>
                      <a:pt x="113" y="109"/>
                      <a:pt x="113" y="109"/>
                    </a:cubicBezTo>
                    <a:cubicBezTo>
                      <a:pt x="115" y="118"/>
                      <a:pt x="115" y="118"/>
                      <a:pt x="115" y="118"/>
                    </a:cubicBezTo>
                    <a:cubicBezTo>
                      <a:pt x="120" y="124"/>
                      <a:pt x="120" y="124"/>
                      <a:pt x="120" y="124"/>
                    </a:cubicBezTo>
                    <a:cubicBezTo>
                      <a:pt x="132" y="123"/>
                      <a:pt x="132" y="123"/>
                      <a:pt x="132" y="123"/>
                    </a:cubicBezTo>
                    <a:cubicBezTo>
                      <a:pt x="141" y="121"/>
                      <a:pt x="141" y="121"/>
                      <a:pt x="141" y="121"/>
                    </a:cubicBezTo>
                    <a:cubicBezTo>
                      <a:pt x="143" y="126"/>
                      <a:pt x="143" y="126"/>
                      <a:pt x="143" y="126"/>
                    </a:cubicBezTo>
                    <a:cubicBezTo>
                      <a:pt x="136" y="128"/>
                      <a:pt x="136" y="128"/>
                      <a:pt x="136" y="128"/>
                    </a:cubicBezTo>
                    <a:cubicBezTo>
                      <a:pt x="125" y="127"/>
                      <a:pt x="125" y="127"/>
                      <a:pt x="125" y="127"/>
                    </a:cubicBezTo>
                    <a:cubicBezTo>
                      <a:pt x="125" y="132"/>
                      <a:pt x="125" y="132"/>
                      <a:pt x="125" y="132"/>
                    </a:cubicBezTo>
                    <a:cubicBezTo>
                      <a:pt x="129" y="135"/>
                      <a:pt x="129" y="135"/>
                      <a:pt x="129" y="135"/>
                    </a:cubicBezTo>
                    <a:cubicBezTo>
                      <a:pt x="127" y="142"/>
                      <a:pt x="127" y="142"/>
                      <a:pt x="127" y="142"/>
                    </a:cubicBezTo>
                    <a:cubicBezTo>
                      <a:pt x="121" y="139"/>
                      <a:pt x="121" y="139"/>
                      <a:pt x="121" y="139"/>
                    </a:cubicBezTo>
                    <a:cubicBezTo>
                      <a:pt x="118" y="144"/>
                      <a:pt x="118" y="144"/>
                      <a:pt x="118" y="144"/>
                    </a:cubicBezTo>
                    <a:cubicBezTo>
                      <a:pt x="120" y="151"/>
                      <a:pt x="120" y="151"/>
                      <a:pt x="120" y="151"/>
                    </a:cubicBezTo>
                    <a:cubicBezTo>
                      <a:pt x="113" y="156"/>
                      <a:pt x="113" y="156"/>
                      <a:pt x="113" y="156"/>
                    </a:cubicBezTo>
                    <a:cubicBezTo>
                      <a:pt x="107" y="154"/>
                      <a:pt x="107" y="154"/>
                      <a:pt x="107" y="154"/>
                    </a:cubicBezTo>
                    <a:cubicBezTo>
                      <a:pt x="101" y="158"/>
                      <a:pt x="101" y="158"/>
                      <a:pt x="101" y="158"/>
                    </a:cubicBezTo>
                    <a:cubicBezTo>
                      <a:pt x="100" y="158"/>
                      <a:pt x="99" y="158"/>
                      <a:pt x="98" y="158"/>
                    </a:cubicBezTo>
                    <a:cubicBezTo>
                      <a:pt x="98" y="158"/>
                      <a:pt x="97" y="158"/>
                      <a:pt x="96" y="158"/>
                    </a:cubicBezTo>
                    <a:cubicBezTo>
                      <a:pt x="96" y="158"/>
                      <a:pt x="95" y="158"/>
                      <a:pt x="94" y="158"/>
                    </a:cubicBezTo>
                    <a:cubicBezTo>
                      <a:pt x="93" y="159"/>
                      <a:pt x="93" y="159"/>
                      <a:pt x="92" y="159"/>
                    </a:cubicBezTo>
                    <a:cubicBezTo>
                      <a:pt x="89" y="156"/>
                      <a:pt x="89" y="156"/>
                      <a:pt x="89" y="156"/>
                    </a:cubicBezTo>
                    <a:cubicBezTo>
                      <a:pt x="83" y="159"/>
                      <a:pt x="83" y="159"/>
                      <a:pt x="83" y="159"/>
                    </a:cubicBezTo>
                    <a:cubicBezTo>
                      <a:pt x="76" y="154"/>
                      <a:pt x="76" y="154"/>
                      <a:pt x="76" y="154"/>
                    </a:cubicBezTo>
                    <a:cubicBezTo>
                      <a:pt x="76" y="149"/>
                      <a:pt x="77" y="144"/>
                      <a:pt x="77" y="139"/>
                    </a:cubicBezTo>
                    <a:cubicBezTo>
                      <a:pt x="73" y="140"/>
                      <a:pt x="73" y="140"/>
                      <a:pt x="73" y="140"/>
                    </a:cubicBezTo>
                    <a:cubicBezTo>
                      <a:pt x="69" y="144"/>
                      <a:pt x="69" y="144"/>
                      <a:pt x="69" y="144"/>
                    </a:cubicBezTo>
                    <a:cubicBezTo>
                      <a:pt x="70" y="150"/>
                      <a:pt x="70" y="150"/>
                      <a:pt x="70" y="150"/>
                    </a:cubicBezTo>
                    <a:cubicBezTo>
                      <a:pt x="73" y="156"/>
                      <a:pt x="73" y="156"/>
                      <a:pt x="73" y="156"/>
                    </a:cubicBezTo>
                    <a:cubicBezTo>
                      <a:pt x="65" y="162"/>
                      <a:pt x="65" y="162"/>
                      <a:pt x="65" y="162"/>
                    </a:cubicBezTo>
                    <a:cubicBezTo>
                      <a:pt x="51" y="170"/>
                      <a:pt x="51" y="170"/>
                      <a:pt x="51" y="170"/>
                    </a:cubicBezTo>
                    <a:cubicBezTo>
                      <a:pt x="43" y="181"/>
                      <a:pt x="43" y="181"/>
                      <a:pt x="43" y="181"/>
                    </a:cubicBezTo>
                    <a:cubicBezTo>
                      <a:pt x="33" y="183"/>
                      <a:pt x="33" y="183"/>
                      <a:pt x="33" y="183"/>
                    </a:cubicBezTo>
                    <a:cubicBezTo>
                      <a:pt x="31" y="186"/>
                      <a:pt x="31" y="186"/>
                      <a:pt x="31" y="186"/>
                    </a:cubicBezTo>
                    <a:cubicBezTo>
                      <a:pt x="20" y="186"/>
                      <a:pt x="20" y="186"/>
                      <a:pt x="20" y="186"/>
                    </a:cubicBezTo>
                    <a:cubicBezTo>
                      <a:pt x="26" y="192"/>
                      <a:pt x="26" y="192"/>
                      <a:pt x="26" y="192"/>
                    </a:cubicBezTo>
                    <a:cubicBezTo>
                      <a:pt x="32" y="197"/>
                      <a:pt x="32" y="197"/>
                      <a:pt x="32" y="197"/>
                    </a:cubicBezTo>
                    <a:cubicBezTo>
                      <a:pt x="34" y="204"/>
                      <a:pt x="34" y="204"/>
                      <a:pt x="34" y="204"/>
                    </a:cubicBezTo>
                    <a:cubicBezTo>
                      <a:pt x="32" y="209"/>
                      <a:pt x="32" y="209"/>
                      <a:pt x="32" y="209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5" y="209"/>
                      <a:pt x="5" y="209"/>
                      <a:pt x="5" y="209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0" y="235"/>
                      <a:pt x="0" y="237"/>
                      <a:pt x="0" y="239"/>
                    </a:cubicBezTo>
                    <a:cubicBezTo>
                      <a:pt x="10" y="238"/>
                      <a:pt x="10" y="238"/>
                      <a:pt x="14" y="243"/>
                    </a:cubicBezTo>
                    <a:cubicBezTo>
                      <a:pt x="15" y="242"/>
                      <a:pt x="15" y="242"/>
                      <a:pt x="15" y="242"/>
                    </a:cubicBezTo>
                    <a:cubicBezTo>
                      <a:pt x="19" y="240"/>
                      <a:pt x="19" y="240"/>
                      <a:pt x="19" y="240"/>
                    </a:cubicBezTo>
                    <a:cubicBezTo>
                      <a:pt x="32" y="240"/>
                      <a:pt x="32" y="240"/>
                      <a:pt x="32" y="240"/>
                    </a:cubicBezTo>
                    <a:cubicBezTo>
                      <a:pt x="37" y="233"/>
                      <a:pt x="37" y="233"/>
                      <a:pt x="37" y="233"/>
                    </a:cubicBezTo>
                    <a:cubicBezTo>
                      <a:pt x="38" y="227"/>
                      <a:pt x="38" y="227"/>
                      <a:pt x="38" y="227"/>
                    </a:cubicBezTo>
                    <a:cubicBezTo>
                      <a:pt x="49" y="225"/>
                      <a:pt x="49" y="225"/>
                      <a:pt x="49" y="225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54" y="211"/>
                      <a:pt x="54" y="211"/>
                      <a:pt x="54" y="211"/>
                    </a:cubicBezTo>
                    <a:cubicBezTo>
                      <a:pt x="60" y="209"/>
                      <a:pt x="60" y="209"/>
                      <a:pt x="60" y="209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69" y="210"/>
                      <a:pt x="74" y="207"/>
                      <a:pt x="79" y="205"/>
                    </a:cubicBezTo>
                    <a:cubicBezTo>
                      <a:pt x="91" y="214"/>
                      <a:pt x="91" y="214"/>
                      <a:pt x="104" y="219"/>
                    </a:cubicBezTo>
                    <a:cubicBezTo>
                      <a:pt x="109" y="224"/>
                      <a:pt x="109" y="224"/>
                      <a:pt x="109" y="224"/>
                    </a:cubicBezTo>
                    <a:cubicBezTo>
                      <a:pt x="109" y="231"/>
                      <a:pt x="109" y="231"/>
                      <a:pt x="109" y="231"/>
                    </a:cubicBezTo>
                    <a:cubicBezTo>
                      <a:pt x="112" y="233"/>
                      <a:pt x="112" y="233"/>
                      <a:pt x="112" y="233"/>
                    </a:cubicBezTo>
                    <a:cubicBezTo>
                      <a:pt x="114" y="229"/>
                      <a:pt x="114" y="229"/>
                      <a:pt x="114" y="229"/>
                    </a:cubicBezTo>
                    <a:cubicBezTo>
                      <a:pt x="114" y="229"/>
                      <a:pt x="114" y="228"/>
                      <a:pt x="114" y="228"/>
                    </a:cubicBezTo>
                    <a:cubicBezTo>
                      <a:pt x="114" y="228"/>
                      <a:pt x="114" y="227"/>
                      <a:pt x="114" y="227"/>
                    </a:cubicBezTo>
                    <a:cubicBezTo>
                      <a:pt x="114" y="227"/>
                      <a:pt x="114" y="226"/>
                      <a:pt x="114" y="226"/>
                    </a:cubicBezTo>
                    <a:cubicBezTo>
                      <a:pt x="114" y="226"/>
                      <a:pt x="114" y="225"/>
                      <a:pt x="114" y="225"/>
                    </a:cubicBezTo>
                    <a:cubicBezTo>
                      <a:pt x="114" y="225"/>
                      <a:pt x="114" y="225"/>
                      <a:pt x="114" y="224"/>
                    </a:cubicBezTo>
                    <a:cubicBezTo>
                      <a:pt x="114" y="224"/>
                      <a:pt x="114" y="224"/>
                      <a:pt x="114" y="224"/>
                    </a:cubicBezTo>
                    <a:cubicBezTo>
                      <a:pt x="114" y="224"/>
                      <a:pt x="114" y="223"/>
                      <a:pt x="114" y="223"/>
                    </a:cubicBezTo>
                    <a:cubicBezTo>
                      <a:pt x="114" y="223"/>
                      <a:pt x="114" y="223"/>
                      <a:pt x="114" y="223"/>
                    </a:cubicBezTo>
                    <a:cubicBezTo>
                      <a:pt x="115" y="222"/>
                      <a:pt x="115" y="222"/>
                      <a:pt x="115" y="222"/>
                    </a:cubicBezTo>
                    <a:cubicBezTo>
                      <a:pt x="118" y="224"/>
                      <a:pt x="118" y="224"/>
                      <a:pt x="118" y="224"/>
                    </a:cubicBezTo>
                    <a:cubicBezTo>
                      <a:pt x="119" y="223"/>
                      <a:pt x="119" y="223"/>
                      <a:pt x="119" y="223"/>
                    </a:cubicBezTo>
                    <a:cubicBezTo>
                      <a:pt x="113" y="218"/>
                      <a:pt x="105" y="215"/>
                      <a:pt x="98" y="211"/>
                    </a:cubicBezTo>
                    <a:cubicBezTo>
                      <a:pt x="97" y="208"/>
                      <a:pt x="97" y="208"/>
                      <a:pt x="97" y="208"/>
                    </a:cubicBezTo>
                    <a:cubicBezTo>
                      <a:pt x="92" y="205"/>
                      <a:pt x="92" y="205"/>
                      <a:pt x="92" y="205"/>
                    </a:cubicBezTo>
                    <a:cubicBezTo>
                      <a:pt x="92" y="204"/>
                      <a:pt x="92" y="201"/>
                      <a:pt x="92" y="199"/>
                    </a:cubicBezTo>
                    <a:cubicBezTo>
                      <a:pt x="105" y="199"/>
                      <a:pt x="113" y="209"/>
                      <a:pt x="123" y="214"/>
                    </a:cubicBezTo>
                    <a:cubicBezTo>
                      <a:pt x="125" y="220"/>
                      <a:pt x="125" y="220"/>
                      <a:pt x="125" y="220"/>
                    </a:cubicBezTo>
                    <a:cubicBezTo>
                      <a:pt x="128" y="225"/>
                      <a:pt x="128" y="225"/>
                      <a:pt x="128" y="225"/>
                    </a:cubicBezTo>
                    <a:cubicBezTo>
                      <a:pt x="133" y="230"/>
                      <a:pt x="133" y="230"/>
                      <a:pt x="133" y="230"/>
                    </a:cubicBezTo>
                    <a:cubicBezTo>
                      <a:pt x="135" y="233"/>
                      <a:pt x="135" y="233"/>
                      <a:pt x="135" y="233"/>
                    </a:cubicBezTo>
                    <a:cubicBezTo>
                      <a:pt x="139" y="237"/>
                      <a:pt x="139" y="237"/>
                      <a:pt x="139" y="237"/>
                    </a:cubicBezTo>
                    <a:cubicBezTo>
                      <a:pt x="144" y="236"/>
                      <a:pt x="144" y="236"/>
                      <a:pt x="144" y="236"/>
                    </a:cubicBezTo>
                    <a:cubicBezTo>
                      <a:pt x="145" y="233"/>
                      <a:pt x="145" y="233"/>
                      <a:pt x="145" y="233"/>
                    </a:cubicBezTo>
                    <a:cubicBezTo>
                      <a:pt x="148" y="232"/>
                      <a:pt x="148" y="232"/>
                      <a:pt x="148" y="232"/>
                    </a:cubicBezTo>
                    <a:cubicBezTo>
                      <a:pt x="145" y="230"/>
                      <a:pt x="145" y="230"/>
                      <a:pt x="145" y="230"/>
                    </a:cubicBezTo>
                    <a:cubicBezTo>
                      <a:pt x="140" y="226"/>
                      <a:pt x="140" y="226"/>
                      <a:pt x="140" y="226"/>
                    </a:cubicBezTo>
                    <a:cubicBezTo>
                      <a:pt x="139" y="222"/>
                      <a:pt x="139" y="222"/>
                      <a:pt x="139" y="222"/>
                    </a:cubicBezTo>
                    <a:cubicBezTo>
                      <a:pt x="141" y="222"/>
                      <a:pt x="145" y="221"/>
                      <a:pt x="147" y="219"/>
                    </a:cubicBezTo>
                    <a:cubicBezTo>
                      <a:pt x="150" y="220"/>
                      <a:pt x="150" y="220"/>
                      <a:pt x="155" y="223"/>
                    </a:cubicBezTo>
                    <a:cubicBezTo>
                      <a:pt x="156" y="226"/>
                      <a:pt x="156" y="226"/>
                      <a:pt x="156" y="232"/>
                    </a:cubicBezTo>
                    <a:cubicBezTo>
                      <a:pt x="169" y="239"/>
                      <a:pt x="173" y="239"/>
                      <a:pt x="185" y="237"/>
                    </a:cubicBezTo>
                    <a:cubicBezTo>
                      <a:pt x="198" y="237"/>
                      <a:pt x="198" y="237"/>
                      <a:pt x="198" y="237"/>
                    </a:cubicBezTo>
                    <a:cubicBezTo>
                      <a:pt x="201" y="246"/>
                      <a:pt x="201" y="246"/>
                      <a:pt x="201" y="246"/>
                    </a:cubicBezTo>
                    <a:cubicBezTo>
                      <a:pt x="199" y="255"/>
                      <a:pt x="199" y="255"/>
                      <a:pt x="199" y="255"/>
                    </a:cubicBezTo>
                    <a:cubicBezTo>
                      <a:pt x="199" y="259"/>
                      <a:pt x="199" y="259"/>
                      <a:pt x="199" y="259"/>
                    </a:cubicBezTo>
                    <a:cubicBezTo>
                      <a:pt x="199" y="259"/>
                      <a:pt x="199" y="259"/>
                      <a:pt x="199" y="259"/>
                    </a:cubicBezTo>
                    <a:cubicBezTo>
                      <a:pt x="200" y="263"/>
                      <a:pt x="200" y="263"/>
                      <a:pt x="200" y="263"/>
                    </a:cubicBezTo>
                    <a:cubicBezTo>
                      <a:pt x="202" y="267"/>
                      <a:pt x="202" y="267"/>
                      <a:pt x="202" y="267"/>
                    </a:cubicBezTo>
                    <a:cubicBezTo>
                      <a:pt x="202" y="268"/>
                      <a:pt x="202" y="268"/>
                      <a:pt x="202" y="268"/>
                    </a:cubicBezTo>
                    <a:cubicBezTo>
                      <a:pt x="207" y="275"/>
                      <a:pt x="207" y="275"/>
                      <a:pt x="207" y="275"/>
                    </a:cubicBezTo>
                    <a:cubicBezTo>
                      <a:pt x="214" y="281"/>
                      <a:pt x="214" y="281"/>
                      <a:pt x="214" y="281"/>
                    </a:cubicBezTo>
                    <a:cubicBezTo>
                      <a:pt x="228" y="291"/>
                      <a:pt x="228" y="291"/>
                      <a:pt x="228" y="291"/>
                    </a:cubicBezTo>
                    <a:cubicBezTo>
                      <a:pt x="233" y="301"/>
                      <a:pt x="233" y="301"/>
                      <a:pt x="233" y="301"/>
                    </a:cubicBezTo>
                    <a:cubicBezTo>
                      <a:pt x="251" y="314"/>
                      <a:pt x="251" y="314"/>
                      <a:pt x="251" y="314"/>
                    </a:cubicBezTo>
                    <a:cubicBezTo>
                      <a:pt x="252" y="323"/>
                      <a:pt x="252" y="323"/>
                      <a:pt x="252" y="323"/>
                    </a:cubicBezTo>
                    <a:cubicBezTo>
                      <a:pt x="259" y="330"/>
                      <a:pt x="259" y="330"/>
                      <a:pt x="259" y="330"/>
                    </a:cubicBezTo>
                    <a:cubicBezTo>
                      <a:pt x="279" y="324"/>
                      <a:pt x="279" y="324"/>
                      <a:pt x="279" y="324"/>
                    </a:cubicBezTo>
                    <a:cubicBezTo>
                      <a:pt x="300" y="314"/>
                      <a:pt x="300" y="314"/>
                      <a:pt x="300" y="314"/>
                    </a:cubicBezTo>
                    <a:cubicBezTo>
                      <a:pt x="314" y="305"/>
                      <a:pt x="314" y="305"/>
                      <a:pt x="314" y="305"/>
                    </a:cubicBezTo>
                    <a:cubicBezTo>
                      <a:pt x="322" y="292"/>
                      <a:pt x="322" y="292"/>
                      <a:pt x="322" y="292"/>
                    </a:cubicBezTo>
                    <a:cubicBezTo>
                      <a:pt x="308" y="285"/>
                      <a:pt x="308" y="285"/>
                      <a:pt x="308" y="285"/>
                    </a:cubicBezTo>
                    <a:cubicBezTo>
                      <a:pt x="307" y="283"/>
                      <a:pt x="305" y="280"/>
                      <a:pt x="303" y="278"/>
                    </a:cubicBezTo>
                    <a:cubicBezTo>
                      <a:pt x="294" y="287"/>
                      <a:pt x="281" y="281"/>
                      <a:pt x="275" y="278"/>
                    </a:cubicBezTo>
                    <a:cubicBezTo>
                      <a:pt x="273" y="274"/>
                      <a:pt x="273" y="274"/>
                      <a:pt x="273" y="274"/>
                    </a:cubicBezTo>
                    <a:cubicBezTo>
                      <a:pt x="262" y="265"/>
                      <a:pt x="262" y="265"/>
                      <a:pt x="262" y="265"/>
                    </a:cubicBezTo>
                    <a:cubicBezTo>
                      <a:pt x="269" y="261"/>
                      <a:pt x="269" y="261"/>
                      <a:pt x="269" y="261"/>
                    </a:cubicBezTo>
                    <a:cubicBezTo>
                      <a:pt x="283" y="271"/>
                      <a:pt x="283" y="271"/>
                      <a:pt x="283" y="271"/>
                    </a:cubicBezTo>
                    <a:cubicBezTo>
                      <a:pt x="299" y="274"/>
                      <a:pt x="299" y="274"/>
                      <a:pt x="299" y="274"/>
                    </a:cubicBezTo>
                    <a:cubicBezTo>
                      <a:pt x="300" y="273"/>
                      <a:pt x="302" y="273"/>
                      <a:pt x="304" y="272"/>
                    </a:cubicBezTo>
                    <a:cubicBezTo>
                      <a:pt x="314" y="279"/>
                      <a:pt x="314" y="279"/>
                      <a:pt x="340" y="279"/>
                    </a:cubicBezTo>
                    <a:cubicBezTo>
                      <a:pt x="353" y="280"/>
                      <a:pt x="353" y="280"/>
                      <a:pt x="353" y="280"/>
                    </a:cubicBezTo>
                    <a:cubicBezTo>
                      <a:pt x="367" y="287"/>
                      <a:pt x="367" y="287"/>
                      <a:pt x="367" y="287"/>
                    </a:cubicBezTo>
                    <a:cubicBezTo>
                      <a:pt x="366" y="290"/>
                      <a:pt x="366" y="290"/>
                      <a:pt x="366" y="290"/>
                    </a:cubicBezTo>
                    <a:cubicBezTo>
                      <a:pt x="374" y="294"/>
                      <a:pt x="374" y="294"/>
                      <a:pt x="374" y="294"/>
                    </a:cubicBezTo>
                    <a:cubicBezTo>
                      <a:pt x="376" y="289"/>
                      <a:pt x="376" y="289"/>
                      <a:pt x="376" y="289"/>
                    </a:cubicBezTo>
                    <a:cubicBezTo>
                      <a:pt x="379" y="288"/>
                      <a:pt x="379" y="288"/>
                      <a:pt x="379" y="288"/>
                    </a:cubicBezTo>
                    <a:cubicBezTo>
                      <a:pt x="383" y="297"/>
                      <a:pt x="383" y="297"/>
                      <a:pt x="383" y="297"/>
                    </a:cubicBezTo>
                    <a:cubicBezTo>
                      <a:pt x="391" y="311"/>
                      <a:pt x="391" y="311"/>
                      <a:pt x="391" y="311"/>
                    </a:cubicBezTo>
                    <a:cubicBezTo>
                      <a:pt x="399" y="321"/>
                      <a:pt x="399" y="321"/>
                      <a:pt x="399" y="321"/>
                    </a:cubicBezTo>
                    <a:cubicBezTo>
                      <a:pt x="408" y="331"/>
                      <a:pt x="408" y="331"/>
                      <a:pt x="408" y="331"/>
                    </a:cubicBezTo>
                    <a:cubicBezTo>
                      <a:pt x="413" y="339"/>
                      <a:pt x="413" y="339"/>
                      <a:pt x="413" y="339"/>
                    </a:cubicBezTo>
                    <a:cubicBezTo>
                      <a:pt x="417" y="341"/>
                      <a:pt x="417" y="341"/>
                      <a:pt x="417" y="341"/>
                    </a:cubicBezTo>
                    <a:cubicBezTo>
                      <a:pt x="419" y="341"/>
                      <a:pt x="419" y="341"/>
                      <a:pt x="419" y="341"/>
                    </a:cubicBezTo>
                    <a:cubicBezTo>
                      <a:pt x="420" y="336"/>
                      <a:pt x="420" y="336"/>
                      <a:pt x="420" y="336"/>
                    </a:cubicBezTo>
                    <a:cubicBezTo>
                      <a:pt x="424" y="329"/>
                      <a:pt x="424" y="329"/>
                      <a:pt x="424" y="329"/>
                    </a:cubicBezTo>
                    <a:cubicBezTo>
                      <a:pt x="422" y="321"/>
                      <a:pt x="422" y="321"/>
                      <a:pt x="422" y="321"/>
                    </a:cubicBezTo>
                    <a:cubicBezTo>
                      <a:pt x="422" y="320"/>
                      <a:pt x="422" y="320"/>
                      <a:pt x="422" y="319"/>
                    </a:cubicBezTo>
                    <a:cubicBezTo>
                      <a:pt x="421" y="318"/>
                      <a:pt x="421" y="317"/>
                      <a:pt x="421" y="317"/>
                    </a:cubicBezTo>
                    <a:cubicBezTo>
                      <a:pt x="420" y="316"/>
                      <a:pt x="420" y="315"/>
                      <a:pt x="420" y="314"/>
                    </a:cubicBezTo>
                    <a:cubicBezTo>
                      <a:pt x="420" y="313"/>
                      <a:pt x="419" y="313"/>
                      <a:pt x="419" y="312"/>
                    </a:cubicBezTo>
                    <a:cubicBezTo>
                      <a:pt x="421" y="309"/>
                      <a:pt x="421" y="309"/>
                      <a:pt x="421" y="309"/>
                    </a:cubicBezTo>
                    <a:cubicBezTo>
                      <a:pt x="426" y="308"/>
                      <a:pt x="426" y="308"/>
                      <a:pt x="426" y="308"/>
                    </a:cubicBezTo>
                    <a:cubicBezTo>
                      <a:pt x="426" y="304"/>
                      <a:pt x="426" y="304"/>
                      <a:pt x="426" y="304"/>
                    </a:cubicBezTo>
                    <a:cubicBezTo>
                      <a:pt x="431" y="300"/>
                      <a:pt x="431" y="300"/>
                      <a:pt x="431" y="300"/>
                    </a:cubicBezTo>
                    <a:cubicBezTo>
                      <a:pt x="433" y="295"/>
                      <a:pt x="433" y="295"/>
                      <a:pt x="433" y="295"/>
                    </a:cubicBezTo>
                    <a:cubicBezTo>
                      <a:pt x="437" y="293"/>
                      <a:pt x="437" y="293"/>
                      <a:pt x="437" y="293"/>
                    </a:cubicBezTo>
                    <a:cubicBezTo>
                      <a:pt x="436" y="288"/>
                      <a:pt x="436" y="288"/>
                      <a:pt x="436" y="288"/>
                    </a:cubicBezTo>
                    <a:cubicBezTo>
                      <a:pt x="444" y="286"/>
                      <a:pt x="444" y="286"/>
                      <a:pt x="444" y="286"/>
                    </a:cubicBezTo>
                    <a:cubicBezTo>
                      <a:pt x="449" y="285"/>
                      <a:pt x="449" y="285"/>
                      <a:pt x="449" y="285"/>
                    </a:cubicBezTo>
                    <a:cubicBezTo>
                      <a:pt x="450" y="283"/>
                      <a:pt x="450" y="283"/>
                      <a:pt x="450" y="283"/>
                    </a:cubicBezTo>
                    <a:cubicBezTo>
                      <a:pt x="452" y="285"/>
                      <a:pt x="452" y="285"/>
                      <a:pt x="452" y="285"/>
                    </a:cubicBezTo>
                    <a:cubicBezTo>
                      <a:pt x="458" y="292"/>
                      <a:pt x="458" y="292"/>
                      <a:pt x="458" y="292"/>
                    </a:cubicBezTo>
                    <a:cubicBezTo>
                      <a:pt x="467" y="297"/>
                      <a:pt x="467" y="297"/>
                      <a:pt x="467" y="297"/>
                    </a:cubicBezTo>
                    <a:cubicBezTo>
                      <a:pt x="469" y="304"/>
                      <a:pt x="469" y="304"/>
                      <a:pt x="469" y="304"/>
                    </a:cubicBezTo>
                    <a:cubicBezTo>
                      <a:pt x="472" y="308"/>
                      <a:pt x="472" y="308"/>
                      <a:pt x="472" y="308"/>
                    </a:cubicBezTo>
                    <a:cubicBezTo>
                      <a:pt x="476" y="308"/>
                      <a:pt x="476" y="308"/>
                      <a:pt x="476" y="308"/>
                    </a:cubicBezTo>
                    <a:cubicBezTo>
                      <a:pt x="478" y="304"/>
                      <a:pt x="478" y="304"/>
                      <a:pt x="478" y="304"/>
                    </a:cubicBezTo>
                    <a:cubicBezTo>
                      <a:pt x="478" y="301"/>
                      <a:pt x="478" y="301"/>
                      <a:pt x="478" y="301"/>
                    </a:cubicBezTo>
                    <a:cubicBezTo>
                      <a:pt x="483" y="306"/>
                      <a:pt x="483" y="306"/>
                      <a:pt x="483" y="306"/>
                    </a:cubicBezTo>
                    <a:cubicBezTo>
                      <a:pt x="489" y="317"/>
                      <a:pt x="489" y="317"/>
                      <a:pt x="489" y="317"/>
                    </a:cubicBezTo>
                    <a:cubicBezTo>
                      <a:pt x="494" y="328"/>
                      <a:pt x="494" y="328"/>
                      <a:pt x="494" y="328"/>
                    </a:cubicBezTo>
                    <a:cubicBezTo>
                      <a:pt x="495" y="336"/>
                      <a:pt x="495" y="336"/>
                      <a:pt x="495" y="336"/>
                    </a:cubicBezTo>
                    <a:cubicBezTo>
                      <a:pt x="503" y="338"/>
                      <a:pt x="503" y="338"/>
                      <a:pt x="503" y="338"/>
                    </a:cubicBezTo>
                    <a:cubicBezTo>
                      <a:pt x="509" y="347"/>
                      <a:pt x="509" y="347"/>
                      <a:pt x="509" y="347"/>
                    </a:cubicBezTo>
                    <a:cubicBezTo>
                      <a:pt x="515" y="354"/>
                      <a:pt x="515" y="354"/>
                      <a:pt x="515" y="354"/>
                    </a:cubicBezTo>
                    <a:cubicBezTo>
                      <a:pt x="524" y="359"/>
                      <a:pt x="524" y="359"/>
                      <a:pt x="524" y="359"/>
                    </a:cubicBezTo>
                    <a:cubicBezTo>
                      <a:pt x="527" y="358"/>
                      <a:pt x="527" y="358"/>
                      <a:pt x="527" y="358"/>
                    </a:cubicBezTo>
                    <a:cubicBezTo>
                      <a:pt x="521" y="352"/>
                      <a:pt x="521" y="352"/>
                      <a:pt x="521" y="352"/>
                    </a:cubicBezTo>
                    <a:cubicBezTo>
                      <a:pt x="519" y="345"/>
                      <a:pt x="519" y="345"/>
                      <a:pt x="519" y="345"/>
                    </a:cubicBezTo>
                    <a:cubicBezTo>
                      <a:pt x="512" y="341"/>
                      <a:pt x="512" y="341"/>
                      <a:pt x="512" y="341"/>
                    </a:cubicBezTo>
                    <a:cubicBezTo>
                      <a:pt x="503" y="334"/>
                      <a:pt x="503" y="334"/>
                      <a:pt x="503" y="334"/>
                    </a:cubicBezTo>
                    <a:cubicBezTo>
                      <a:pt x="497" y="328"/>
                      <a:pt x="497" y="328"/>
                      <a:pt x="497" y="328"/>
                    </a:cubicBezTo>
                    <a:cubicBezTo>
                      <a:pt x="495" y="319"/>
                      <a:pt x="495" y="319"/>
                      <a:pt x="495" y="319"/>
                    </a:cubicBezTo>
                    <a:cubicBezTo>
                      <a:pt x="496" y="315"/>
                      <a:pt x="496" y="315"/>
                      <a:pt x="496" y="315"/>
                    </a:cubicBezTo>
                    <a:cubicBezTo>
                      <a:pt x="502" y="319"/>
                      <a:pt x="502" y="319"/>
                      <a:pt x="502" y="319"/>
                    </a:cubicBezTo>
                    <a:cubicBezTo>
                      <a:pt x="507" y="320"/>
                      <a:pt x="507" y="320"/>
                      <a:pt x="507" y="320"/>
                    </a:cubicBezTo>
                    <a:cubicBezTo>
                      <a:pt x="514" y="326"/>
                      <a:pt x="514" y="326"/>
                      <a:pt x="514" y="326"/>
                    </a:cubicBezTo>
                    <a:cubicBezTo>
                      <a:pt x="516" y="329"/>
                      <a:pt x="516" y="329"/>
                      <a:pt x="516" y="329"/>
                    </a:cubicBezTo>
                    <a:cubicBezTo>
                      <a:pt x="519" y="331"/>
                      <a:pt x="519" y="331"/>
                      <a:pt x="519" y="331"/>
                    </a:cubicBezTo>
                    <a:cubicBezTo>
                      <a:pt x="527" y="319"/>
                      <a:pt x="527" y="319"/>
                      <a:pt x="527" y="319"/>
                    </a:cubicBezTo>
                    <a:cubicBezTo>
                      <a:pt x="520" y="308"/>
                      <a:pt x="520" y="308"/>
                      <a:pt x="520" y="308"/>
                    </a:cubicBezTo>
                    <a:cubicBezTo>
                      <a:pt x="512" y="300"/>
                      <a:pt x="512" y="300"/>
                      <a:pt x="512" y="300"/>
                    </a:cubicBezTo>
                    <a:cubicBezTo>
                      <a:pt x="504" y="293"/>
                      <a:pt x="504" y="293"/>
                      <a:pt x="504" y="293"/>
                    </a:cubicBezTo>
                    <a:cubicBezTo>
                      <a:pt x="503" y="283"/>
                      <a:pt x="503" y="283"/>
                      <a:pt x="503" y="283"/>
                    </a:cubicBezTo>
                    <a:cubicBezTo>
                      <a:pt x="503" y="283"/>
                      <a:pt x="504" y="283"/>
                      <a:pt x="504" y="283"/>
                    </a:cubicBezTo>
                    <a:cubicBezTo>
                      <a:pt x="505" y="283"/>
                      <a:pt x="505" y="283"/>
                      <a:pt x="506" y="283"/>
                    </a:cubicBezTo>
                    <a:cubicBezTo>
                      <a:pt x="506" y="283"/>
                      <a:pt x="507" y="283"/>
                      <a:pt x="507" y="283"/>
                    </a:cubicBezTo>
                    <a:cubicBezTo>
                      <a:pt x="508" y="283"/>
                      <a:pt x="508" y="283"/>
                      <a:pt x="509" y="282"/>
                    </a:cubicBezTo>
                    <a:cubicBezTo>
                      <a:pt x="512" y="283"/>
                      <a:pt x="512" y="283"/>
                      <a:pt x="512" y="283"/>
                    </a:cubicBezTo>
                    <a:cubicBezTo>
                      <a:pt x="512" y="284"/>
                      <a:pt x="512" y="284"/>
                      <a:pt x="512" y="284"/>
                    </a:cubicBezTo>
                    <a:cubicBezTo>
                      <a:pt x="512" y="284"/>
                      <a:pt x="512" y="284"/>
                      <a:pt x="513" y="285"/>
                    </a:cubicBezTo>
                    <a:cubicBezTo>
                      <a:pt x="513" y="285"/>
                      <a:pt x="513" y="285"/>
                      <a:pt x="513" y="285"/>
                    </a:cubicBezTo>
                    <a:cubicBezTo>
                      <a:pt x="513" y="286"/>
                      <a:pt x="513" y="286"/>
                      <a:pt x="513" y="286"/>
                    </a:cubicBezTo>
                    <a:cubicBezTo>
                      <a:pt x="512" y="288"/>
                      <a:pt x="511" y="290"/>
                      <a:pt x="511" y="292"/>
                    </a:cubicBezTo>
                    <a:cubicBezTo>
                      <a:pt x="513" y="293"/>
                      <a:pt x="515" y="294"/>
                      <a:pt x="516" y="294"/>
                    </a:cubicBezTo>
                    <a:cubicBezTo>
                      <a:pt x="518" y="291"/>
                      <a:pt x="518" y="291"/>
                      <a:pt x="518" y="288"/>
                    </a:cubicBezTo>
                    <a:cubicBezTo>
                      <a:pt x="514" y="285"/>
                      <a:pt x="514" y="285"/>
                      <a:pt x="514" y="285"/>
                    </a:cubicBezTo>
                    <a:cubicBezTo>
                      <a:pt x="514" y="282"/>
                      <a:pt x="514" y="282"/>
                      <a:pt x="514" y="282"/>
                    </a:cubicBezTo>
                    <a:cubicBezTo>
                      <a:pt x="518" y="279"/>
                      <a:pt x="518" y="279"/>
                      <a:pt x="518" y="279"/>
                    </a:cubicBezTo>
                    <a:cubicBezTo>
                      <a:pt x="526" y="274"/>
                      <a:pt x="526" y="274"/>
                      <a:pt x="526" y="274"/>
                    </a:cubicBezTo>
                    <a:cubicBezTo>
                      <a:pt x="528" y="261"/>
                      <a:pt x="528" y="261"/>
                      <a:pt x="528" y="261"/>
                    </a:cubicBezTo>
                    <a:cubicBezTo>
                      <a:pt x="527" y="256"/>
                      <a:pt x="526" y="249"/>
                      <a:pt x="523" y="245"/>
                    </a:cubicBezTo>
                    <a:cubicBezTo>
                      <a:pt x="522" y="245"/>
                      <a:pt x="521" y="245"/>
                      <a:pt x="520" y="245"/>
                    </a:cubicBezTo>
                    <a:cubicBezTo>
                      <a:pt x="520" y="241"/>
                      <a:pt x="520" y="241"/>
                      <a:pt x="520" y="241"/>
                    </a:cubicBezTo>
                    <a:cubicBezTo>
                      <a:pt x="509" y="230"/>
                      <a:pt x="509" y="230"/>
                      <a:pt x="509" y="230"/>
                    </a:cubicBezTo>
                    <a:cubicBezTo>
                      <a:pt x="505" y="226"/>
                      <a:pt x="505" y="226"/>
                      <a:pt x="505" y="226"/>
                    </a:cubicBezTo>
                    <a:cubicBezTo>
                      <a:pt x="505" y="218"/>
                      <a:pt x="505" y="218"/>
                      <a:pt x="505" y="218"/>
                    </a:cubicBezTo>
                    <a:cubicBezTo>
                      <a:pt x="505" y="216"/>
                      <a:pt x="505" y="216"/>
                      <a:pt x="505" y="216"/>
                    </a:cubicBezTo>
                    <a:cubicBezTo>
                      <a:pt x="499" y="214"/>
                      <a:pt x="499" y="214"/>
                      <a:pt x="499" y="214"/>
                    </a:cubicBezTo>
                    <a:cubicBezTo>
                      <a:pt x="500" y="215"/>
                      <a:pt x="500" y="216"/>
                      <a:pt x="500" y="217"/>
                    </a:cubicBezTo>
                    <a:cubicBezTo>
                      <a:pt x="497" y="216"/>
                      <a:pt x="497" y="216"/>
                      <a:pt x="494" y="213"/>
                    </a:cubicBezTo>
                    <a:cubicBezTo>
                      <a:pt x="491" y="212"/>
                      <a:pt x="491" y="212"/>
                      <a:pt x="491" y="212"/>
                    </a:cubicBezTo>
                    <a:cubicBezTo>
                      <a:pt x="489" y="210"/>
                      <a:pt x="489" y="210"/>
                      <a:pt x="489" y="210"/>
                    </a:cubicBezTo>
                    <a:cubicBezTo>
                      <a:pt x="493" y="209"/>
                      <a:pt x="493" y="209"/>
                      <a:pt x="493" y="209"/>
                    </a:cubicBezTo>
                    <a:cubicBezTo>
                      <a:pt x="492" y="202"/>
                      <a:pt x="492" y="202"/>
                      <a:pt x="492" y="202"/>
                    </a:cubicBezTo>
                    <a:cubicBezTo>
                      <a:pt x="495" y="202"/>
                      <a:pt x="495" y="202"/>
                      <a:pt x="495" y="202"/>
                    </a:cubicBezTo>
                    <a:cubicBezTo>
                      <a:pt x="496" y="205"/>
                      <a:pt x="496" y="205"/>
                      <a:pt x="496" y="205"/>
                    </a:cubicBezTo>
                    <a:cubicBezTo>
                      <a:pt x="498" y="211"/>
                      <a:pt x="498" y="211"/>
                      <a:pt x="498" y="211"/>
                    </a:cubicBezTo>
                    <a:cubicBezTo>
                      <a:pt x="498" y="211"/>
                      <a:pt x="498" y="211"/>
                      <a:pt x="498" y="211"/>
                    </a:cubicBezTo>
                    <a:cubicBezTo>
                      <a:pt x="499" y="211"/>
                      <a:pt x="499" y="211"/>
                      <a:pt x="499" y="211"/>
                    </a:cubicBezTo>
                    <a:cubicBezTo>
                      <a:pt x="499" y="211"/>
                      <a:pt x="500" y="211"/>
                      <a:pt x="500" y="211"/>
                    </a:cubicBezTo>
                    <a:cubicBezTo>
                      <a:pt x="500" y="210"/>
                      <a:pt x="500" y="210"/>
                      <a:pt x="500" y="210"/>
                    </a:cubicBezTo>
                    <a:cubicBezTo>
                      <a:pt x="501" y="206"/>
                      <a:pt x="501" y="206"/>
                      <a:pt x="501" y="206"/>
                    </a:cubicBezTo>
                    <a:cubicBezTo>
                      <a:pt x="503" y="205"/>
                      <a:pt x="503" y="205"/>
                      <a:pt x="503" y="205"/>
                    </a:cubicBezTo>
                    <a:cubicBezTo>
                      <a:pt x="505" y="206"/>
                      <a:pt x="505" y="206"/>
                      <a:pt x="505" y="206"/>
                    </a:cubicBezTo>
                    <a:cubicBezTo>
                      <a:pt x="507" y="210"/>
                      <a:pt x="507" y="210"/>
                      <a:pt x="507" y="210"/>
                    </a:cubicBezTo>
                    <a:cubicBezTo>
                      <a:pt x="508" y="212"/>
                      <a:pt x="508" y="212"/>
                      <a:pt x="508" y="212"/>
                    </a:cubicBezTo>
                    <a:cubicBezTo>
                      <a:pt x="514" y="213"/>
                      <a:pt x="514" y="213"/>
                      <a:pt x="519" y="222"/>
                    </a:cubicBezTo>
                    <a:cubicBezTo>
                      <a:pt x="521" y="227"/>
                      <a:pt x="521" y="227"/>
                      <a:pt x="521" y="227"/>
                    </a:cubicBezTo>
                    <a:cubicBezTo>
                      <a:pt x="523" y="228"/>
                      <a:pt x="523" y="228"/>
                      <a:pt x="523" y="228"/>
                    </a:cubicBezTo>
                    <a:cubicBezTo>
                      <a:pt x="525" y="226"/>
                      <a:pt x="525" y="226"/>
                      <a:pt x="525" y="226"/>
                    </a:cubicBezTo>
                    <a:cubicBezTo>
                      <a:pt x="526" y="222"/>
                      <a:pt x="526" y="222"/>
                      <a:pt x="526" y="222"/>
                    </a:cubicBezTo>
                    <a:cubicBezTo>
                      <a:pt x="520" y="214"/>
                      <a:pt x="520" y="214"/>
                      <a:pt x="520" y="214"/>
                    </a:cubicBezTo>
                    <a:cubicBezTo>
                      <a:pt x="513" y="208"/>
                      <a:pt x="513" y="208"/>
                      <a:pt x="513" y="208"/>
                    </a:cubicBezTo>
                    <a:cubicBezTo>
                      <a:pt x="510" y="205"/>
                      <a:pt x="510" y="205"/>
                      <a:pt x="510" y="205"/>
                    </a:cubicBezTo>
                    <a:cubicBezTo>
                      <a:pt x="510" y="201"/>
                      <a:pt x="510" y="201"/>
                      <a:pt x="510" y="201"/>
                    </a:cubicBezTo>
                    <a:cubicBezTo>
                      <a:pt x="508" y="195"/>
                      <a:pt x="508" y="195"/>
                      <a:pt x="508" y="195"/>
                    </a:cubicBezTo>
                    <a:cubicBezTo>
                      <a:pt x="508" y="191"/>
                      <a:pt x="508" y="191"/>
                      <a:pt x="508" y="191"/>
                    </a:cubicBezTo>
                    <a:cubicBezTo>
                      <a:pt x="512" y="190"/>
                      <a:pt x="512" y="190"/>
                      <a:pt x="512" y="190"/>
                    </a:cubicBezTo>
                    <a:cubicBezTo>
                      <a:pt x="509" y="179"/>
                      <a:pt x="509" y="179"/>
                      <a:pt x="509" y="179"/>
                    </a:cubicBezTo>
                    <a:cubicBezTo>
                      <a:pt x="504" y="166"/>
                      <a:pt x="504" y="166"/>
                      <a:pt x="504" y="166"/>
                    </a:cubicBezTo>
                    <a:cubicBezTo>
                      <a:pt x="496" y="156"/>
                      <a:pt x="496" y="156"/>
                      <a:pt x="496" y="156"/>
                    </a:cubicBezTo>
                    <a:cubicBezTo>
                      <a:pt x="490" y="149"/>
                      <a:pt x="490" y="149"/>
                      <a:pt x="490" y="149"/>
                    </a:cubicBezTo>
                    <a:cubicBezTo>
                      <a:pt x="486" y="143"/>
                      <a:pt x="486" y="143"/>
                      <a:pt x="486" y="143"/>
                    </a:cubicBezTo>
                    <a:cubicBezTo>
                      <a:pt x="478" y="138"/>
                      <a:pt x="478" y="138"/>
                      <a:pt x="478" y="138"/>
                    </a:cubicBezTo>
                    <a:cubicBezTo>
                      <a:pt x="476" y="140"/>
                      <a:pt x="476" y="140"/>
                      <a:pt x="476" y="140"/>
                    </a:cubicBezTo>
                    <a:cubicBezTo>
                      <a:pt x="469" y="136"/>
                      <a:pt x="469" y="136"/>
                      <a:pt x="469" y="136"/>
                    </a:cubicBezTo>
                    <a:cubicBezTo>
                      <a:pt x="467" y="134"/>
                      <a:pt x="467" y="134"/>
                      <a:pt x="467" y="134"/>
                    </a:cubicBezTo>
                    <a:cubicBezTo>
                      <a:pt x="465" y="130"/>
                      <a:pt x="465" y="130"/>
                      <a:pt x="465" y="130"/>
                    </a:cubicBezTo>
                    <a:cubicBezTo>
                      <a:pt x="462" y="125"/>
                      <a:pt x="462" y="125"/>
                      <a:pt x="462" y="125"/>
                    </a:cubicBezTo>
                    <a:cubicBezTo>
                      <a:pt x="457" y="110"/>
                      <a:pt x="457" y="110"/>
                      <a:pt x="457" y="110"/>
                    </a:cubicBezTo>
                    <a:cubicBezTo>
                      <a:pt x="462" y="109"/>
                      <a:pt x="462" y="109"/>
                      <a:pt x="462" y="109"/>
                    </a:cubicBezTo>
                    <a:cubicBezTo>
                      <a:pt x="461" y="107"/>
                      <a:pt x="461" y="107"/>
                      <a:pt x="461" y="107"/>
                    </a:cubicBezTo>
                    <a:cubicBezTo>
                      <a:pt x="465" y="108"/>
                      <a:pt x="465" y="108"/>
                      <a:pt x="465" y="108"/>
                    </a:cubicBezTo>
                    <a:cubicBezTo>
                      <a:pt x="467" y="110"/>
                      <a:pt x="467" y="110"/>
                      <a:pt x="467" y="110"/>
                    </a:cubicBezTo>
                    <a:cubicBezTo>
                      <a:pt x="467" y="110"/>
                      <a:pt x="467" y="110"/>
                      <a:pt x="467" y="110"/>
                    </a:cubicBezTo>
                    <a:cubicBezTo>
                      <a:pt x="467" y="111"/>
                      <a:pt x="468" y="111"/>
                      <a:pt x="468" y="111"/>
                    </a:cubicBezTo>
                    <a:cubicBezTo>
                      <a:pt x="468" y="111"/>
                      <a:pt x="468" y="111"/>
                      <a:pt x="468" y="111"/>
                    </a:cubicBezTo>
                    <a:cubicBezTo>
                      <a:pt x="469" y="112"/>
                      <a:pt x="469" y="112"/>
                      <a:pt x="469" y="112"/>
                    </a:cubicBezTo>
                    <a:cubicBezTo>
                      <a:pt x="470" y="109"/>
                      <a:pt x="470" y="109"/>
                      <a:pt x="470" y="109"/>
                    </a:cubicBezTo>
                    <a:cubicBezTo>
                      <a:pt x="465" y="105"/>
                      <a:pt x="465" y="105"/>
                      <a:pt x="465" y="105"/>
                    </a:cubicBezTo>
                    <a:cubicBezTo>
                      <a:pt x="459" y="98"/>
                      <a:pt x="459" y="98"/>
                      <a:pt x="459" y="98"/>
                    </a:cubicBezTo>
                    <a:cubicBezTo>
                      <a:pt x="458" y="94"/>
                      <a:pt x="458" y="94"/>
                      <a:pt x="458" y="94"/>
                    </a:cubicBezTo>
                    <a:cubicBezTo>
                      <a:pt x="464" y="98"/>
                      <a:pt x="464" y="98"/>
                      <a:pt x="464" y="98"/>
                    </a:cubicBezTo>
                    <a:cubicBezTo>
                      <a:pt x="466" y="99"/>
                      <a:pt x="466" y="99"/>
                      <a:pt x="466" y="99"/>
                    </a:cubicBezTo>
                    <a:cubicBezTo>
                      <a:pt x="456" y="89"/>
                      <a:pt x="456" y="89"/>
                      <a:pt x="456" y="89"/>
                    </a:cubicBezTo>
                    <a:cubicBezTo>
                      <a:pt x="457" y="89"/>
                      <a:pt x="457" y="89"/>
                      <a:pt x="457" y="89"/>
                    </a:cubicBezTo>
                    <a:cubicBezTo>
                      <a:pt x="462" y="94"/>
                      <a:pt x="462" y="94"/>
                      <a:pt x="462" y="94"/>
                    </a:cubicBezTo>
                    <a:cubicBezTo>
                      <a:pt x="467" y="98"/>
                      <a:pt x="467" y="98"/>
                      <a:pt x="467" y="98"/>
                    </a:cubicBezTo>
                    <a:cubicBezTo>
                      <a:pt x="478" y="111"/>
                      <a:pt x="478" y="111"/>
                      <a:pt x="478" y="111"/>
                    </a:cubicBezTo>
                    <a:cubicBezTo>
                      <a:pt x="480" y="116"/>
                      <a:pt x="480" y="116"/>
                      <a:pt x="480" y="116"/>
                    </a:cubicBezTo>
                    <a:cubicBezTo>
                      <a:pt x="484" y="120"/>
                      <a:pt x="484" y="120"/>
                      <a:pt x="484" y="120"/>
                    </a:cubicBezTo>
                    <a:cubicBezTo>
                      <a:pt x="486" y="122"/>
                      <a:pt x="486" y="122"/>
                      <a:pt x="486" y="122"/>
                    </a:cubicBezTo>
                    <a:cubicBezTo>
                      <a:pt x="489" y="125"/>
                      <a:pt x="489" y="125"/>
                      <a:pt x="489" y="125"/>
                    </a:cubicBezTo>
                    <a:cubicBezTo>
                      <a:pt x="499" y="135"/>
                      <a:pt x="499" y="135"/>
                      <a:pt x="499" y="135"/>
                    </a:cubicBezTo>
                    <a:cubicBezTo>
                      <a:pt x="511" y="146"/>
                      <a:pt x="511" y="146"/>
                      <a:pt x="511" y="146"/>
                    </a:cubicBezTo>
                    <a:cubicBezTo>
                      <a:pt x="517" y="154"/>
                      <a:pt x="517" y="154"/>
                      <a:pt x="517" y="154"/>
                    </a:cubicBezTo>
                    <a:cubicBezTo>
                      <a:pt x="518" y="155"/>
                      <a:pt x="519" y="157"/>
                      <a:pt x="520" y="159"/>
                    </a:cubicBezTo>
                    <a:cubicBezTo>
                      <a:pt x="517" y="150"/>
                      <a:pt x="511" y="144"/>
                      <a:pt x="506" y="137"/>
                    </a:cubicBezTo>
                    <a:cubicBezTo>
                      <a:pt x="500" y="130"/>
                      <a:pt x="500" y="130"/>
                      <a:pt x="500" y="130"/>
                    </a:cubicBezTo>
                    <a:cubicBezTo>
                      <a:pt x="501" y="130"/>
                      <a:pt x="501" y="130"/>
                      <a:pt x="501" y="130"/>
                    </a:cubicBezTo>
                    <a:cubicBezTo>
                      <a:pt x="495" y="124"/>
                      <a:pt x="495" y="124"/>
                      <a:pt x="495" y="124"/>
                    </a:cubicBezTo>
                    <a:cubicBezTo>
                      <a:pt x="495" y="122"/>
                      <a:pt x="495" y="122"/>
                      <a:pt x="495" y="122"/>
                    </a:cubicBezTo>
                    <a:cubicBezTo>
                      <a:pt x="489" y="117"/>
                      <a:pt x="489" y="117"/>
                      <a:pt x="489" y="117"/>
                    </a:cubicBezTo>
                    <a:cubicBezTo>
                      <a:pt x="484" y="113"/>
                      <a:pt x="484" y="113"/>
                      <a:pt x="484" y="113"/>
                    </a:cubicBezTo>
                    <a:cubicBezTo>
                      <a:pt x="484" y="113"/>
                      <a:pt x="484" y="113"/>
                      <a:pt x="484" y="113"/>
                    </a:cubicBezTo>
                    <a:cubicBezTo>
                      <a:pt x="484" y="113"/>
                      <a:pt x="483" y="113"/>
                      <a:pt x="483" y="113"/>
                    </a:cubicBezTo>
                    <a:cubicBezTo>
                      <a:pt x="483" y="113"/>
                      <a:pt x="483" y="113"/>
                      <a:pt x="483" y="113"/>
                    </a:cubicBezTo>
                    <a:cubicBezTo>
                      <a:pt x="483" y="113"/>
                      <a:pt x="483" y="113"/>
                      <a:pt x="483" y="113"/>
                    </a:cubicBezTo>
                    <a:cubicBezTo>
                      <a:pt x="475" y="105"/>
                      <a:pt x="475" y="105"/>
                      <a:pt x="475" y="105"/>
                    </a:cubicBezTo>
                    <a:cubicBezTo>
                      <a:pt x="474" y="103"/>
                      <a:pt x="474" y="103"/>
                      <a:pt x="474" y="103"/>
                    </a:cubicBezTo>
                    <a:cubicBezTo>
                      <a:pt x="473" y="100"/>
                      <a:pt x="473" y="100"/>
                      <a:pt x="473" y="100"/>
                    </a:cubicBezTo>
                    <a:cubicBezTo>
                      <a:pt x="474" y="99"/>
                      <a:pt x="474" y="99"/>
                      <a:pt x="474" y="99"/>
                    </a:cubicBezTo>
                    <a:cubicBezTo>
                      <a:pt x="478" y="102"/>
                      <a:pt x="478" y="102"/>
                      <a:pt x="478" y="102"/>
                    </a:cubicBezTo>
                    <a:cubicBezTo>
                      <a:pt x="465" y="88"/>
                      <a:pt x="465" y="88"/>
                      <a:pt x="465" y="88"/>
                    </a:cubicBezTo>
                    <a:cubicBezTo>
                      <a:pt x="468" y="89"/>
                      <a:pt x="468" y="89"/>
                      <a:pt x="468" y="89"/>
                    </a:cubicBezTo>
                    <a:cubicBezTo>
                      <a:pt x="464" y="85"/>
                      <a:pt x="464" y="85"/>
                      <a:pt x="464" y="85"/>
                    </a:cubicBezTo>
                    <a:cubicBezTo>
                      <a:pt x="451" y="77"/>
                      <a:pt x="451" y="77"/>
                      <a:pt x="451" y="77"/>
                    </a:cubicBezTo>
                    <a:cubicBezTo>
                      <a:pt x="450" y="75"/>
                      <a:pt x="450" y="75"/>
                      <a:pt x="450" y="75"/>
                    </a:cubicBezTo>
                    <a:cubicBezTo>
                      <a:pt x="447" y="72"/>
                      <a:pt x="447" y="72"/>
                      <a:pt x="447" y="72"/>
                    </a:cubicBezTo>
                    <a:cubicBezTo>
                      <a:pt x="439" y="67"/>
                      <a:pt x="439" y="67"/>
                      <a:pt x="439" y="67"/>
                    </a:cubicBezTo>
                    <a:cubicBezTo>
                      <a:pt x="439" y="67"/>
                      <a:pt x="439" y="67"/>
                      <a:pt x="439" y="67"/>
                    </a:cubicBezTo>
                    <a:cubicBezTo>
                      <a:pt x="444" y="70"/>
                      <a:pt x="444" y="70"/>
                      <a:pt x="444" y="70"/>
                    </a:cubicBezTo>
                    <a:cubicBezTo>
                      <a:pt x="445" y="70"/>
                      <a:pt x="445" y="70"/>
                      <a:pt x="445" y="70"/>
                    </a:cubicBezTo>
                    <a:cubicBezTo>
                      <a:pt x="450" y="73"/>
                      <a:pt x="450" y="73"/>
                      <a:pt x="450" y="73"/>
                    </a:cubicBezTo>
                    <a:cubicBezTo>
                      <a:pt x="455" y="76"/>
                      <a:pt x="455" y="76"/>
                      <a:pt x="455" y="76"/>
                    </a:cubicBezTo>
                    <a:cubicBezTo>
                      <a:pt x="453" y="74"/>
                      <a:pt x="453" y="74"/>
                      <a:pt x="453" y="74"/>
                    </a:cubicBezTo>
                    <a:cubicBezTo>
                      <a:pt x="452" y="74"/>
                      <a:pt x="451" y="73"/>
                      <a:pt x="451" y="73"/>
                    </a:cubicBezTo>
                    <a:cubicBezTo>
                      <a:pt x="450" y="72"/>
                      <a:pt x="450" y="72"/>
                      <a:pt x="449" y="72"/>
                    </a:cubicBezTo>
                    <a:cubicBezTo>
                      <a:pt x="448" y="71"/>
                      <a:pt x="448" y="71"/>
                      <a:pt x="447" y="70"/>
                    </a:cubicBezTo>
                    <a:cubicBezTo>
                      <a:pt x="446" y="70"/>
                      <a:pt x="446" y="69"/>
                      <a:pt x="445" y="69"/>
                    </a:cubicBezTo>
                    <a:cubicBezTo>
                      <a:pt x="445" y="69"/>
                      <a:pt x="445" y="69"/>
                      <a:pt x="445" y="69"/>
                    </a:cubicBezTo>
                    <a:cubicBezTo>
                      <a:pt x="441" y="65"/>
                      <a:pt x="441" y="65"/>
                      <a:pt x="441" y="65"/>
                    </a:cubicBezTo>
                    <a:cubicBezTo>
                      <a:pt x="433" y="61"/>
                      <a:pt x="433" y="61"/>
                      <a:pt x="433" y="61"/>
                    </a:cubicBezTo>
                    <a:cubicBezTo>
                      <a:pt x="432" y="60"/>
                      <a:pt x="432" y="60"/>
                      <a:pt x="432" y="60"/>
                    </a:cubicBezTo>
                    <a:cubicBezTo>
                      <a:pt x="437" y="64"/>
                      <a:pt x="437" y="64"/>
                      <a:pt x="437" y="64"/>
                    </a:cubicBezTo>
                    <a:cubicBezTo>
                      <a:pt x="427" y="57"/>
                      <a:pt x="427" y="57"/>
                      <a:pt x="427" y="57"/>
                    </a:cubicBezTo>
                    <a:cubicBezTo>
                      <a:pt x="411" y="49"/>
                      <a:pt x="411" y="49"/>
                      <a:pt x="411" y="49"/>
                    </a:cubicBezTo>
                    <a:cubicBezTo>
                      <a:pt x="402" y="45"/>
                      <a:pt x="402" y="45"/>
                      <a:pt x="402" y="45"/>
                    </a:cubicBezTo>
                    <a:cubicBezTo>
                      <a:pt x="400" y="45"/>
                      <a:pt x="400" y="45"/>
                      <a:pt x="400" y="45"/>
                    </a:cubicBezTo>
                    <a:cubicBezTo>
                      <a:pt x="402" y="47"/>
                      <a:pt x="402" y="47"/>
                      <a:pt x="402" y="47"/>
                    </a:cubicBezTo>
                    <a:cubicBezTo>
                      <a:pt x="410" y="51"/>
                      <a:pt x="410" y="51"/>
                      <a:pt x="410" y="51"/>
                    </a:cubicBezTo>
                    <a:cubicBezTo>
                      <a:pt x="410" y="52"/>
                      <a:pt x="410" y="52"/>
                      <a:pt x="410" y="52"/>
                    </a:cubicBezTo>
                    <a:cubicBezTo>
                      <a:pt x="405" y="50"/>
                      <a:pt x="405" y="50"/>
                      <a:pt x="405" y="50"/>
                    </a:cubicBezTo>
                    <a:cubicBezTo>
                      <a:pt x="403" y="48"/>
                      <a:pt x="403" y="48"/>
                      <a:pt x="403" y="48"/>
                    </a:cubicBezTo>
                    <a:cubicBezTo>
                      <a:pt x="398" y="45"/>
                      <a:pt x="398" y="45"/>
                      <a:pt x="398" y="45"/>
                    </a:cubicBezTo>
                    <a:cubicBezTo>
                      <a:pt x="401" y="48"/>
                      <a:pt x="401" y="48"/>
                      <a:pt x="401" y="48"/>
                    </a:cubicBezTo>
                    <a:cubicBezTo>
                      <a:pt x="397" y="48"/>
                      <a:pt x="397" y="48"/>
                      <a:pt x="397" y="48"/>
                    </a:cubicBezTo>
                    <a:cubicBezTo>
                      <a:pt x="383" y="41"/>
                      <a:pt x="383" y="41"/>
                      <a:pt x="383" y="41"/>
                    </a:cubicBezTo>
                    <a:cubicBezTo>
                      <a:pt x="379" y="41"/>
                      <a:pt x="379" y="41"/>
                      <a:pt x="379" y="41"/>
                    </a:cubicBezTo>
                    <a:cubicBezTo>
                      <a:pt x="378" y="42"/>
                      <a:pt x="378" y="42"/>
                      <a:pt x="378" y="42"/>
                    </a:cubicBezTo>
                    <a:cubicBezTo>
                      <a:pt x="367" y="37"/>
                      <a:pt x="367" y="37"/>
                      <a:pt x="367" y="37"/>
                    </a:cubicBezTo>
                    <a:cubicBezTo>
                      <a:pt x="364" y="35"/>
                      <a:pt x="364" y="35"/>
                      <a:pt x="364" y="35"/>
                    </a:cubicBezTo>
                    <a:cubicBezTo>
                      <a:pt x="356" y="33"/>
                      <a:pt x="356" y="33"/>
                      <a:pt x="356" y="33"/>
                    </a:cubicBezTo>
                    <a:cubicBezTo>
                      <a:pt x="346" y="32"/>
                      <a:pt x="346" y="32"/>
                      <a:pt x="346" y="32"/>
                    </a:cubicBezTo>
                    <a:cubicBezTo>
                      <a:pt x="350" y="35"/>
                      <a:pt x="355" y="38"/>
                      <a:pt x="359" y="41"/>
                    </a:cubicBezTo>
                    <a:cubicBezTo>
                      <a:pt x="357" y="41"/>
                      <a:pt x="355" y="41"/>
                      <a:pt x="353" y="41"/>
                    </a:cubicBezTo>
                    <a:cubicBezTo>
                      <a:pt x="346" y="38"/>
                      <a:pt x="346" y="38"/>
                      <a:pt x="346" y="38"/>
                    </a:cubicBezTo>
                    <a:cubicBezTo>
                      <a:pt x="354" y="45"/>
                      <a:pt x="354" y="45"/>
                      <a:pt x="354" y="45"/>
                    </a:cubicBezTo>
                    <a:cubicBezTo>
                      <a:pt x="344" y="41"/>
                      <a:pt x="344" y="41"/>
                      <a:pt x="344" y="41"/>
                    </a:cubicBezTo>
                    <a:cubicBezTo>
                      <a:pt x="328" y="30"/>
                      <a:pt x="328" y="30"/>
                      <a:pt x="328" y="30"/>
                    </a:cubicBezTo>
                    <a:cubicBezTo>
                      <a:pt x="320" y="27"/>
                      <a:pt x="320" y="27"/>
                      <a:pt x="320" y="27"/>
                    </a:cubicBezTo>
                    <a:cubicBezTo>
                      <a:pt x="315" y="27"/>
                      <a:pt x="315" y="27"/>
                      <a:pt x="315" y="27"/>
                    </a:cubicBezTo>
                    <a:cubicBezTo>
                      <a:pt x="321" y="32"/>
                      <a:pt x="321" y="32"/>
                      <a:pt x="321" y="32"/>
                    </a:cubicBezTo>
                    <a:cubicBezTo>
                      <a:pt x="313" y="30"/>
                      <a:pt x="313" y="30"/>
                      <a:pt x="313" y="30"/>
                    </a:cubicBezTo>
                    <a:cubicBezTo>
                      <a:pt x="308" y="28"/>
                      <a:pt x="308" y="28"/>
                      <a:pt x="308" y="28"/>
                    </a:cubicBezTo>
                    <a:cubicBezTo>
                      <a:pt x="301" y="28"/>
                      <a:pt x="301" y="28"/>
                      <a:pt x="301" y="28"/>
                    </a:cubicBezTo>
                    <a:cubicBezTo>
                      <a:pt x="295" y="27"/>
                      <a:pt x="295" y="27"/>
                      <a:pt x="295" y="27"/>
                    </a:cubicBezTo>
                    <a:cubicBezTo>
                      <a:pt x="294" y="27"/>
                      <a:pt x="292" y="27"/>
                      <a:pt x="291" y="26"/>
                    </a:cubicBezTo>
                    <a:cubicBezTo>
                      <a:pt x="293" y="27"/>
                      <a:pt x="294" y="29"/>
                      <a:pt x="296" y="30"/>
                    </a:cubicBezTo>
                    <a:cubicBezTo>
                      <a:pt x="295" y="31"/>
                      <a:pt x="294" y="32"/>
                      <a:pt x="293" y="32"/>
                    </a:cubicBezTo>
                    <a:cubicBezTo>
                      <a:pt x="289" y="28"/>
                      <a:pt x="289" y="28"/>
                      <a:pt x="289" y="28"/>
                    </a:cubicBezTo>
                    <a:cubicBezTo>
                      <a:pt x="285" y="21"/>
                      <a:pt x="285" y="21"/>
                      <a:pt x="285" y="21"/>
                    </a:cubicBezTo>
                    <a:cubicBezTo>
                      <a:pt x="282" y="16"/>
                      <a:pt x="282" y="16"/>
                      <a:pt x="282" y="16"/>
                    </a:cubicBezTo>
                    <a:cubicBezTo>
                      <a:pt x="265" y="8"/>
                      <a:pt x="265" y="8"/>
                      <a:pt x="265" y="8"/>
                    </a:cubicBezTo>
                    <a:cubicBezTo>
                      <a:pt x="257" y="6"/>
                      <a:pt x="257" y="6"/>
                      <a:pt x="257" y="6"/>
                    </a:cubicBezTo>
                    <a:cubicBezTo>
                      <a:pt x="259" y="9"/>
                      <a:pt x="259" y="9"/>
                      <a:pt x="259" y="9"/>
                    </a:cubicBezTo>
                    <a:cubicBezTo>
                      <a:pt x="255" y="8"/>
                      <a:pt x="255" y="8"/>
                      <a:pt x="255" y="8"/>
                    </a:cubicBezTo>
                    <a:cubicBezTo>
                      <a:pt x="253" y="5"/>
                      <a:pt x="253" y="5"/>
                      <a:pt x="253" y="5"/>
                    </a:cubicBezTo>
                    <a:cubicBezTo>
                      <a:pt x="245" y="3"/>
                      <a:pt x="245" y="3"/>
                      <a:pt x="245" y="3"/>
                    </a:cubicBezTo>
                    <a:cubicBezTo>
                      <a:pt x="244" y="1"/>
                      <a:pt x="244" y="1"/>
                      <a:pt x="244" y="1"/>
                    </a:cubicBezTo>
                    <a:cubicBezTo>
                      <a:pt x="237" y="0"/>
                      <a:pt x="237" y="0"/>
                      <a:pt x="2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</p:grpSp>
      </p:grpSp>
      <p:pic>
        <p:nvPicPr>
          <p:cNvPr id="8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859" t="2403" r="73773" b="2412"/>
          <a:stretch/>
        </p:blipFill>
        <p:spPr bwMode="auto">
          <a:xfrm>
            <a:off x="836036" y="3302634"/>
            <a:ext cx="1723537" cy="1726925"/>
          </a:xfrm>
          <a:prstGeom prst="rect">
            <a:avLst/>
          </a:prstGeom>
          <a:solidFill>
            <a:srgbClr val="051222"/>
          </a:solidFill>
          <a:ln w="12700">
            <a:noFill/>
            <a:prstDash val="solid"/>
            <a:miter lim="800000"/>
            <a:headEnd/>
            <a:tailEnd/>
          </a:ln>
        </p:spPr>
      </p:pic>
      <p:sp>
        <p:nvSpPr>
          <p:cNvPr id="89" name="文本框 3"/>
          <p:cNvSpPr txBox="1"/>
          <p:nvPr/>
        </p:nvSpPr>
        <p:spPr>
          <a:xfrm>
            <a:off x="836036" y="5074526"/>
            <a:ext cx="1723328" cy="684030"/>
          </a:xfrm>
          <a:prstGeom prst="rect">
            <a:avLst/>
          </a:prstGeom>
          <a:solidFill>
            <a:srgbClr val="4BACC6"/>
          </a:solidFill>
          <a:ln w="9525">
            <a:noFill/>
            <a:miter lim="800000"/>
            <a:headEnd/>
            <a:tailEnd/>
          </a:ln>
        </p:spPr>
        <p:txBody>
          <a:bodyPr wrap="square" lIns="19043" tIns="19043" rIns="19043" bIns="19043" anchor="ctr" anchorCtr="0">
            <a:noAutofit/>
          </a:bodyPr>
          <a:lstStyle>
            <a:defPPr>
              <a:defRPr lang="zh-CN"/>
            </a:defPPr>
            <a:lvl1pPr algn="ctr" eaLnBrk="0" hangingPunct="0">
              <a:lnSpc>
                <a:spcPct val="110000"/>
              </a:lnSpc>
              <a:buSzPct val="100000"/>
              <a:defRPr sz="1200">
                <a:solidFill>
                  <a:schemeClr val="bg1"/>
                </a:solidFill>
                <a:latin typeface="Arial"/>
                <a:ea typeface="+mj-ea"/>
              </a:defRPr>
            </a:lvl1pPr>
          </a:lstStyle>
          <a:p>
            <a:pPr defTabSz="913851" font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Separate procurement from multiple vendors</a:t>
            </a:r>
          </a:p>
          <a:p>
            <a:pPr defTabSz="913851" font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Low integration</a:t>
            </a:r>
            <a:endParaRPr lang="en-US" altLang="zh-CN" kern="0" dirty="0">
              <a:solidFill>
                <a:srgbClr val="FFFFFF"/>
              </a:solidFill>
              <a:latin typeface="Arial" panose="020B0604020202020204" pitchFamily="34" charset="0"/>
              <a:ea typeface="微软雅黑"/>
              <a:cs typeface="+mn-ea"/>
              <a:sym typeface="+mn-lt"/>
            </a:endParaRPr>
          </a:p>
        </p:txBody>
      </p:sp>
      <p:pic>
        <p:nvPicPr>
          <p:cNvPr id="90" name="Picture 2">
            <a:extLst>
              <a:ext uri="{FF2B5EF4-FFF2-40B4-BE49-F238E27FC236}">
                <a16:creationId xmlns:a16="http://schemas.microsoft.com/office/drawing/2014/main" id="{61DD36C9-9CC9-488B-BE94-891D9078DA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33681" t="2403" r="32673" b="2412"/>
          <a:stretch/>
        </p:blipFill>
        <p:spPr bwMode="auto">
          <a:xfrm>
            <a:off x="2915038" y="3302634"/>
            <a:ext cx="1788603" cy="1726925"/>
          </a:xfrm>
          <a:prstGeom prst="rect">
            <a:avLst/>
          </a:prstGeom>
          <a:solidFill>
            <a:srgbClr val="051222"/>
          </a:solidFill>
          <a:ln w="12700">
            <a:noFill/>
            <a:prstDash val="solid"/>
            <a:miter lim="800000"/>
            <a:headEnd/>
            <a:tailEnd/>
          </a:ln>
        </p:spPr>
      </p:pic>
      <p:sp>
        <p:nvSpPr>
          <p:cNvPr id="91" name="文本框 3">
            <a:extLst>
              <a:ext uri="{FF2B5EF4-FFF2-40B4-BE49-F238E27FC236}">
                <a16:creationId xmlns:a16="http://schemas.microsoft.com/office/drawing/2014/main" id="{08E34A12-86FE-453D-9D49-7C3017E452BE}"/>
              </a:ext>
            </a:extLst>
          </p:cNvPr>
          <p:cNvSpPr txBox="1"/>
          <p:nvPr/>
        </p:nvSpPr>
        <p:spPr>
          <a:xfrm>
            <a:off x="2915554" y="5074526"/>
            <a:ext cx="1788088" cy="684030"/>
          </a:xfrm>
          <a:prstGeom prst="rect">
            <a:avLst/>
          </a:prstGeom>
          <a:solidFill>
            <a:srgbClr val="4BACC6"/>
          </a:solidFill>
          <a:ln w="9525">
            <a:noFill/>
            <a:miter lim="800000"/>
            <a:headEnd/>
            <a:tailEnd/>
          </a:ln>
        </p:spPr>
        <p:txBody>
          <a:bodyPr wrap="square" lIns="19043" tIns="19043" rIns="19043" bIns="19043" anchor="ctr" anchorCtr="0">
            <a:noAutofit/>
          </a:bodyPr>
          <a:lstStyle>
            <a:defPPr>
              <a:defRPr lang="zh-CN"/>
            </a:defPPr>
            <a:lvl1pPr algn="ctr" eaLnBrk="0" hangingPunct="0">
              <a:lnSpc>
                <a:spcPct val="110000"/>
              </a:lnSpc>
              <a:buSzPct val="100000"/>
              <a:defRPr sz="1200">
                <a:solidFill>
                  <a:schemeClr val="bg1"/>
                </a:solidFill>
                <a:latin typeface="Arial"/>
                <a:ea typeface="+mj-ea"/>
              </a:defRPr>
            </a:lvl1pPr>
          </a:lstStyle>
          <a:p>
            <a:pPr defTabSz="913851" font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Onsite assembly</a:t>
            </a:r>
          </a:p>
          <a:p>
            <a:pPr defTabSz="913851" font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Long engineering period</a:t>
            </a:r>
            <a:endParaRPr lang="en-US" altLang="zh-CN" kern="0" dirty="0">
              <a:solidFill>
                <a:srgbClr val="FFFFFF"/>
              </a:solidFill>
              <a:latin typeface="Arial" panose="020B0604020202020204" pitchFamily="34" charset="0"/>
              <a:ea typeface="微软雅黑"/>
              <a:cs typeface="+mn-ea"/>
              <a:sym typeface="+mn-lt"/>
            </a:endParaRPr>
          </a:p>
        </p:txBody>
      </p:sp>
      <p:pic>
        <p:nvPicPr>
          <p:cNvPr id="92" name="Picture 2">
            <a:extLst>
              <a:ext uri="{FF2B5EF4-FFF2-40B4-BE49-F238E27FC236}">
                <a16:creationId xmlns:a16="http://schemas.microsoft.com/office/drawing/2014/main" id="{B9415895-BC47-42A7-9E9B-CB75ACFD8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73216" t="2403" r="468" b="2412"/>
          <a:stretch/>
        </p:blipFill>
        <p:spPr bwMode="auto">
          <a:xfrm>
            <a:off x="5059108" y="3302634"/>
            <a:ext cx="1870871" cy="1726925"/>
          </a:xfrm>
          <a:prstGeom prst="rect">
            <a:avLst/>
          </a:prstGeom>
          <a:solidFill>
            <a:srgbClr val="051222"/>
          </a:solidFill>
          <a:ln w="12700">
            <a:noFill/>
            <a:prstDash val="solid"/>
            <a:miter lim="800000"/>
            <a:headEnd/>
            <a:tailEnd/>
          </a:ln>
        </p:spPr>
      </p:pic>
      <p:sp>
        <p:nvSpPr>
          <p:cNvPr id="93" name="文本框 3">
            <a:extLst>
              <a:ext uri="{FF2B5EF4-FFF2-40B4-BE49-F238E27FC236}">
                <a16:creationId xmlns:a16="http://schemas.microsoft.com/office/drawing/2014/main" id="{5901DDF7-49FA-4CC2-975E-45CB2E4DF611}"/>
              </a:ext>
            </a:extLst>
          </p:cNvPr>
          <p:cNvSpPr txBox="1"/>
          <p:nvPr/>
        </p:nvSpPr>
        <p:spPr>
          <a:xfrm>
            <a:off x="5059142" y="5074526"/>
            <a:ext cx="1870836" cy="684030"/>
          </a:xfrm>
          <a:prstGeom prst="rect">
            <a:avLst/>
          </a:prstGeom>
          <a:solidFill>
            <a:srgbClr val="4BACC6"/>
          </a:solidFill>
          <a:ln w="9525">
            <a:noFill/>
            <a:miter lim="800000"/>
            <a:headEnd/>
            <a:tailEnd/>
          </a:ln>
        </p:spPr>
        <p:txBody>
          <a:bodyPr wrap="square" lIns="19043" tIns="19043" rIns="19043" bIns="19043" anchor="ctr" anchorCtr="0">
            <a:noAutofit/>
          </a:bodyPr>
          <a:lstStyle>
            <a:defPPr>
              <a:defRPr lang="zh-CN"/>
            </a:defPPr>
            <a:lvl1pPr algn="ctr" eaLnBrk="0" hangingPunct="0">
              <a:lnSpc>
                <a:spcPct val="110000"/>
              </a:lnSpc>
              <a:buSzPct val="100000"/>
              <a:defRPr sz="1200">
                <a:solidFill>
                  <a:schemeClr val="bg1"/>
                </a:solidFill>
                <a:latin typeface="Arial"/>
                <a:ea typeface="+mj-ea"/>
              </a:defRPr>
            </a:lvl1pPr>
          </a:lstStyle>
          <a:p>
            <a:pPr defTabSz="913851" font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Different standards</a:t>
            </a:r>
          </a:p>
        </p:txBody>
      </p:sp>
      <p:pic>
        <p:nvPicPr>
          <p:cNvPr id="94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537" t="1641" r="73375" b="2558"/>
          <a:stretch/>
        </p:blipFill>
        <p:spPr bwMode="auto">
          <a:xfrm>
            <a:off x="9345122" y="3302634"/>
            <a:ext cx="2091205" cy="1726925"/>
          </a:xfrm>
          <a:prstGeom prst="rect">
            <a:avLst/>
          </a:prstGeom>
          <a:solidFill>
            <a:srgbClr val="051222"/>
          </a:solidFill>
          <a:ln w="12700">
            <a:noFill/>
            <a:prstDash val="solid"/>
            <a:miter lim="800000"/>
            <a:headEnd/>
            <a:tailEnd/>
          </a:ln>
        </p:spPr>
      </p:pic>
      <p:sp>
        <p:nvSpPr>
          <p:cNvPr id="95" name="文本框 3">
            <a:extLst>
              <a:ext uri="{FF2B5EF4-FFF2-40B4-BE49-F238E27FC236}">
                <a16:creationId xmlns:a16="http://schemas.microsoft.com/office/drawing/2014/main" id="{4598C8B5-9515-4B1C-941F-722F23A380F1}"/>
              </a:ext>
            </a:extLst>
          </p:cNvPr>
          <p:cNvSpPr txBox="1"/>
          <p:nvPr/>
        </p:nvSpPr>
        <p:spPr>
          <a:xfrm>
            <a:off x="9346027" y="5074526"/>
            <a:ext cx="2090299" cy="684030"/>
          </a:xfrm>
          <a:prstGeom prst="rect">
            <a:avLst/>
          </a:prstGeom>
          <a:solidFill>
            <a:srgbClr val="4BACC6"/>
          </a:solidFill>
          <a:ln w="9525">
            <a:noFill/>
            <a:miter lim="800000"/>
            <a:headEnd/>
            <a:tailEnd/>
          </a:ln>
        </p:spPr>
        <p:txBody>
          <a:bodyPr wrap="square" lIns="19043" tIns="19043" rIns="19043" bIns="19043" anchor="ctr" anchorCtr="0">
            <a:noAutofit/>
          </a:bodyPr>
          <a:lstStyle>
            <a:defPPr>
              <a:defRPr lang="zh-CN"/>
            </a:defPPr>
            <a:lvl1pPr algn="ctr" eaLnBrk="0" hangingPunct="0">
              <a:lnSpc>
                <a:spcPct val="110000"/>
              </a:lnSpc>
              <a:buSzPct val="100000"/>
              <a:defRPr sz="1200">
                <a:solidFill>
                  <a:schemeClr val="bg1"/>
                </a:solidFill>
                <a:latin typeface="Arial"/>
                <a:ea typeface="+mj-ea"/>
              </a:defRPr>
            </a:lvl1pPr>
          </a:lstStyle>
          <a:p>
            <a:pPr defTabSz="913851" font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Decentralized management</a:t>
            </a:r>
          </a:p>
          <a:p>
            <a:pPr defTabSz="913851" font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Poor compatibility</a:t>
            </a:r>
            <a:endParaRPr lang="en-US" altLang="zh-CN" kern="0" dirty="0">
              <a:solidFill>
                <a:srgbClr val="FFFFFF"/>
              </a:solidFill>
              <a:latin typeface="Arial" panose="020B0604020202020204" pitchFamily="34" charset="0"/>
              <a:ea typeface="微软雅黑"/>
              <a:cs typeface="+mn-ea"/>
              <a:sym typeface="+mn-lt"/>
            </a:endParaRPr>
          </a:p>
        </p:txBody>
      </p:sp>
      <p:pic>
        <p:nvPicPr>
          <p:cNvPr id="96" name="Picture 3">
            <a:extLst>
              <a:ext uri="{FF2B5EF4-FFF2-40B4-BE49-F238E27FC236}">
                <a16:creationId xmlns:a16="http://schemas.microsoft.com/office/drawing/2014/main" id="{E937C004-4862-45C3-A2C2-A22844B75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33624" t="1641" r="32381" b="2558"/>
          <a:stretch/>
        </p:blipFill>
        <p:spPr bwMode="auto">
          <a:xfrm>
            <a:off x="7285445" y="3302634"/>
            <a:ext cx="1704213" cy="1726925"/>
          </a:xfrm>
          <a:prstGeom prst="rect">
            <a:avLst/>
          </a:prstGeom>
          <a:solidFill>
            <a:srgbClr val="051222"/>
          </a:solidFill>
          <a:ln w="12700">
            <a:noFill/>
            <a:prstDash val="solid"/>
            <a:miter lim="800000"/>
            <a:headEnd/>
            <a:tailEnd/>
          </a:ln>
        </p:spPr>
      </p:pic>
      <p:sp>
        <p:nvSpPr>
          <p:cNvPr id="97" name="文本框 3">
            <a:extLst>
              <a:ext uri="{FF2B5EF4-FFF2-40B4-BE49-F238E27FC236}">
                <a16:creationId xmlns:a16="http://schemas.microsoft.com/office/drawing/2014/main" id="{079E036E-1338-49A2-B5E2-C33237363674}"/>
              </a:ext>
            </a:extLst>
          </p:cNvPr>
          <p:cNvSpPr txBox="1"/>
          <p:nvPr/>
        </p:nvSpPr>
        <p:spPr>
          <a:xfrm>
            <a:off x="7284319" y="5074526"/>
            <a:ext cx="1705339" cy="684030"/>
          </a:xfrm>
          <a:prstGeom prst="rect">
            <a:avLst/>
          </a:prstGeom>
          <a:solidFill>
            <a:srgbClr val="4BACC6"/>
          </a:solidFill>
          <a:ln w="9525">
            <a:noFill/>
            <a:miter lim="800000"/>
            <a:headEnd/>
            <a:tailEnd/>
          </a:ln>
        </p:spPr>
        <p:txBody>
          <a:bodyPr wrap="square" lIns="19043" tIns="19043" rIns="19043" bIns="19043" anchor="ctr" anchorCtr="0">
            <a:noAutofit/>
          </a:bodyPr>
          <a:lstStyle>
            <a:defPPr>
              <a:defRPr lang="zh-CN"/>
            </a:defPPr>
            <a:lvl1pPr algn="ctr" eaLnBrk="0" hangingPunct="0">
              <a:lnSpc>
                <a:spcPct val="110000"/>
              </a:lnSpc>
              <a:buSzPct val="100000"/>
              <a:defRPr sz="1200">
                <a:solidFill>
                  <a:schemeClr val="bg1"/>
                </a:solidFill>
                <a:latin typeface="Arial"/>
                <a:ea typeface="+mj-ea"/>
              </a:defRPr>
            </a:lvl1pPr>
          </a:lstStyle>
          <a:p>
            <a:pPr defTabSz="913851" font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Multiple device types</a:t>
            </a:r>
          </a:p>
          <a:p>
            <a:pPr defTabSz="913851" font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High maintenance costs</a:t>
            </a:r>
            <a:endParaRPr lang="en-US" altLang="zh-CN" kern="0" dirty="0">
              <a:solidFill>
                <a:srgbClr val="FFFFFF"/>
              </a:solidFill>
              <a:latin typeface="Arial" panose="020B0604020202020204" pitchFamily="34" charset="0"/>
              <a:ea typeface="微软雅黑"/>
              <a:cs typeface="+mn-ea"/>
              <a:sym typeface="+mn-lt"/>
            </a:endParaRPr>
          </a:p>
        </p:txBody>
      </p:sp>
      <p:sp>
        <p:nvSpPr>
          <p:cNvPr id="98" name="标题 11"/>
          <p:cNvSpPr txBox="1">
            <a:spLocks/>
          </p:cNvSpPr>
          <p:nvPr/>
        </p:nvSpPr>
        <p:spPr>
          <a:xfrm>
            <a:off x="575899" y="169361"/>
            <a:ext cx="11442793" cy="727039"/>
          </a:xfrm>
          <a:prstGeom prst="rect">
            <a:avLst/>
          </a:prstGeom>
        </p:spPr>
        <p:txBody>
          <a:bodyPr vert="horz" wrap="square" lIns="121807" tIns="60906" rIns="121807" bIns="60906" anchor="t" anchorCtr="0">
            <a:noAutofit/>
          </a:bodyPr>
          <a:lstStyle>
            <a:defPPr>
              <a:defRPr lang="en-US"/>
            </a:defPPr>
            <a:lvl1pPr defTabSz="1187679" fontAlgn="ctr">
              <a:lnSpc>
                <a:spcPct val="100000"/>
              </a:lnSpc>
              <a:spcBef>
                <a:spcPct val="0"/>
              </a:spcBef>
              <a:buNone/>
              <a:defRPr sz="2799" b="0" u="none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US" sz="2798" dirty="0"/>
              <a:t>SMEs IT Infrastructure Struggles</a:t>
            </a:r>
          </a:p>
        </p:txBody>
      </p:sp>
      <p:sp>
        <p:nvSpPr>
          <p:cNvPr id="99" name="矩形 98"/>
          <p:cNvSpPr/>
          <p:nvPr/>
        </p:nvSpPr>
        <p:spPr>
          <a:xfrm>
            <a:off x="840234" y="1608268"/>
            <a:ext cx="1409947" cy="1437342"/>
          </a:xfrm>
          <a:prstGeom prst="rect">
            <a:avLst/>
          </a:prstGeom>
          <a:solidFill>
            <a:srgbClr val="94C94A">
              <a:alpha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1218712" fontAlgn="ctr">
              <a:defRPr/>
            </a:pPr>
            <a:endParaRPr lang="en-US" altLang="zh-CN" sz="2399" kern="0" dirty="0">
              <a:solidFill>
                <a:prstClr val="white"/>
              </a:solidFill>
              <a:latin typeface="Arial" panose="020B0604020202020204" pitchFamily="34" charset="0"/>
              <a:ea typeface="微软雅黑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2261139" y="1608268"/>
            <a:ext cx="1291080" cy="1437342"/>
          </a:xfrm>
          <a:prstGeom prst="rect">
            <a:avLst/>
          </a:prstGeom>
          <a:solidFill>
            <a:srgbClr val="94C94A">
              <a:alpha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1218712" fontAlgn="ctr">
              <a:defRPr/>
            </a:pPr>
            <a:endParaRPr lang="en-US" altLang="zh-CN" sz="2399" kern="0" dirty="0">
              <a:solidFill>
                <a:prstClr val="white"/>
              </a:solidFill>
              <a:latin typeface="Arial" panose="020B0604020202020204" pitchFamily="34" charset="0"/>
              <a:ea typeface="微软雅黑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3562733" y="1626264"/>
            <a:ext cx="1132369" cy="1437342"/>
          </a:xfrm>
          <a:prstGeom prst="rect">
            <a:avLst/>
          </a:prstGeom>
          <a:solidFill>
            <a:srgbClr val="94C94A">
              <a:alpha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1218712" fontAlgn="ctr">
              <a:defRPr/>
            </a:pPr>
            <a:endParaRPr lang="en-US" altLang="zh-CN" sz="2399" kern="0" dirty="0">
              <a:solidFill>
                <a:prstClr val="white"/>
              </a:solidFill>
              <a:latin typeface="Arial" panose="020B0604020202020204" pitchFamily="34" charset="0"/>
              <a:ea typeface="微软雅黑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4718382" y="1629339"/>
            <a:ext cx="1881267" cy="1437342"/>
          </a:xfrm>
          <a:prstGeom prst="rect">
            <a:avLst/>
          </a:prstGeom>
          <a:solidFill>
            <a:srgbClr val="94C94A">
              <a:alpha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1218712" fontAlgn="ctr">
              <a:defRPr/>
            </a:pPr>
            <a:endParaRPr lang="en-US" altLang="zh-CN" sz="2399" kern="0" dirty="0">
              <a:solidFill>
                <a:prstClr val="white"/>
              </a:solidFill>
              <a:latin typeface="Arial" panose="020B0604020202020204" pitchFamily="34" charset="0"/>
              <a:ea typeface="微软雅黑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6629582" y="1614915"/>
            <a:ext cx="1092421" cy="1437342"/>
          </a:xfrm>
          <a:prstGeom prst="rect">
            <a:avLst/>
          </a:prstGeom>
          <a:solidFill>
            <a:srgbClr val="48A5D9">
              <a:alpha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1218712" fontAlgn="ctr">
              <a:defRPr/>
            </a:pPr>
            <a:endParaRPr lang="en-US" altLang="zh-CN" sz="2399" kern="0" dirty="0">
              <a:solidFill>
                <a:prstClr val="white"/>
              </a:solidFill>
              <a:latin typeface="Arial" panose="020B0604020202020204" pitchFamily="34" charset="0"/>
              <a:ea typeface="微软雅黑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7772725" y="1608268"/>
            <a:ext cx="1532591" cy="1437342"/>
          </a:xfrm>
          <a:prstGeom prst="rect">
            <a:avLst/>
          </a:prstGeom>
          <a:solidFill>
            <a:srgbClr val="48A5D9">
              <a:alpha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1218712" fontAlgn="ctr">
              <a:defRPr/>
            </a:pPr>
            <a:endParaRPr lang="en-US" altLang="zh-CN" sz="2399" kern="0" dirty="0">
              <a:solidFill>
                <a:prstClr val="white"/>
              </a:solidFill>
              <a:latin typeface="Arial" panose="020B0604020202020204" pitchFamily="34" charset="0"/>
              <a:ea typeface="微软雅黑"/>
            </a:endParaRPr>
          </a:p>
        </p:txBody>
      </p:sp>
      <p:cxnSp>
        <p:nvCxnSpPr>
          <p:cNvPr id="105" name="直接箭头连接符 104"/>
          <p:cNvCxnSpPr/>
          <p:nvPr/>
        </p:nvCxnSpPr>
        <p:spPr>
          <a:xfrm>
            <a:off x="674728" y="3056870"/>
            <a:ext cx="10973173" cy="0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>
                <a:lumMod val="65000"/>
              </a:sysClr>
            </a:solidFill>
            <a:prstDash val="solid"/>
            <a:tailEnd type="arrow"/>
          </a:ln>
          <a:effectLst/>
        </p:spPr>
      </p:cxnSp>
      <p:grpSp>
        <p:nvGrpSpPr>
          <p:cNvPr id="106" name="组合 105"/>
          <p:cNvGrpSpPr/>
          <p:nvPr/>
        </p:nvGrpSpPr>
        <p:grpSpPr>
          <a:xfrm>
            <a:off x="1478675" y="2952281"/>
            <a:ext cx="209178" cy="209178"/>
            <a:chOff x="192931" y="3429794"/>
            <a:chExt cx="209308" cy="209308"/>
          </a:xfrm>
        </p:grpSpPr>
        <p:sp>
          <p:nvSpPr>
            <p:cNvPr id="107" name="椭圆 106"/>
            <p:cNvSpPr/>
            <p:nvPr/>
          </p:nvSpPr>
          <p:spPr>
            <a:xfrm>
              <a:off x="192931" y="3429794"/>
              <a:ext cx="209308" cy="20930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1218712" fontAlgn="ctr">
                <a:defRPr/>
              </a:pPr>
              <a:endParaRPr lang="en-US" altLang="zh-CN" sz="2399" kern="0" dirty="0">
                <a:solidFill>
                  <a:prstClr val="white"/>
                </a:solidFill>
                <a:latin typeface="Arial" panose="020B0604020202020204" pitchFamily="34" charset="0"/>
                <a:ea typeface="微软雅黑"/>
              </a:endParaRPr>
            </a:p>
          </p:txBody>
        </p:sp>
        <p:grpSp>
          <p:nvGrpSpPr>
            <p:cNvPr id="108" name="组合 107"/>
            <p:cNvGrpSpPr/>
            <p:nvPr/>
          </p:nvGrpSpPr>
          <p:grpSpPr>
            <a:xfrm>
              <a:off x="210381" y="3447244"/>
              <a:ext cx="174409" cy="174409"/>
              <a:chOff x="1049338" y="2889250"/>
              <a:chExt cx="1158875" cy="1158875"/>
            </a:xfrm>
          </p:grpSpPr>
          <p:sp>
            <p:nvSpPr>
              <p:cNvPr id="109" name="Freeform 93"/>
              <p:cNvSpPr>
                <a:spLocks noEditPoints="1"/>
              </p:cNvSpPr>
              <p:nvPr/>
            </p:nvSpPr>
            <p:spPr bwMode="auto">
              <a:xfrm>
                <a:off x="1049338" y="2889250"/>
                <a:ext cx="1158875" cy="1158875"/>
              </a:xfrm>
              <a:custGeom>
                <a:avLst/>
                <a:gdLst>
                  <a:gd name="T0" fmla="*/ 155 w 309"/>
                  <a:gd name="T1" fmla="*/ 309 h 309"/>
                  <a:gd name="T2" fmla="*/ 0 w 309"/>
                  <a:gd name="T3" fmla="*/ 155 h 309"/>
                  <a:gd name="T4" fmla="*/ 155 w 309"/>
                  <a:gd name="T5" fmla="*/ 0 h 309"/>
                  <a:gd name="T6" fmla="*/ 309 w 309"/>
                  <a:gd name="T7" fmla="*/ 155 h 309"/>
                  <a:gd name="T8" fmla="*/ 155 w 309"/>
                  <a:gd name="T9" fmla="*/ 309 h 309"/>
                  <a:gd name="T10" fmla="*/ 155 w 309"/>
                  <a:gd name="T11" fmla="*/ 34 h 309"/>
                  <a:gd name="T12" fmla="*/ 34 w 309"/>
                  <a:gd name="T13" fmla="*/ 155 h 309"/>
                  <a:gd name="T14" fmla="*/ 155 w 309"/>
                  <a:gd name="T15" fmla="*/ 275 h 309"/>
                  <a:gd name="T16" fmla="*/ 275 w 309"/>
                  <a:gd name="T17" fmla="*/ 155 h 309"/>
                  <a:gd name="T18" fmla="*/ 155 w 309"/>
                  <a:gd name="T19" fmla="*/ 34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9" h="309">
                    <a:moveTo>
                      <a:pt x="155" y="309"/>
                    </a:moveTo>
                    <a:cubicBezTo>
                      <a:pt x="69" y="309"/>
                      <a:pt x="0" y="240"/>
                      <a:pt x="0" y="155"/>
                    </a:cubicBezTo>
                    <a:cubicBezTo>
                      <a:pt x="0" y="70"/>
                      <a:pt x="69" y="0"/>
                      <a:pt x="155" y="0"/>
                    </a:cubicBezTo>
                    <a:cubicBezTo>
                      <a:pt x="240" y="0"/>
                      <a:pt x="309" y="70"/>
                      <a:pt x="309" y="155"/>
                    </a:cubicBezTo>
                    <a:cubicBezTo>
                      <a:pt x="309" y="240"/>
                      <a:pt x="240" y="309"/>
                      <a:pt x="155" y="309"/>
                    </a:cubicBezTo>
                    <a:close/>
                    <a:moveTo>
                      <a:pt x="155" y="34"/>
                    </a:moveTo>
                    <a:cubicBezTo>
                      <a:pt x="88" y="34"/>
                      <a:pt x="34" y="88"/>
                      <a:pt x="34" y="155"/>
                    </a:cubicBezTo>
                    <a:cubicBezTo>
                      <a:pt x="34" y="221"/>
                      <a:pt x="88" y="275"/>
                      <a:pt x="155" y="275"/>
                    </a:cubicBezTo>
                    <a:cubicBezTo>
                      <a:pt x="221" y="275"/>
                      <a:pt x="275" y="221"/>
                      <a:pt x="275" y="155"/>
                    </a:cubicBezTo>
                    <a:cubicBezTo>
                      <a:pt x="275" y="88"/>
                      <a:pt x="221" y="34"/>
                      <a:pt x="155" y="34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white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10" name="Oval 94"/>
              <p:cNvSpPr>
                <a:spLocks noChangeArrowheads="1"/>
              </p:cNvSpPr>
              <p:nvPr/>
            </p:nvSpPr>
            <p:spPr bwMode="auto">
              <a:xfrm>
                <a:off x="1273176" y="3114675"/>
                <a:ext cx="709613" cy="712788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white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</p:grpSp>
      </p:grpSp>
      <p:grpSp>
        <p:nvGrpSpPr>
          <p:cNvPr id="111" name="组合 110"/>
          <p:cNvGrpSpPr/>
          <p:nvPr/>
        </p:nvGrpSpPr>
        <p:grpSpPr>
          <a:xfrm>
            <a:off x="3109540" y="2952281"/>
            <a:ext cx="209178" cy="209178"/>
            <a:chOff x="192931" y="3429794"/>
            <a:chExt cx="209308" cy="209308"/>
          </a:xfrm>
        </p:grpSpPr>
        <p:sp>
          <p:nvSpPr>
            <p:cNvPr id="112" name="椭圆 111"/>
            <p:cNvSpPr/>
            <p:nvPr/>
          </p:nvSpPr>
          <p:spPr>
            <a:xfrm>
              <a:off x="192931" y="3429794"/>
              <a:ext cx="209308" cy="20930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1218712" fontAlgn="ctr">
                <a:defRPr/>
              </a:pPr>
              <a:endParaRPr lang="en-US" altLang="zh-CN" sz="2399" kern="0" dirty="0">
                <a:solidFill>
                  <a:prstClr val="white"/>
                </a:solidFill>
                <a:latin typeface="Arial" panose="020B0604020202020204" pitchFamily="34" charset="0"/>
                <a:ea typeface="微软雅黑"/>
              </a:endParaRPr>
            </a:p>
          </p:txBody>
        </p:sp>
        <p:grpSp>
          <p:nvGrpSpPr>
            <p:cNvPr id="113" name="组合 112"/>
            <p:cNvGrpSpPr/>
            <p:nvPr/>
          </p:nvGrpSpPr>
          <p:grpSpPr>
            <a:xfrm>
              <a:off x="210381" y="3447244"/>
              <a:ext cx="174409" cy="174409"/>
              <a:chOff x="1049338" y="2889250"/>
              <a:chExt cx="1158875" cy="1158875"/>
            </a:xfrm>
          </p:grpSpPr>
          <p:sp>
            <p:nvSpPr>
              <p:cNvPr id="114" name="Freeform 93"/>
              <p:cNvSpPr>
                <a:spLocks noEditPoints="1"/>
              </p:cNvSpPr>
              <p:nvPr/>
            </p:nvSpPr>
            <p:spPr bwMode="auto">
              <a:xfrm>
                <a:off x="1049338" y="2889250"/>
                <a:ext cx="1158875" cy="1158875"/>
              </a:xfrm>
              <a:custGeom>
                <a:avLst/>
                <a:gdLst>
                  <a:gd name="T0" fmla="*/ 155 w 309"/>
                  <a:gd name="T1" fmla="*/ 309 h 309"/>
                  <a:gd name="T2" fmla="*/ 0 w 309"/>
                  <a:gd name="T3" fmla="*/ 155 h 309"/>
                  <a:gd name="T4" fmla="*/ 155 w 309"/>
                  <a:gd name="T5" fmla="*/ 0 h 309"/>
                  <a:gd name="T6" fmla="*/ 309 w 309"/>
                  <a:gd name="T7" fmla="*/ 155 h 309"/>
                  <a:gd name="T8" fmla="*/ 155 w 309"/>
                  <a:gd name="T9" fmla="*/ 309 h 309"/>
                  <a:gd name="T10" fmla="*/ 155 w 309"/>
                  <a:gd name="T11" fmla="*/ 34 h 309"/>
                  <a:gd name="T12" fmla="*/ 34 w 309"/>
                  <a:gd name="T13" fmla="*/ 155 h 309"/>
                  <a:gd name="T14" fmla="*/ 155 w 309"/>
                  <a:gd name="T15" fmla="*/ 275 h 309"/>
                  <a:gd name="T16" fmla="*/ 275 w 309"/>
                  <a:gd name="T17" fmla="*/ 155 h 309"/>
                  <a:gd name="T18" fmla="*/ 155 w 309"/>
                  <a:gd name="T19" fmla="*/ 34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9" h="309">
                    <a:moveTo>
                      <a:pt x="155" y="309"/>
                    </a:moveTo>
                    <a:cubicBezTo>
                      <a:pt x="69" y="309"/>
                      <a:pt x="0" y="240"/>
                      <a:pt x="0" y="155"/>
                    </a:cubicBezTo>
                    <a:cubicBezTo>
                      <a:pt x="0" y="70"/>
                      <a:pt x="69" y="0"/>
                      <a:pt x="155" y="0"/>
                    </a:cubicBezTo>
                    <a:cubicBezTo>
                      <a:pt x="240" y="0"/>
                      <a:pt x="309" y="70"/>
                      <a:pt x="309" y="155"/>
                    </a:cubicBezTo>
                    <a:cubicBezTo>
                      <a:pt x="309" y="240"/>
                      <a:pt x="240" y="309"/>
                      <a:pt x="155" y="309"/>
                    </a:cubicBezTo>
                    <a:close/>
                    <a:moveTo>
                      <a:pt x="155" y="34"/>
                    </a:moveTo>
                    <a:cubicBezTo>
                      <a:pt x="88" y="34"/>
                      <a:pt x="34" y="88"/>
                      <a:pt x="34" y="155"/>
                    </a:cubicBezTo>
                    <a:cubicBezTo>
                      <a:pt x="34" y="221"/>
                      <a:pt x="88" y="275"/>
                      <a:pt x="155" y="275"/>
                    </a:cubicBezTo>
                    <a:cubicBezTo>
                      <a:pt x="221" y="275"/>
                      <a:pt x="275" y="221"/>
                      <a:pt x="275" y="155"/>
                    </a:cubicBezTo>
                    <a:cubicBezTo>
                      <a:pt x="275" y="88"/>
                      <a:pt x="221" y="34"/>
                      <a:pt x="155" y="34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white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15" name="Oval 94"/>
              <p:cNvSpPr>
                <a:spLocks noChangeArrowheads="1"/>
              </p:cNvSpPr>
              <p:nvPr/>
            </p:nvSpPr>
            <p:spPr bwMode="auto">
              <a:xfrm>
                <a:off x="1273176" y="3114675"/>
                <a:ext cx="709613" cy="712788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white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</p:grpSp>
      </p:grpSp>
      <p:grpSp>
        <p:nvGrpSpPr>
          <p:cNvPr id="116" name="组合 115"/>
          <p:cNvGrpSpPr/>
          <p:nvPr/>
        </p:nvGrpSpPr>
        <p:grpSpPr>
          <a:xfrm>
            <a:off x="4740405" y="2952281"/>
            <a:ext cx="209178" cy="209178"/>
            <a:chOff x="192931" y="3429794"/>
            <a:chExt cx="209308" cy="209308"/>
          </a:xfrm>
        </p:grpSpPr>
        <p:sp>
          <p:nvSpPr>
            <p:cNvPr id="117" name="椭圆 116"/>
            <p:cNvSpPr/>
            <p:nvPr/>
          </p:nvSpPr>
          <p:spPr>
            <a:xfrm>
              <a:off x="192931" y="3429794"/>
              <a:ext cx="209308" cy="20930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1218712" fontAlgn="ctr">
                <a:defRPr/>
              </a:pPr>
              <a:endParaRPr lang="en-US" altLang="zh-CN" sz="2399" kern="0" dirty="0">
                <a:solidFill>
                  <a:prstClr val="white"/>
                </a:solidFill>
                <a:latin typeface="Arial" panose="020B0604020202020204" pitchFamily="34" charset="0"/>
                <a:ea typeface="微软雅黑"/>
              </a:endParaRPr>
            </a:p>
          </p:txBody>
        </p:sp>
        <p:grpSp>
          <p:nvGrpSpPr>
            <p:cNvPr id="118" name="组合 117"/>
            <p:cNvGrpSpPr/>
            <p:nvPr/>
          </p:nvGrpSpPr>
          <p:grpSpPr>
            <a:xfrm>
              <a:off x="210381" y="3447244"/>
              <a:ext cx="174409" cy="174409"/>
              <a:chOff x="1049338" y="2889250"/>
              <a:chExt cx="1158875" cy="1158875"/>
            </a:xfrm>
          </p:grpSpPr>
          <p:sp>
            <p:nvSpPr>
              <p:cNvPr id="119" name="Freeform 93"/>
              <p:cNvSpPr>
                <a:spLocks noEditPoints="1"/>
              </p:cNvSpPr>
              <p:nvPr/>
            </p:nvSpPr>
            <p:spPr bwMode="auto">
              <a:xfrm>
                <a:off x="1049338" y="2889250"/>
                <a:ext cx="1158875" cy="1158875"/>
              </a:xfrm>
              <a:custGeom>
                <a:avLst/>
                <a:gdLst>
                  <a:gd name="T0" fmla="*/ 155 w 309"/>
                  <a:gd name="T1" fmla="*/ 309 h 309"/>
                  <a:gd name="T2" fmla="*/ 0 w 309"/>
                  <a:gd name="T3" fmla="*/ 155 h 309"/>
                  <a:gd name="T4" fmla="*/ 155 w 309"/>
                  <a:gd name="T5" fmla="*/ 0 h 309"/>
                  <a:gd name="T6" fmla="*/ 309 w 309"/>
                  <a:gd name="T7" fmla="*/ 155 h 309"/>
                  <a:gd name="T8" fmla="*/ 155 w 309"/>
                  <a:gd name="T9" fmla="*/ 309 h 309"/>
                  <a:gd name="T10" fmla="*/ 155 w 309"/>
                  <a:gd name="T11" fmla="*/ 34 h 309"/>
                  <a:gd name="T12" fmla="*/ 34 w 309"/>
                  <a:gd name="T13" fmla="*/ 155 h 309"/>
                  <a:gd name="T14" fmla="*/ 155 w 309"/>
                  <a:gd name="T15" fmla="*/ 275 h 309"/>
                  <a:gd name="T16" fmla="*/ 275 w 309"/>
                  <a:gd name="T17" fmla="*/ 155 h 309"/>
                  <a:gd name="T18" fmla="*/ 155 w 309"/>
                  <a:gd name="T19" fmla="*/ 34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9" h="309">
                    <a:moveTo>
                      <a:pt x="155" y="309"/>
                    </a:moveTo>
                    <a:cubicBezTo>
                      <a:pt x="69" y="309"/>
                      <a:pt x="0" y="240"/>
                      <a:pt x="0" y="155"/>
                    </a:cubicBezTo>
                    <a:cubicBezTo>
                      <a:pt x="0" y="70"/>
                      <a:pt x="69" y="0"/>
                      <a:pt x="155" y="0"/>
                    </a:cubicBezTo>
                    <a:cubicBezTo>
                      <a:pt x="240" y="0"/>
                      <a:pt x="309" y="70"/>
                      <a:pt x="309" y="155"/>
                    </a:cubicBezTo>
                    <a:cubicBezTo>
                      <a:pt x="309" y="240"/>
                      <a:pt x="240" y="309"/>
                      <a:pt x="155" y="309"/>
                    </a:cubicBezTo>
                    <a:close/>
                    <a:moveTo>
                      <a:pt x="155" y="34"/>
                    </a:moveTo>
                    <a:cubicBezTo>
                      <a:pt x="88" y="34"/>
                      <a:pt x="34" y="88"/>
                      <a:pt x="34" y="155"/>
                    </a:cubicBezTo>
                    <a:cubicBezTo>
                      <a:pt x="34" y="221"/>
                      <a:pt x="88" y="275"/>
                      <a:pt x="155" y="275"/>
                    </a:cubicBezTo>
                    <a:cubicBezTo>
                      <a:pt x="221" y="275"/>
                      <a:pt x="275" y="221"/>
                      <a:pt x="275" y="155"/>
                    </a:cubicBezTo>
                    <a:cubicBezTo>
                      <a:pt x="275" y="88"/>
                      <a:pt x="221" y="34"/>
                      <a:pt x="155" y="34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white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20" name="Oval 94"/>
              <p:cNvSpPr>
                <a:spLocks noChangeArrowheads="1"/>
              </p:cNvSpPr>
              <p:nvPr/>
            </p:nvSpPr>
            <p:spPr bwMode="auto">
              <a:xfrm>
                <a:off x="1273176" y="3114675"/>
                <a:ext cx="709613" cy="712788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white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</p:grpSp>
      </p:grpSp>
      <p:grpSp>
        <p:nvGrpSpPr>
          <p:cNvPr id="121" name="组合 120"/>
          <p:cNvGrpSpPr/>
          <p:nvPr/>
        </p:nvGrpSpPr>
        <p:grpSpPr>
          <a:xfrm>
            <a:off x="6847023" y="2952281"/>
            <a:ext cx="209178" cy="209178"/>
            <a:chOff x="192931" y="3429794"/>
            <a:chExt cx="209308" cy="209308"/>
          </a:xfrm>
        </p:grpSpPr>
        <p:sp>
          <p:nvSpPr>
            <p:cNvPr id="122" name="椭圆 121"/>
            <p:cNvSpPr/>
            <p:nvPr/>
          </p:nvSpPr>
          <p:spPr>
            <a:xfrm>
              <a:off x="192931" y="3429794"/>
              <a:ext cx="209308" cy="20930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1218712" fontAlgn="ctr">
                <a:defRPr/>
              </a:pPr>
              <a:endParaRPr lang="en-US" altLang="zh-CN" sz="2399" kern="0" dirty="0">
                <a:solidFill>
                  <a:prstClr val="white"/>
                </a:solidFill>
                <a:latin typeface="Arial" panose="020B0604020202020204" pitchFamily="34" charset="0"/>
                <a:ea typeface="微软雅黑"/>
              </a:endParaRPr>
            </a:p>
          </p:txBody>
        </p:sp>
        <p:grpSp>
          <p:nvGrpSpPr>
            <p:cNvPr id="123" name="组合 122"/>
            <p:cNvGrpSpPr/>
            <p:nvPr/>
          </p:nvGrpSpPr>
          <p:grpSpPr>
            <a:xfrm>
              <a:off x="210381" y="3447244"/>
              <a:ext cx="174409" cy="174409"/>
              <a:chOff x="1049338" y="2889250"/>
              <a:chExt cx="1158875" cy="1158875"/>
            </a:xfrm>
          </p:grpSpPr>
          <p:sp>
            <p:nvSpPr>
              <p:cNvPr id="124" name="Freeform 93"/>
              <p:cNvSpPr>
                <a:spLocks noEditPoints="1"/>
              </p:cNvSpPr>
              <p:nvPr/>
            </p:nvSpPr>
            <p:spPr bwMode="auto">
              <a:xfrm>
                <a:off x="1049338" y="2889250"/>
                <a:ext cx="1158875" cy="1158875"/>
              </a:xfrm>
              <a:custGeom>
                <a:avLst/>
                <a:gdLst>
                  <a:gd name="T0" fmla="*/ 155 w 309"/>
                  <a:gd name="T1" fmla="*/ 309 h 309"/>
                  <a:gd name="T2" fmla="*/ 0 w 309"/>
                  <a:gd name="T3" fmla="*/ 155 h 309"/>
                  <a:gd name="T4" fmla="*/ 155 w 309"/>
                  <a:gd name="T5" fmla="*/ 0 h 309"/>
                  <a:gd name="T6" fmla="*/ 309 w 309"/>
                  <a:gd name="T7" fmla="*/ 155 h 309"/>
                  <a:gd name="T8" fmla="*/ 155 w 309"/>
                  <a:gd name="T9" fmla="*/ 309 h 309"/>
                  <a:gd name="T10" fmla="*/ 155 w 309"/>
                  <a:gd name="T11" fmla="*/ 34 h 309"/>
                  <a:gd name="T12" fmla="*/ 34 w 309"/>
                  <a:gd name="T13" fmla="*/ 155 h 309"/>
                  <a:gd name="T14" fmla="*/ 155 w 309"/>
                  <a:gd name="T15" fmla="*/ 275 h 309"/>
                  <a:gd name="T16" fmla="*/ 275 w 309"/>
                  <a:gd name="T17" fmla="*/ 155 h 309"/>
                  <a:gd name="T18" fmla="*/ 155 w 309"/>
                  <a:gd name="T19" fmla="*/ 34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9" h="309">
                    <a:moveTo>
                      <a:pt x="155" y="309"/>
                    </a:moveTo>
                    <a:cubicBezTo>
                      <a:pt x="69" y="309"/>
                      <a:pt x="0" y="240"/>
                      <a:pt x="0" y="155"/>
                    </a:cubicBezTo>
                    <a:cubicBezTo>
                      <a:pt x="0" y="70"/>
                      <a:pt x="69" y="0"/>
                      <a:pt x="155" y="0"/>
                    </a:cubicBezTo>
                    <a:cubicBezTo>
                      <a:pt x="240" y="0"/>
                      <a:pt x="309" y="70"/>
                      <a:pt x="309" y="155"/>
                    </a:cubicBezTo>
                    <a:cubicBezTo>
                      <a:pt x="309" y="240"/>
                      <a:pt x="240" y="309"/>
                      <a:pt x="155" y="309"/>
                    </a:cubicBezTo>
                    <a:close/>
                    <a:moveTo>
                      <a:pt x="155" y="34"/>
                    </a:moveTo>
                    <a:cubicBezTo>
                      <a:pt x="88" y="34"/>
                      <a:pt x="34" y="88"/>
                      <a:pt x="34" y="155"/>
                    </a:cubicBezTo>
                    <a:cubicBezTo>
                      <a:pt x="34" y="221"/>
                      <a:pt x="88" y="275"/>
                      <a:pt x="155" y="275"/>
                    </a:cubicBezTo>
                    <a:cubicBezTo>
                      <a:pt x="221" y="275"/>
                      <a:pt x="275" y="221"/>
                      <a:pt x="275" y="155"/>
                    </a:cubicBezTo>
                    <a:cubicBezTo>
                      <a:pt x="275" y="88"/>
                      <a:pt x="221" y="34"/>
                      <a:pt x="155" y="34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white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25" name="Oval 94"/>
              <p:cNvSpPr>
                <a:spLocks noChangeArrowheads="1"/>
              </p:cNvSpPr>
              <p:nvPr/>
            </p:nvSpPr>
            <p:spPr bwMode="auto">
              <a:xfrm>
                <a:off x="1273176" y="3114675"/>
                <a:ext cx="709613" cy="712788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white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</p:grpSp>
      </p:grpSp>
      <p:grpSp>
        <p:nvGrpSpPr>
          <p:cNvPr id="126" name="组合 125"/>
          <p:cNvGrpSpPr/>
          <p:nvPr/>
        </p:nvGrpSpPr>
        <p:grpSpPr>
          <a:xfrm>
            <a:off x="8953641" y="2952281"/>
            <a:ext cx="209178" cy="209178"/>
            <a:chOff x="192931" y="3429794"/>
            <a:chExt cx="209308" cy="209308"/>
          </a:xfrm>
        </p:grpSpPr>
        <p:sp>
          <p:nvSpPr>
            <p:cNvPr id="127" name="椭圆 126"/>
            <p:cNvSpPr/>
            <p:nvPr/>
          </p:nvSpPr>
          <p:spPr>
            <a:xfrm>
              <a:off x="192931" y="3429794"/>
              <a:ext cx="209308" cy="20930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1218712" fontAlgn="ctr">
                <a:defRPr/>
              </a:pPr>
              <a:endParaRPr lang="en-US" altLang="zh-CN" sz="2399" kern="0" dirty="0">
                <a:solidFill>
                  <a:prstClr val="white"/>
                </a:solidFill>
                <a:latin typeface="Arial" panose="020B0604020202020204" pitchFamily="34" charset="0"/>
                <a:ea typeface="微软雅黑"/>
              </a:endParaRPr>
            </a:p>
          </p:txBody>
        </p:sp>
        <p:grpSp>
          <p:nvGrpSpPr>
            <p:cNvPr id="128" name="组合 127"/>
            <p:cNvGrpSpPr/>
            <p:nvPr/>
          </p:nvGrpSpPr>
          <p:grpSpPr>
            <a:xfrm>
              <a:off x="210381" y="3447244"/>
              <a:ext cx="174409" cy="174409"/>
              <a:chOff x="1049338" y="2889250"/>
              <a:chExt cx="1158875" cy="1158875"/>
            </a:xfrm>
          </p:grpSpPr>
          <p:sp>
            <p:nvSpPr>
              <p:cNvPr id="129" name="Freeform 93"/>
              <p:cNvSpPr>
                <a:spLocks noEditPoints="1"/>
              </p:cNvSpPr>
              <p:nvPr/>
            </p:nvSpPr>
            <p:spPr bwMode="auto">
              <a:xfrm>
                <a:off x="1049338" y="2889250"/>
                <a:ext cx="1158875" cy="1158875"/>
              </a:xfrm>
              <a:custGeom>
                <a:avLst/>
                <a:gdLst>
                  <a:gd name="T0" fmla="*/ 155 w 309"/>
                  <a:gd name="T1" fmla="*/ 309 h 309"/>
                  <a:gd name="T2" fmla="*/ 0 w 309"/>
                  <a:gd name="T3" fmla="*/ 155 h 309"/>
                  <a:gd name="T4" fmla="*/ 155 w 309"/>
                  <a:gd name="T5" fmla="*/ 0 h 309"/>
                  <a:gd name="T6" fmla="*/ 309 w 309"/>
                  <a:gd name="T7" fmla="*/ 155 h 309"/>
                  <a:gd name="T8" fmla="*/ 155 w 309"/>
                  <a:gd name="T9" fmla="*/ 309 h 309"/>
                  <a:gd name="T10" fmla="*/ 155 w 309"/>
                  <a:gd name="T11" fmla="*/ 34 h 309"/>
                  <a:gd name="T12" fmla="*/ 34 w 309"/>
                  <a:gd name="T13" fmla="*/ 155 h 309"/>
                  <a:gd name="T14" fmla="*/ 155 w 309"/>
                  <a:gd name="T15" fmla="*/ 275 h 309"/>
                  <a:gd name="T16" fmla="*/ 275 w 309"/>
                  <a:gd name="T17" fmla="*/ 155 h 309"/>
                  <a:gd name="T18" fmla="*/ 155 w 309"/>
                  <a:gd name="T19" fmla="*/ 34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9" h="309">
                    <a:moveTo>
                      <a:pt x="155" y="309"/>
                    </a:moveTo>
                    <a:cubicBezTo>
                      <a:pt x="69" y="309"/>
                      <a:pt x="0" y="240"/>
                      <a:pt x="0" y="155"/>
                    </a:cubicBezTo>
                    <a:cubicBezTo>
                      <a:pt x="0" y="70"/>
                      <a:pt x="69" y="0"/>
                      <a:pt x="155" y="0"/>
                    </a:cubicBezTo>
                    <a:cubicBezTo>
                      <a:pt x="240" y="0"/>
                      <a:pt x="309" y="70"/>
                      <a:pt x="309" y="155"/>
                    </a:cubicBezTo>
                    <a:cubicBezTo>
                      <a:pt x="309" y="240"/>
                      <a:pt x="240" y="309"/>
                      <a:pt x="155" y="309"/>
                    </a:cubicBezTo>
                    <a:close/>
                    <a:moveTo>
                      <a:pt x="155" y="34"/>
                    </a:moveTo>
                    <a:cubicBezTo>
                      <a:pt x="88" y="34"/>
                      <a:pt x="34" y="88"/>
                      <a:pt x="34" y="155"/>
                    </a:cubicBezTo>
                    <a:cubicBezTo>
                      <a:pt x="34" y="221"/>
                      <a:pt x="88" y="275"/>
                      <a:pt x="155" y="275"/>
                    </a:cubicBezTo>
                    <a:cubicBezTo>
                      <a:pt x="221" y="275"/>
                      <a:pt x="275" y="221"/>
                      <a:pt x="275" y="155"/>
                    </a:cubicBezTo>
                    <a:cubicBezTo>
                      <a:pt x="275" y="88"/>
                      <a:pt x="221" y="34"/>
                      <a:pt x="155" y="34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white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30" name="Oval 94"/>
              <p:cNvSpPr>
                <a:spLocks noChangeArrowheads="1"/>
              </p:cNvSpPr>
              <p:nvPr/>
            </p:nvSpPr>
            <p:spPr bwMode="auto">
              <a:xfrm>
                <a:off x="1273176" y="3114675"/>
                <a:ext cx="709613" cy="712788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white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</p:grpSp>
      </p:grpSp>
      <p:sp>
        <p:nvSpPr>
          <p:cNvPr id="131" name="矩形 130"/>
          <p:cNvSpPr/>
          <p:nvPr/>
        </p:nvSpPr>
        <p:spPr>
          <a:xfrm>
            <a:off x="836036" y="1121985"/>
            <a:ext cx="5743651" cy="426778"/>
          </a:xfrm>
          <a:prstGeom prst="rect">
            <a:avLst/>
          </a:prstGeom>
          <a:solidFill>
            <a:srgbClr val="86B81B"/>
          </a:solidFill>
          <a:ln w="25400" cap="flat" cmpd="sng" algn="ctr">
            <a:noFill/>
            <a:prstDash val="solid"/>
          </a:ln>
          <a:effectLst/>
        </p:spPr>
        <p:txBody>
          <a:bodyPr wrap="square" lIns="19043" tIns="19043" rIns="19043" bIns="19043" rtlCol="0" anchor="ctr">
            <a:noAutofit/>
          </a:bodyPr>
          <a:lstStyle/>
          <a:p>
            <a:pPr algn="ctr" defTabSz="1218712" fontAlgn="ctr">
              <a:defRPr/>
            </a:pPr>
            <a:r>
              <a:rPr lang="en-US" sz="1599" b="1" dirty="0">
                <a:solidFill>
                  <a:prstClr val="white"/>
                </a:solidFill>
                <a:latin typeface="Arial" panose="020B0604020202020204" pitchFamily="34" charset="0"/>
              </a:rPr>
              <a:t>Long rollout period ≥ 3 months</a:t>
            </a:r>
          </a:p>
        </p:txBody>
      </p:sp>
      <p:sp>
        <p:nvSpPr>
          <p:cNvPr id="132" name="矩形 131"/>
          <p:cNvSpPr/>
          <p:nvPr/>
        </p:nvSpPr>
        <p:spPr>
          <a:xfrm>
            <a:off x="6606366" y="1130624"/>
            <a:ext cx="2650757" cy="426778"/>
          </a:xfrm>
          <a:prstGeom prst="rect">
            <a:avLst/>
          </a:prstGeom>
          <a:solidFill>
            <a:srgbClr val="1D84BE"/>
          </a:solidFill>
          <a:ln w="25400" cap="flat" cmpd="sng" algn="ctr">
            <a:noFill/>
            <a:prstDash val="solid"/>
          </a:ln>
          <a:effectLst/>
        </p:spPr>
        <p:txBody>
          <a:bodyPr wrap="square" lIns="19043" tIns="19043" rIns="19043" bIns="19043" rtlCol="0" anchor="ctr">
            <a:noAutofit/>
          </a:bodyPr>
          <a:lstStyle/>
          <a:p>
            <a:pPr algn="ctr" defTabSz="1218712" fontAlgn="ctr">
              <a:defRPr/>
            </a:pPr>
            <a:r>
              <a:rPr lang="en-US" sz="1599" b="1" dirty="0">
                <a:solidFill>
                  <a:prstClr val="white"/>
                </a:solidFill>
                <a:latin typeface="Arial" panose="020B0604020202020204" pitchFamily="34" charset="0"/>
              </a:rPr>
              <a:t>Many O&amp;M potential risks</a:t>
            </a:r>
          </a:p>
        </p:txBody>
      </p:sp>
      <p:sp>
        <p:nvSpPr>
          <p:cNvPr id="133" name="Rectangle 46"/>
          <p:cNvSpPr/>
          <p:nvPr/>
        </p:nvSpPr>
        <p:spPr>
          <a:xfrm>
            <a:off x="6552188" y="1616488"/>
            <a:ext cx="1247209" cy="272589"/>
          </a:xfrm>
          <a:prstGeom prst="rect">
            <a:avLst/>
          </a:prstGeom>
        </p:spPr>
        <p:txBody>
          <a:bodyPr wrap="square" lIns="35978" tIns="35978" rIns="35978" bIns="35978">
            <a:noAutofit/>
          </a:bodyPr>
          <a:lstStyle/>
          <a:p>
            <a:pPr marL="60634" algn="ctr" defTabSz="256685" fontAlgn="ctr">
              <a:spcBef>
                <a:spcPct val="0"/>
              </a:spcBef>
              <a:spcAft>
                <a:spcPct val="0"/>
              </a:spcAft>
            </a:pPr>
            <a:r>
              <a:rPr lang="en-US" sz="1299" dirty="0">
                <a:solidFill>
                  <a:prstClr val="white"/>
                </a:solidFill>
                <a:latin typeface="Arial" panose="020B0604020202020204" pitchFamily="34" charset="0"/>
              </a:rPr>
              <a:t>No unified O&amp;M</a:t>
            </a:r>
            <a:endParaRPr lang="en-US" sz="1299" kern="0" dirty="0">
              <a:solidFill>
                <a:prstClr val="white"/>
              </a:solidFill>
              <a:latin typeface="Arial" panose="020B0604020202020204" pitchFamily="34" charset="0"/>
              <a:ea typeface="微软雅黑"/>
              <a:cs typeface="+mn-ea"/>
              <a:sym typeface="+mn-lt"/>
            </a:endParaRPr>
          </a:p>
        </p:txBody>
      </p:sp>
      <p:sp>
        <p:nvSpPr>
          <p:cNvPr id="134" name="Rectangle 56"/>
          <p:cNvSpPr/>
          <p:nvPr/>
        </p:nvSpPr>
        <p:spPr>
          <a:xfrm>
            <a:off x="3405164" y="1616487"/>
            <a:ext cx="1447505" cy="272636"/>
          </a:xfrm>
          <a:prstGeom prst="rect">
            <a:avLst/>
          </a:prstGeom>
        </p:spPr>
        <p:txBody>
          <a:bodyPr wrap="square" lIns="35978" tIns="35978" rIns="35978" bIns="35978">
            <a:noAutofit/>
          </a:bodyPr>
          <a:lstStyle/>
          <a:p>
            <a:pPr marL="60634" algn="ctr" defTabSz="256685" fontAlgn="ctr">
              <a:spcBef>
                <a:spcPct val="0"/>
              </a:spcBef>
              <a:spcAft>
                <a:spcPct val="0"/>
              </a:spcAft>
            </a:pPr>
            <a:r>
              <a:rPr lang="en-US" sz="1299" dirty="0">
                <a:solidFill>
                  <a:prstClr val="white"/>
                </a:solidFill>
                <a:latin typeface="Arial" panose="020B0604020202020204" pitchFamily="34" charset="0"/>
              </a:rPr>
              <a:t>2-month procurement period</a:t>
            </a:r>
            <a:endParaRPr lang="en-US" altLang="en-US" sz="1299" kern="0" dirty="0">
              <a:solidFill>
                <a:prstClr val="white"/>
              </a:solidFill>
              <a:latin typeface="Arial" panose="020B0604020202020204" pitchFamily="34" charset="0"/>
              <a:ea typeface="微软雅黑"/>
              <a:cs typeface="+mn-ea"/>
              <a:sym typeface="+mn-lt"/>
            </a:endParaRPr>
          </a:p>
        </p:txBody>
      </p:sp>
      <p:sp>
        <p:nvSpPr>
          <p:cNvPr id="135" name="Rectangle 62"/>
          <p:cNvSpPr/>
          <p:nvPr/>
        </p:nvSpPr>
        <p:spPr>
          <a:xfrm>
            <a:off x="2263974" y="1616487"/>
            <a:ext cx="1285413" cy="472519"/>
          </a:xfrm>
          <a:prstGeom prst="rect">
            <a:avLst/>
          </a:prstGeom>
        </p:spPr>
        <p:txBody>
          <a:bodyPr wrap="square" lIns="35978" tIns="35978" rIns="35978" bIns="35978">
            <a:noAutofit/>
          </a:bodyPr>
          <a:lstStyle/>
          <a:p>
            <a:pPr algn="ctr" defTabSz="256685" fontAlgn="ctr">
              <a:spcBef>
                <a:spcPct val="0"/>
              </a:spcBef>
              <a:spcAft>
                <a:spcPct val="0"/>
              </a:spcAft>
            </a:pPr>
            <a:r>
              <a:rPr lang="en-US" sz="1299" dirty="0">
                <a:solidFill>
                  <a:prstClr val="white"/>
                </a:solidFill>
                <a:latin typeface="Arial" panose="020B0604020202020204" pitchFamily="34" charset="0"/>
              </a:rPr>
              <a:t>1-month design period by multiple vendors</a:t>
            </a:r>
            <a:endParaRPr lang="en-US" sz="1299" kern="0" dirty="0">
              <a:solidFill>
                <a:prstClr val="white"/>
              </a:solidFill>
              <a:latin typeface="Arial" panose="020B0604020202020204" pitchFamily="34" charset="0"/>
              <a:ea typeface="微软雅黑"/>
              <a:cs typeface="+mn-ea"/>
              <a:sym typeface="+mn-lt"/>
            </a:endParaRPr>
          </a:p>
        </p:txBody>
      </p:sp>
      <p:sp>
        <p:nvSpPr>
          <p:cNvPr id="136" name="Rectangle 41"/>
          <p:cNvSpPr/>
          <p:nvPr/>
        </p:nvSpPr>
        <p:spPr>
          <a:xfrm>
            <a:off x="4584811" y="1616488"/>
            <a:ext cx="2148409" cy="451803"/>
          </a:xfrm>
          <a:prstGeom prst="rect">
            <a:avLst/>
          </a:prstGeom>
        </p:spPr>
        <p:txBody>
          <a:bodyPr wrap="square" lIns="51343" tIns="25674" rIns="51343" bIns="25674">
            <a:noAutofit/>
          </a:bodyPr>
          <a:lstStyle/>
          <a:p>
            <a:pPr algn="ctr" defTabSz="256685" fontAlgn="ctr">
              <a:spcBef>
                <a:spcPct val="0"/>
              </a:spcBef>
              <a:spcAft>
                <a:spcPct val="0"/>
              </a:spcAft>
            </a:pPr>
            <a:r>
              <a:rPr lang="en-US" sz="1299" dirty="0">
                <a:solidFill>
                  <a:prstClr val="white"/>
                </a:solidFill>
                <a:latin typeface="Arial" panose="020B0604020202020204" pitchFamily="34" charset="0"/>
              </a:rPr>
              <a:t>Hardware installation and basic service deployment and commissioning in batches</a:t>
            </a:r>
            <a:endParaRPr lang="en-US" altLang="zh-CN" sz="1299" kern="0" dirty="0">
              <a:solidFill>
                <a:prstClr val="white"/>
              </a:solidFill>
              <a:latin typeface="Arial" panose="020B0604020202020204" pitchFamily="34" charset="0"/>
              <a:ea typeface="微软雅黑"/>
              <a:cs typeface="+mn-ea"/>
              <a:sym typeface="+mn-lt"/>
            </a:endParaRPr>
          </a:p>
        </p:txBody>
      </p:sp>
      <p:sp>
        <p:nvSpPr>
          <p:cNvPr id="137" name="TextBox 406"/>
          <p:cNvSpPr txBox="1"/>
          <p:nvPr/>
        </p:nvSpPr>
        <p:spPr>
          <a:xfrm>
            <a:off x="2312051" y="2471850"/>
            <a:ext cx="1189257" cy="272636"/>
          </a:xfrm>
          <a:prstGeom prst="rect">
            <a:avLst/>
          </a:prstGeom>
          <a:noFill/>
        </p:spPr>
        <p:txBody>
          <a:bodyPr wrap="square" lIns="35978" tIns="35978" rIns="35978" bIns="35978" rtlCol="0">
            <a:noAutofit/>
          </a:bodyPr>
          <a:lstStyle/>
          <a:p>
            <a:pPr algn="ctr" defTabSz="913851" fontAlgn="ctr">
              <a:spcBef>
                <a:spcPct val="0"/>
              </a:spcBef>
              <a:spcAft>
                <a:spcPct val="0"/>
              </a:spcAft>
            </a:pPr>
            <a:r>
              <a:rPr lang="en-US" sz="1299" b="1" dirty="0">
                <a:solidFill>
                  <a:prstClr val="white"/>
                </a:solidFill>
                <a:latin typeface="Arial" panose="020B0604020202020204" pitchFamily="34" charset="0"/>
              </a:rPr>
              <a:t>60+ design solutions</a:t>
            </a:r>
          </a:p>
        </p:txBody>
      </p:sp>
      <p:sp>
        <p:nvSpPr>
          <p:cNvPr id="138" name="TextBox 411"/>
          <p:cNvSpPr txBox="1"/>
          <p:nvPr/>
        </p:nvSpPr>
        <p:spPr>
          <a:xfrm>
            <a:off x="3542846" y="2339562"/>
            <a:ext cx="1172142" cy="272589"/>
          </a:xfrm>
          <a:prstGeom prst="rect">
            <a:avLst/>
          </a:prstGeom>
          <a:noFill/>
        </p:spPr>
        <p:txBody>
          <a:bodyPr wrap="square" lIns="35978" tIns="35978" rIns="35978" bIns="35978" rtlCol="0">
            <a:noAutofit/>
          </a:bodyPr>
          <a:lstStyle/>
          <a:p>
            <a:pPr algn="ctr" defTabSz="913851" fontAlgn="ctr">
              <a:spcBef>
                <a:spcPct val="0"/>
              </a:spcBef>
              <a:spcAft>
                <a:spcPct val="0"/>
              </a:spcAft>
            </a:pPr>
            <a:r>
              <a:rPr lang="en-US" sz="1299" b="1" dirty="0">
                <a:solidFill>
                  <a:prstClr val="white"/>
                </a:solidFill>
                <a:latin typeface="Arial" panose="020B0604020202020204" pitchFamily="34" charset="0"/>
              </a:rPr>
              <a:t>Procurement in more than 5 batches</a:t>
            </a:r>
            <a:endParaRPr lang="en-US" altLang="zh-CN" sz="1299" b="1" dirty="0">
              <a:solidFill>
                <a:prstClr val="white"/>
              </a:solidFill>
              <a:latin typeface="Arial" panose="020B0604020202020204" pitchFamily="34" charset="0"/>
              <a:ea typeface="微软雅黑"/>
              <a:cs typeface="+mn-ea"/>
              <a:sym typeface="+mn-lt"/>
            </a:endParaRPr>
          </a:p>
        </p:txBody>
      </p:sp>
      <p:sp>
        <p:nvSpPr>
          <p:cNvPr id="139" name="TextBox 425"/>
          <p:cNvSpPr txBox="1"/>
          <p:nvPr/>
        </p:nvSpPr>
        <p:spPr>
          <a:xfrm>
            <a:off x="4657263" y="2395685"/>
            <a:ext cx="2003505" cy="469009"/>
          </a:xfrm>
          <a:prstGeom prst="rect">
            <a:avLst/>
          </a:prstGeom>
          <a:noFill/>
        </p:spPr>
        <p:txBody>
          <a:bodyPr wrap="square" lIns="68479" tIns="34240" rIns="68479" bIns="34240" rtlCol="0">
            <a:noAutofit/>
          </a:bodyPr>
          <a:lstStyle/>
          <a:p>
            <a:pPr algn="ctr" defTabSz="913851" fontAlgn="ctr">
              <a:spcBef>
                <a:spcPct val="0"/>
              </a:spcBef>
              <a:spcAft>
                <a:spcPct val="0"/>
              </a:spcAft>
            </a:pPr>
            <a:r>
              <a:rPr lang="en-US" sz="1299" b="1" dirty="0">
                <a:solidFill>
                  <a:prstClr val="white"/>
                </a:solidFill>
                <a:latin typeface="Arial" panose="020B0604020202020204" pitchFamily="34" charset="0"/>
              </a:rPr>
              <a:t>Onsite serial delivery,</a:t>
            </a:r>
            <a:endParaRPr lang="en-US" altLang="zh-CN" sz="1299" b="1" dirty="0">
              <a:solidFill>
                <a:prstClr val="white"/>
              </a:solidFill>
              <a:latin typeface="Arial" panose="020B0604020202020204" pitchFamily="34" charset="0"/>
              <a:ea typeface="微软雅黑"/>
              <a:cs typeface="+mn-ea"/>
              <a:sym typeface="+mn-lt"/>
            </a:endParaRPr>
          </a:p>
          <a:p>
            <a:pPr algn="ctr" defTabSz="913851" fontAlgn="ctr">
              <a:spcBef>
                <a:spcPct val="0"/>
              </a:spcBef>
              <a:spcAft>
                <a:spcPct val="0"/>
              </a:spcAft>
            </a:pPr>
            <a:r>
              <a:rPr lang="en-US" sz="1299" b="1" dirty="0">
                <a:solidFill>
                  <a:prstClr val="white"/>
                </a:solidFill>
                <a:latin typeface="Arial" panose="020B0604020202020204" pitchFamily="34" charset="0"/>
              </a:rPr>
              <a:t>requiring three kinds of skilled engineers</a:t>
            </a:r>
          </a:p>
        </p:txBody>
      </p:sp>
      <p:sp>
        <p:nvSpPr>
          <p:cNvPr id="140" name="Rectangle 66"/>
          <p:cNvSpPr/>
          <p:nvPr/>
        </p:nvSpPr>
        <p:spPr>
          <a:xfrm>
            <a:off x="796238" y="2137000"/>
            <a:ext cx="1498541" cy="1072542"/>
          </a:xfrm>
          <a:prstGeom prst="rect">
            <a:avLst/>
          </a:prstGeom>
        </p:spPr>
        <p:txBody>
          <a:bodyPr wrap="square" lIns="35978" tIns="35978" rIns="35978" bIns="35978">
            <a:noAutofit/>
          </a:bodyPr>
          <a:lstStyle/>
          <a:p>
            <a:pPr algn="ctr" defTabSz="913851" fontAlgn="ctr"/>
            <a:r>
              <a:rPr lang="en-US" sz="1299" dirty="0">
                <a:solidFill>
                  <a:prstClr val="white"/>
                </a:solidFill>
                <a:latin typeface="Arial" panose="020B0604020202020204" pitchFamily="34" charset="0"/>
              </a:rPr>
              <a:t>for new construction or information system reconstruction</a:t>
            </a:r>
            <a:endParaRPr lang="en-US" altLang="zh-CN" sz="1299" dirty="0">
              <a:solidFill>
                <a:prstClr val="white"/>
              </a:solidFill>
              <a:latin typeface="Arial" panose="020B0604020202020204" pitchFamily="34" charset="0"/>
              <a:ea typeface="微软雅黑"/>
              <a:cs typeface="+mn-ea"/>
              <a:sym typeface="+mn-lt"/>
            </a:endParaRPr>
          </a:p>
        </p:txBody>
      </p:sp>
      <p:sp>
        <p:nvSpPr>
          <p:cNvPr id="141" name="TextBox 594"/>
          <p:cNvSpPr txBox="1"/>
          <p:nvPr/>
        </p:nvSpPr>
        <p:spPr>
          <a:xfrm>
            <a:off x="804108" y="1614916"/>
            <a:ext cx="1385230" cy="472612"/>
          </a:xfrm>
          <a:prstGeom prst="rect">
            <a:avLst/>
          </a:prstGeom>
          <a:noFill/>
        </p:spPr>
        <p:txBody>
          <a:bodyPr wrap="square" lIns="35978" tIns="35978" rIns="35978" bIns="35978" rtlCol="0">
            <a:noAutofit/>
          </a:bodyPr>
          <a:lstStyle/>
          <a:p>
            <a:pPr algn="ctr" defTabSz="913851" fontAlgn="ctr">
              <a:spcBef>
                <a:spcPct val="0"/>
              </a:spcBef>
              <a:spcAft>
                <a:spcPct val="0"/>
              </a:spcAft>
            </a:pPr>
            <a:r>
              <a:rPr lang="en-US" sz="1299" b="1" dirty="0">
                <a:solidFill>
                  <a:prstClr val="white"/>
                </a:solidFill>
                <a:latin typeface="Arial" panose="020B0604020202020204" pitchFamily="34" charset="0"/>
              </a:rPr>
              <a:t>No standard solution</a:t>
            </a:r>
          </a:p>
        </p:txBody>
      </p:sp>
      <p:sp>
        <p:nvSpPr>
          <p:cNvPr id="142" name="矩形 141"/>
          <p:cNvSpPr/>
          <p:nvPr/>
        </p:nvSpPr>
        <p:spPr>
          <a:xfrm>
            <a:off x="6521999" y="2107204"/>
            <a:ext cx="1307587" cy="672448"/>
          </a:xfrm>
          <a:prstGeom prst="rect">
            <a:avLst/>
          </a:prstGeom>
        </p:spPr>
        <p:txBody>
          <a:bodyPr wrap="square" lIns="35978" tIns="35978" rIns="35978" bIns="35978">
            <a:noAutofit/>
          </a:bodyPr>
          <a:lstStyle/>
          <a:p>
            <a:pPr algn="ctr" defTabSz="913851" fontAlgn="ctr">
              <a:spcBef>
                <a:spcPct val="0"/>
              </a:spcBef>
              <a:spcAft>
                <a:spcPct val="0"/>
              </a:spcAft>
            </a:pPr>
            <a:r>
              <a:rPr lang="en-US" sz="1299" b="1" dirty="0">
                <a:solidFill>
                  <a:prstClr val="white"/>
                </a:solidFill>
                <a:latin typeface="Arial" panose="020B0604020202020204" pitchFamily="34" charset="0"/>
              </a:rPr>
              <a:t>On-site locating of</a:t>
            </a:r>
            <a:endParaRPr lang="en-US" altLang="zh-CN" sz="1299" b="1" dirty="0">
              <a:solidFill>
                <a:prstClr val="white"/>
              </a:solidFill>
              <a:latin typeface="Arial" panose="020B0604020202020204" pitchFamily="34" charset="0"/>
              <a:ea typeface="微软雅黑"/>
              <a:cs typeface="+mn-ea"/>
              <a:sym typeface="+mn-lt"/>
            </a:endParaRPr>
          </a:p>
          <a:p>
            <a:pPr algn="ctr" defTabSz="913851" fontAlgn="ctr">
              <a:spcBef>
                <a:spcPct val="0"/>
              </a:spcBef>
              <a:spcAft>
                <a:spcPct val="0"/>
              </a:spcAft>
            </a:pPr>
            <a:r>
              <a:rPr lang="en-US" sz="1299" b="1" dirty="0">
                <a:solidFill>
                  <a:prstClr val="white"/>
                </a:solidFill>
                <a:latin typeface="Arial" panose="020B0604020202020204" pitchFamily="34" charset="0"/>
              </a:rPr>
              <a:t>faulty component</a:t>
            </a:r>
            <a:endParaRPr lang="en-US" altLang="zh-CN" sz="1299" b="1" dirty="0">
              <a:solidFill>
                <a:prstClr val="white"/>
              </a:solidFill>
              <a:latin typeface="Arial" panose="020B0604020202020204" pitchFamily="34" charset="0"/>
              <a:ea typeface="微软雅黑"/>
              <a:cs typeface="+mn-ea"/>
              <a:sym typeface="+mn-lt"/>
            </a:endParaRPr>
          </a:p>
        </p:txBody>
      </p:sp>
      <p:sp>
        <p:nvSpPr>
          <p:cNvPr id="143" name="Rectangle 46"/>
          <p:cNvSpPr/>
          <p:nvPr/>
        </p:nvSpPr>
        <p:spPr>
          <a:xfrm>
            <a:off x="7785749" y="1616488"/>
            <a:ext cx="1416105" cy="272589"/>
          </a:xfrm>
          <a:prstGeom prst="rect">
            <a:avLst/>
          </a:prstGeom>
        </p:spPr>
        <p:txBody>
          <a:bodyPr wrap="square" lIns="35978" tIns="35978" rIns="35978" bIns="35978">
            <a:noAutofit/>
          </a:bodyPr>
          <a:lstStyle/>
          <a:p>
            <a:pPr marL="60634" algn="ctr" defTabSz="256685" fontAlgn="ctr">
              <a:spcBef>
                <a:spcPct val="0"/>
              </a:spcBef>
              <a:spcAft>
                <a:spcPct val="0"/>
              </a:spcAft>
            </a:pPr>
            <a:r>
              <a:rPr lang="en-US" sz="1299" dirty="0">
                <a:solidFill>
                  <a:prstClr val="white"/>
                </a:solidFill>
                <a:latin typeface="Arial" panose="020B0604020202020204" pitchFamily="34" charset="0"/>
              </a:rPr>
              <a:t>Maintenance by multiple vendors</a:t>
            </a:r>
            <a:endParaRPr lang="en-US" sz="1299" kern="0" dirty="0">
              <a:solidFill>
                <a:prstClr val="white"/>
              </a:solidFill>
              <a:latin typeface="Arial" panose="020B0604020202020204" pitchFamily="34" charset="0"/>
              <a:ea typeface="微软雅黑"/>
              <a:cs typeface="+mn-ea"/>
              <a:sym typeface="+mn-lt"/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7811995" y="2116929"/>
            <a:ext cx="1438346" cy="336923"/>
          </a:xfrm>
          <a:prstGeom prst="rect">
            <a:avLst/>
          </a:prstGeom>
        </p:spPr>
        <p:txBody>
          <a:bodyPr wrap="square" lIns="35978" tIns="35978" rIns="35978" bIns="35978">
            <a:noAutofit/>
          </a:bodyPr>
          <a:lstStyle/>
          <a:p>
            <a:pPr algn="ctr" defTabSz="913851" fontAlgn="ctr">
              <a:spcBef>
                <a:spcPct val="0"/>
              </a:spcBef>
              <a:spcAft>
                <a:spcPct val="0"/>
              </a:spcAft>
            </a:pPr>
            <a:r>
              <a:rPr lang="en-US" sz="1299" b="1" dirty="0">
                <a:solidFill>
                  <a:prstClr val="white"/>
                </a:solidFill>
                <a:latin typeface="Arial" panose="020B0604020202020204" pitchFamily="34" charset="0"/>
              </a:rPr>
              <a:t>Applying for fault rectification from the original manufacturer</a:t>
            </a:r>
            <a:endParaRPr lang="en-US" altLang="zh-CN" sz="1299" b="1" dirty="0">
              <a:solidFill>
                <a:prstClr val="white"/>
              </a:solidFill>
              <a:latin typeface="Arial" panose="020B0604020202020204" pitchFamily="34" charset="0"/>
              <a:ea typeface="微软雅黑"/>
              <a:cs typeface="+mn-ea"/>
              <a:sym typeface="+mn-lt"/>
            </a:endParaRPr>
          </a:p>
        </p:txBody>
      </p:sp>
      <p:sp>
        <p:nvSpPr>
          <p:cNvPr id="145" name="矩形 144"/>
          <p:cNvSpPr/>
          <p:nvPr/>
        </p:nvSpPr>
        <p:spPr>
          <a:xfrm>
            <a:off x="9396448" y="1128099"/>
            <a:ext cx="2039880" cy="426778"/>
          </a:xfrm>
          <a:prstGeom prst="rect">
            <a:avLst/>
          </a:prstGeom>
          <a:solidFill>
            <a:srgbClr val="4BACC6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wrap="square" lIns="19043" tIns="19043" rIns="19043" bIns="19043" rtlCol="0" anchor="ctr">
            <a:noAutofit/>
          </a:bodyPr>
          <a:lstStyle/>
          <a:p>
            <a:pPr algn="ctr" defTabSz="1218712" fontAlgn="ctr">
              <a:defRPr/>
            </a:pPr>
            <a:r>
              <a:rPr lang="en-US" sz="1599" b="1" dirty="0">
                <a:solidFill>
                  <a:prstClr val="white"/>
                </a:solidFill>
                <a:latin typeface="Arial" panose="020B0604020202020204" pitchFamily="34" charset="0"/>
              </a:rPr>
              <a:t>Likely to lose data</a:t>
            </a:r>
          </a:p>
        </p:txBody>
      </p:sp>
      <p:sp>
        <p:nvSpPr>
          <p:cNvPr id="146" name="矩形 145"/>
          <p:cNvSpPr/>
          <p:nvPr/>
        </p:nvSpPr>
        <p:spPr>
          <a:xfrm>
            <a:off x="9396449" y="1636973"/>
            <a:ext cx="2018958" cy="1437342"/>
          </a:xfrm>
          <a:prstGeom prst="rect">
            <a:avLst/>
          </a:prstGeom>
          <a:solidFill>
            <a:srgbClr val="4BACC6">
              <a:lumMod val="50000"/>
              <a:alpha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1218712" fontAlgn="ctr">
              <a:defRPr/>
            </a:pPr>
            <a:endParaRPr lang="en-US" altLang="zh-CN" sz="2399" kern="0" dirty="0">
              <a:solidFill>
                <a:prstClr val="white"/>
              </a:solidFill>
              <a:latin typeface="Arial" panose="020B0604020202020204" pitchFamily="34" charset="0"/>
              <a:ea typeface="微软雅黑"/>
            </a:endParaRPr>
          </a:p>
        </p:txBody>
      </p:sp>
      <p:sp>
        <p:nvSpPr>
          <p:cNvPr id="147" name="Rectangle 56"/>
          <p:cNvSpPr/>
          <p:nvPr/>
        </p:nvSpPr>
        <p:spPr>
          <a:xfrm>
            <a:off x="9512953" y="1616487"/>
            <a:ext cx="1751481" cy="472519"/>
          </a:xfrm>
          <a:prstGeom prst="rect">
            <a:avLst/>
          </a:prstGeom>
        </p:spPr>
        <p:txBody>
          <a:bodyPr wrap="square" lIns="35978" tIns="35978" rIns="35978" bIns="35978">
            <a:noAutofit/>
          </a:bodyPr>
          <a:lstStyle/>
          <a:p>
            <a:pPr marL="60634" algn="ctr" defTabSz="256685" fontAlgn="ctr">
              <a:spcBef>
                <a:spcPct val="0"/>
              </a:spcBef>
              <a:spcAft>
                <a:spcPct val="0"/>
              </a:spcAft>
            </a:pPr>
            <a:r>
              <a:rPr lang="en-US" sz="1299" dirty="0">
                <a:solidFill>
                  <a:prstClr val="white"/>
                </a:solidFill>
                <a:latin typeface="Arial" panose="020B0604020202020204" pitchFamily="34" charset="0"/>
              </a:rPr>
              <a:t>70% of customers do not use professional storage.</a:t>
            </a:r>
            <a:endParaRPr lang="en-US" altLang="zh-CN" sz="1299" kern="0" dirty="0">
              <a:solidFill>
                <a:prstClr val="white"/>
              </a:solidFill>
              <a:latin typeface="Arial" panose="020B0604020202020204" pitchFamily="34" charset="0"/>
              <a:ea typeface="微软雅黑"/>
              <a:cs typeface="+mn-ea"/>
              <a:sym typeface="+mn-lt"/>
            </a:endParaRPr>
          </a:p>
        </p:txBody>
      </p:sp>
      <p:sp>
        <p:nvSpPr>
          <p:cNvPr id="148" name="矩形 147"/>
          <p:cNvSpPr/>
          <p:nvPr/>
        </p:nvSpPr>
        <p:spPr>
          <a:xfrm>
            <a:off x="9571284" y="2368664"/>
            <a:ext cx="1740399" cy="672448"/>
          </a:xfrm>
          <a:prstGeom prst="rect">
            <a:avLst/>
          </a:prstGeom>
        </p:spPr>
        <p:txBody>
          <a:bodyPr wrap="square" lIns="35978" tIns="35978" rIns="35978" bIns="35978">
            <a:noAutofit/>
          </a:bodyPr>
          <a:lstStyle/>
          <a:p>
            <a:pPr algn="ctr" defTabSz="913851" fontAlgn="ctr">
              <a:spcBef>
                <a:spcPct val="0"/>
              </a:spcBef>
              <a:spcAft>
                <a:spcPct val="0"/>
              </a:spcAft>
            </a:pPr>
            <a:r>
              <a:rPr lang="en-US" sz="1299" b="1" dirty="0">
                <a:solidFill>
                  <a:prstClr val="white"/>
                </a:solidFill>
                <a:latin typeface="Arial" panose="020B0604020202020204" pitchFamily="34" charset="0"/>
              </a:rPr>
              <a:t>Slow and difficult data recovery</a:t>
            </a:r>
            <a:endParaRPr lang="en-US" altLang="zh-CN" sz="1299" b="1" dirty="0">
              <a:solidFill>
                <a:prstClr val="white"/>
              </a:solidFill>
              <a:latin typeface="Arial" panose="020B0604020202020204" pitchFamily="34" charset="0"/>
              <a:ea typeface="微软雅黑"/>
              <a:cs typeface="+mn-ea"/>
              <a:sym typeface="+mn-lt"/>
            </a:endParaRPr>
          </a:p>
        </p:txBody>
      </p:sp>
      <p:grpSp>
        <p:nvGrpSpPr>
          <p:cNvPr id="149" name="组合 148"/>
          <p:cNvGrpSpPr/>
          <p:nvPr/>
        </p:nvGrpSpPr>
        <p:grpSpPr>
          <a:xfrm>
            <a:off x="10584505" y="2952281"/>
            <a:ext cx="209178" cy="209178"/>
            <a:chOff x="192931" y="3429794"/>
            <a:chExt cx="209308" cy="209308"/>
          </a:xfrm>
        </p:grpSpPr>
        <p:sp>
          <p:nvSpPr>
            <p:cNvPr id="150" name="椭圆 149"/>
            <p:cNvSpPr/>
            <p:nvPr/>
          </p:nvSpPr>
          <p:spPr>
            <a:xfrm>
              <a:off x="192931" y="3429794"/>
              <a:ext cx="209308" cy="20930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1218712" fontAlgn="ctr">
                <a:defRPr/>
              </a:pPr>
              <a:endParaRPr lang="en-US" altLang="zh-CN" sz="2399" kern="0" dirty="0">
                <a:solidFill>
                  <a:prstClr val="white"/>
                </a:solidFill>
                <a:latin typeface="Arial" panose="020B0604020202020204" pitchFamily="34" charset="0"/>
                <a:ea typeface="微软雅黑"/>
              </a:endParaRPr>
            </a:p>
          </p:txBody>
        </p:sp>
        <p:grpSp>
          <p:nvGrpSpPr>
            <p:cNvPr id="151" name="组合 150"/>
            <p:cNvGrpSpPr/>
            <p:nvPr/>
          </p:nvGrpSpPr>
          <p:grpSpPr>
            <a:xfrm>
              <a:off x="210381" y="3447244"/>
              <a:ext cx="174409" cy="174409"/>
              <a:chOff x="1049338" y="2889250"/>
              <a:chExt cx="1158875" cy="1158875"/>
            </a:xfrm>
          </p:grpSpPr>
          <p:sp>
            <p:nvSpPr>
              <p:cNvPr id="152" name="Freeform 93"/>
              <p:cNvSpPr>
                <a:spLocks noEditPoints="1"/>
              </p:cNvSpPr>
              <p:nvPr/>
            </p:nvSpPr>
            <p:spPr bwMode="auto">
              <a:xfrm>
                <a:off x="1049338" y="2889250"/>
                <a:ext cx="1158875" cy="1158875"/>
              </a:xfrm>
              <a:custGeom>
                <a:avLst/>
                <a:gdLst>
                  <a:gd name="T0" fmla="*/ 155 w 309"/>
                  <a:gd name="T1" fmla="*/ 309 h 309"/>
                  <a:gd name="T2" fmla="*/ 0 w 309"/>
                  <a:gd name="T3" fmla="*/ 155 h 309"/>
                  <a:gd name="T4" fmla="*/ 155 w 309"/>
                  <a:gd name="T5" fmla="*/ 0 h 309"/>
                  <a:gd name="T6" fmla="*/ 309 w 309"/>
                  <a:gd name="T7" fmla="*/ 155 h 309"/>
                  <a:gd name="T8" fmla="*/ 155 w 309"/>
                  <a:gd name="T9" fmla="*/ 309 h 309"/>
                  <a:gd name="T10" fmla="*/ 155 w 309"/>
                  <a:gd name="T11" fmla="*/ 34 h 309"/>
                  <a:gd name="T12" fmla="*/ 34 w 309"/>
                  <a:gd name="T13" fmla="*/ 155 h 309"/>
                  <a:gd name="T14" fmla="*/ 155 w 309"/>
                  <a:gd name="T15" fmla="*/ 275 h 309"/>
                  <a:gd name="T16" fmla="*/ 275 w 309"/>
                  <a:gd name="T17" fmla="*/ 155 h 309"/>
                  <a:gd name="T18" fmla="*/ 155 w 309"/>
                  <a:gd name="T19" fmla="*/ 34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9" h="309">
                    <a:moveTo>
                      <a:pt x="155" y="309"/>
                    </a:moveTo>
                    <a:cubicBezTo>
                      <a:pt x="69" y="309"/>
                      <a:pt x="0" y="240"/>
                      <a:pt x="0" y="155"/>
                    </a:cubicBezTo>
                    <a:cubicBezTo>
                      <a:pt x="0" y="70"/>
                      <a:pt x="69" y="0"/>
                      <a:pt x="155" y="0"/>
                    </a:cubicBezTo>
                    <a:cubicBezTo>
                      <a:pt x="240" y="0"/>
                      <a:pt x="309" y="70"/>
                      <a:pt x="309" y="155"/>
                    </a:cubicBezTo>
                    <a:cubicBezTo>
                      <a:pt x="309" y="240"/>
                      <a:pt x="240" y="309"/>
                      <a:pt x="155" y="309"/>
                    </a:cubicBezTo>
                    <a:close/>
                    <a:moveTo>
                      <a:pt x="155" y="34"/>
                    </a:moveTo>
                    <a:cubicBezTo>
                      <a:pt x="88" y="34"/>
                      <a:pt x="34" y="88"/>
                      <a:pt x="34" y="155"/>
                    </a:cubicBezTo>
                    <a:cubicBezTo>
                      <a:pt x="34" y="221"/>
                      <a:pt x="88" y="275"/>
                      <a:pt x="155" y="275"/>
                    </a:cubicBezTo>
                    <a:cubicBezTo>
                      <a:pt x="221" y="275"/>
                      <a:pt x="275" y="221"/>
                      <a:pt x="275" y="155"/>
                    </a:cubicBezTo>
                    <a:cubicBezTo>
                      <a:pt x="275" y="88"/>
                      <a:pt x="221" y="34"/>
                      <a:pt x="155" y="34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white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53" name="Oval 94"/>
              <p:cNvSpPr>
                <a:spLocks noChangeArrowheads="1"/>
              </p:cNvSpPr>
              <p:nvPr/>
            </p:nvSpPr>
            <p:spPr bwMode="auto">
              <a:xfrm>
                <a:off x="1273176" y="3114675"/>
                <a:ext cx="709613" cy="712788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white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512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梯形 109"/>
          <p:cNvSpPr/>
          <p:nvPr/>
        </p:nvSpPr>
        <p:spPr>
          <a:xfrm>
            <a:off x="554572" y="5228328"/>
            <a:ext cx="11082858" cy="863311"/>
          </a:xfrm>
          <a:prstGeom prst="trapezoid">
            <a:avLst>
              <a:gd name="adj" fmla="val 224359"/>
            </a:avLst>
          </a:prstGeom>
          <a:gradFill>
            <a:gsLst>
              <a:gs pos="0">
                <a:sysClr val="window" lastClr="FFFFFF">
                  <a:lumMod val="85000"/>
                  <a:alpha val="66000"/>
                </a:sysClr>
              </a:gs>
              <a:gs pos="100000">
                <a:sysClr val="window" lastClr="FFFFFF"/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1218712" fontAlgn="ctr">
              <a:defRPr/>
            </a:pPr>
            <a:endParaRPr lang="en-US" altLang="zh-CN" sz="2399" kern="0" dirty="0">
              <a:solidFill>
                <a:prstClr val="white"/>
              </a:solidFill>
              <a:latin typeface="Arial" panose="020B0604020202020204" pitchFamily="34" charset="0"/>
              <a:ea typeface="微软雅黑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3742638" y="1888737"/>
            <a:ext cx="2628322" cy="119986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noAutofit/>
          </a:bodyPr>
          <a:lstStyle/>
          <a:p>
            <a:pPr defTabSz="1218712" fontAlgn="ctr">
              <a:defRPr/>
            </a:pPr>
            <a:r>
              <a:rPr lang="en-US" sz="2399" dirty="0">
                <a:solidFill>
                  <a:srgbClr val="48A5D9"/>
                </a:solidFill>
                <a:latin typeface="Arial" panose="020B0604020202020204" pitchFamily="34" charset="0"/>
              </a:rPr>
              <a:t>Integrated construction and</a:t>
            </a:r>
            <a:endParaRPr lang="en-US" altLang="zh-CN" sz="2399" kern="0" dirty="0">
              <a:solidFill>
                <a:srgbClr val="48A5D9"/>
              </a:solidFill>
              <a:latin typeface="Arial" panose="020B0604020202020204" pitchFamily="34" charset="0"/>
              <a:ea typeface="微软雅黑"/>
              <a:cs typeface="+mn-ea"/>
            </a:endParaRPr>
          </a:p>
          <a:p>
            <a:pPr defTabSz="1218712" fontAlgn="ctr">
              <a:defRPr/>
            </a:pPr>
            <a:r>
              <a:rPr lang="en-US" sz="2399" dirty="0">
                <a:solidFill>
                  <a:srgbClr val="48A5D9"/>
                </a:solidFill>
                <a:latin typeface="Arial" panose="020B0604020202020204" pitchFamily="34" charset="0"/>
              </a:rPr>
              <a:t>delivery</a:t>
            </a:r>
            <a:endParaRPr lang="en-US" sz="1799" dirty="0">
              <a:solidFill>
                <a:srgbClr val="48A5D9"/>
              </a:solidFill>
              <a:latin typeface="Arial" panose="020B0604020202020204" pitchFamily="34" charset="0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8471249" y="1835004"/>
            <a:ext cx="2344927" cy="73837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1218712" fontAlgn="ctr"/>
            <a:r>
              <a:rPr lang="en-US" sz="2399" dirty="0">
                <a:solidFill>
                  <a:srgbClr val="94C94A"/>
                </a:solidFill>
                <a:latin typeface="Arial" panose="020B0604020202020204" pitchFamily="34" charset="0"/>
              </a:rPr>
              <a:t>Easy O&amp;M, easy-to-use</a:t>
            </a:r>
            <a:endParaRPr lang="en-US" altLang="zh-CN" sz="2399" dirty="0">
              <a:solidFill>
                <a:srgbClr val="94C94A"/>
              </a:solidFill>
              <a:latin typeface="Arial" panose="020B0604020202020204" pitchFamily="34" charset="0"/>
              <a:ea typeface="微软雅黑"/>
              <a:cs typeface="+mn-ea"/>
              <a:sym typeface="+mn-lt"/>
            </a:endParaRPr>
          </a:p>
          <a:p>
            <a:pPr defTabSz="1218712" fontAlgn="ctr"/>
            <a:endParaRPr lang="en-US" sz="1799" dirty="0">
              <a:solidFill>
                <a:srgbClr val="94C94A"/>
              </a:solidFill>
              <a:latin typeface="Arial" panose="020B0604020202020204" pitchFamily="34" charset="0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8471248" y="3982685"/>
            <a:ext cx="2463174" cy="110756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1218225" fontAlgn="ctr"/>
            <a:r>
              <a:rPr lang="en-US" sz="2399" dirty="0">
                <a:solidFill>
                  <a:srgbClr val="4BACC6"/>
                </a:solidFill>
                <a:latin typeface="Arial" panose="020B0604020202020204" pitchFamily="34" charset="0"/>
              </a:rPr>
              <a:t>All-in-one device</a:t>
            </a:r>
            <a:endParaRPr lang="en-US" altLang="zh-CN" sz="2399" dirty="0">
              <a:solidFill>
                <a:srgbClr val="4BACC6"/>
              </a:solidFill>
              <a:latin typeface="Arial" panose="020B0604020202020204" pitchFamily="34" charset="0"/>
              <a:ea typeface="微软雅黑"/>
            </a:endParaRPr>
          </a:p>
          <a:p>
            <a:pPr defTabSz="1218225" fontAlgn="ctr"/>
            <a:r>
              <a:rPr lang="en-US" sz="2399" dirty="0">
                <a:solidFill>
                  <a:srgbClr val="4BACC6"/>
                </a:solidFill>
                <a:latin typeface="Arial" panose="020B0604020202020204" pitchFamily="34" charset="0"/>
              </a:rPr>
              <a:t>High efficiency</a:t>
            </a:r>
            <a:endParaRPr lang="en-US" altLang="zh-CN" sz="2399" dirty="0">
              <a:solidFill>
                <a:srgbClr val="4BACC6"/>
              </a:solidFill>
              <a:latin typeface="Arial" panose="020B0604020202020204" pitchFamily="34" charset="0"/>
              <a:ea typeface="微软雅黑"/>
            </a:endParaRPr>
          </a:p>
          <a:p>
            <a:pPr defTabSz="1218225" fontAlgn="ctr"/>
            <a:endParaRPr lang="en-US" sz="1799" dirty="0">
              <a:solidFill>
                <a:srgbClr val="4BACC6"/>
              </a:solidFill>
              <a:latin typeface="Arial" panose="020B0604020202020204" pitchFamily="34" charset="0"/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2082556" y="1679181"/>
            <a:ext cx="1439105" cy="1439105"/>
            <a:chOff x="768995" y="1629594"/>
            <a:chExt cx="1440000" cy="1440000"/>
          </a:xfrm>
        </p:grpSpPr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768995" y="1629594"/>
              <a:ext cx="1440000" cy="1440000"/>
            </a:xfrm>
            <a:custGeom>
              <a:avLst/>
              <a:gdLst>
                <a:gd name="T0" fmla="*/ 2147483647 w 2659"/>
                <a:gd name="T1" fmla="*/ 2147483647 h 2659"/>
                <a:gd name="T2" fmla="*/ 2147483647 w 2659"/>
                <a:gd name="T3" fmla="*/ 2147483647 h 2659"/>
                <a:gd name="T4" fmla="*/ 2147483647 w 2659"/>
                <a:gd name="T5" fmla="*/ 2147483647 h 2659"/>
                <a:gd name="T6" fmla="*/ 0 w 2659"/>
                <a:gd name="T7" fmla="*/ 2147483647 h 2659"/>
                <a:gd name="T8" fmla="*/ 2147483647 w 2659"/>
                <a:gd name="T9" fmla="*/ 0 h 2659"/>
                <a:gd name="T10" fmla="*/ 2147483647 w 2659"/>
                <a:gd name="T11" fmla="*/ 2147483647 h 26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59" h="2659">
                  <a:moveTo>
                    <a:pt x="2659" y="1330"/>
                  </a:moveTo>
                  <a:lnTo>
                    <a:pt x="2659" y="1330"/>
                  </a:lnTo>
                  <a:cubicBezTo>
                    <a:pt x="2659" y="2064"/>
                    <a:pt x="2064" y="2659"/>
                    <a:pt x="1329" y="2659"/>
                  </a:cubicBezTo>
                  <a:cubicBezTo>
                    <a:pt x="595" y="2659"/>
                    <a:pt x="0" y="2064"/>
                    <a:pt x="0" y="1330"/>
                  </a:cubicBezTo>
                  <a:cubicBezTo>
                    <a:pt x="0" y="595"/>
                    <a:pt x="595" y="0"/>
                    <a:pt x="1329" y="0"/>
                  </a:cubicBezTo>
                  <a:cubicBezTo>
                    <a:pt x="2064" y="0"/>
                    <a:pt x="2659" y="595"/>
                    <a:pt x="2659" y="1330"/>
                  </a:cubicBezTo>
                  <a:close/>
                </a:path>
              </a:pathLst>
            </a:custGeom>
            <a:solidFill>
              <a:srgbClr val="48A5D9"/>
            </a:solidFill>
            <a:ln>
              <a:noFill/>
            </a:ln>
          </p:spPr>
          <p:txBody>
            <a:bodyPr wrap="square">
              <a:noAutofit/>
            </a:bodyPr>
            <a:lstStyle/>
            <a:p>
              <a:pPr defTabSz="1218712" fontAlgn="ctr">
                <a:defRPr/>
              </a:pPr>
              <a:endParaRPr lang="en-US" altLang="zh-CN" sz="2399" kern="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</a:endParaRPr>
            </a:p>
          </p:txBody>
        </p:sp>
        <p:grpSp>
          <p:nvGrpSpPr>
            <p:cNvPr id="116" name="组合 115"/>
            <p:cNvGrpSpPr/>
            <p:nvPr/>
          </p:nvGrpSpPr>
          <p:grpSpPr>
            <a:xfrm>
              <a:off x="960360" y="2020277"/>
              <a:ext cx="1057270" cy="658634"/>
              <a:chOff x="1608165" y="1667256"/>
              <a:chExt cx="1281146" cy="798099"/>
            </a:xfrm>
          </p:grpSpPr>
          <p:grpSp>
            <p:nvGrpSpPr>
              <p:cNvPr id="117" name="组合 375"/>
              <p:cNvGrpSpPr>
                <a:grpSpLocks/>
              </p:cNvGrpSpPr>
              <p:nvPr/>
            </p:nvGrpSpPr>
            <p:grpSpPr bwMode="auto">
              <a:xfrm>
                <a:off x="1608165" y="1667256"/>
                <a:ext cx="784454" cy="798099"/>
                <a:chOff x="2282825" y="2892426"/>
                <a:chExt cx="560388" cy="622300"/>
              </a:xfrm>
              <a:solidFill>
                <a:sysClr val="window" lastClr="FFFFFF"/>
              </a:solidFill>
            </p:grpSpPr>
            <p:sp>
              <p:nvSpPr>
                <p:cNvPr id="123" name="Freeform 62"/>
                <p:cNvSpPr>
                  <a:spLocks/>
                </p:cNvSpPr>
                <p:nvPr/>
              </p:nvSpPr>
              <p:spPr bwMode="auto">
                <a:xfrm>
                  <a:off x="2282825" y="3279776"/>
                  <a:ext cx="65088" cy="65088"/>
                </a:xfrm>
                <a:custGeom>
                  <a:avLst/>
                  <a:gdLst>
                    <a:gd name="T0" fmla="*/ 0 w 139"/>
                    <a:gd name="T1" fmla="*/ 2147483647 h 139"/>
                    <a:gd name="T2" fmla="*/ 0 w 139"/>
                    <a:gd name="T3" fmla="*/ 2147483647 h 139"/>
                    <a:gd name="T4" fmla="*/ 2147483647 w 139"/>
                    <a:gd name="T5" fmla="*/ 0 h 139"/>
                    <a:gd name="T6" fmla="*/ 2147483647 w 139"/>
                    <a:gd name="T7" fmla="*/ 2147483647 h 139"/>
                    <a:gd name="T8" fmla="*/ 2147483647 w 139"/>
                    <a:gd name="T9" fmla="*/ 2147483647 h 139"/>
                    <a:gd name="T10" fmla="*/ 0 w 139"/>
                    <a:gd name="T11" fmla="*/ 2147483647 h 1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139"/>
                    <a:gd name="T20" fmla="*/ 139 w 139"/>
                    <a:gd name="T21" fmla="*/ 139 h 1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139">
                      <a:moveTo>
                        <a:pt x="0" y="70"/>
                      </a:moveTo>
                      <a:lnTo>
                        <a:pt x="0" y="70"/>
                      </a:lnTo>
                      <a:cubicBezTo>
                        <a:pt x="0" y="31"/>
                        <a:pt x="32" y="0"/>
                        <a:pt x="70" y="0"/>
                      </a:cubicBezTo>
                      <a:cubicBezTo>
                        <a:pt x="108" y="0"/>
                        <a:pt x="139" y="31"/>
                        <a:pt x="139" y="70"/>
                      </a:cubicBezTo>
                      <a:cubicBezTo>
                        <a:pt x="139" y="108"/>
                        <a:pt x="108" y="139"/>
                        <a:pt x="70" y="139"/>
                      </a:cubicBezTo>
                      <a:cubicBezTo>
                        <a:pt x="32" y="139"/>
                        <a:pt x="0" y="108"/>
                        <a:pt x="0" y="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defTabSz="1218712" fontAlgn="ctr">
                    <a:defRPr/>
                  </a:pPr>
                  <a:endParaRPr lang="en-US" altLang="zh-CN" sz="2399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/>
                  </a:endParaRPr>
                </a:p>
              </p:txBody>
            </p:sp>
            <p:sp>
              <p:nvSpPr>
                <p:cNvPr id="124" name="Freeform 63"/>
                <p:cNvSpPr>
                  <a:spLocks/>
                </p:cNvSpPr>
                <p:nvPr/>
              </p:nvSpPr>
              <p:spPr bwMode="auto">
                <a:xfrm>
                  <a:off x="2282825" y="3373438"/>
                  <a:ext cx="65088" cy="65088"/>
                </a:xfrm>
                <a:custGeom>
                  <a:avLst/>
                  <a:gdLst>
                    <a:gd name="T0" fmla="*/ 0 w 139"/>
                    <a:gd name="T1" fmla="*/ 2147483647 h 139"/>
                    <a:gd name="T2" fmla="*/ 0 w 139"/>
                    <a:gd name="T3" fmla="*/ 2147483647 h 139"/>
                    <a:gd name="T4" fmla="*/ 2147483647 w 139"/>
                    <a:gd name="T5" fmla="*/ 0 h 139"/>
                    <a:gd name="T6" fmla="*/ 2147483647 w 139"/>
                    <a:gd name="T7" fmla="*/ 2147483647 h 139"/>
                    <a:gd name="T8" fmla="*/ 2147483647 w 139"/>
                    <a:gd name="T9" fmla="*/ 2147483647 h 139"/>
                    <a:gd name="T10" fmla="*/ 0 w 139"/>
                    <a:gd name="T11" fmla="*/ 2147483647 h 1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139"/>
                    <a:gd name="T20" fmla="*/ 139 w 139"/>
                    <a:gd name="T21" fmla="*/ 139 h 1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139">
                      <a:moveTo>
                        <a:pt x="0" y="69"/>
                      </a:moveTo>
                      <a:lnTo>
                        <a:pt x="0" y="69"/>
                      </a:lnTo>
                      <a:cubicBezTo>
                        <a:pt x="0" y="30"/>
                        <a:pt x="32" y="0"/>
                        <a:pt x="70" y="0"/>
                      </a:cubicBezTo>
                      <a:cubicBezTo>
                        <a:pt x="108" y="0"/>
                        <a:pt x="139" y="30"/>
                        <a:pt x="139" y="69"/>
                      </a:cubicBezTo>
                      <a:cubicBezTo>
                        <a:pt x="139" y="107"/>
                        <a:pt x="108" y="139"/>
                        <a:pt x="70" y="139"/>
                      </a:cubicBezTo>
                      <a:cubicBezTo>
                        <a:pt x="32" y="139"/>
                        <a:pt x="0" y="107"/>
                        <a:pt x="0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defTabSz="1218712" fontAlgn="ctr">
                    <a:defRPr/>
                  </a:pPr>
                  <a:endParaRPr lang="en-US" altLang="zh-CN" sz="2399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/>
                  </a:endParaRPr>
                </a:p>
              </p:txBody>
            </p:sp>
            <p:sp>
              <p:nvSpPr>
                <p:cNvPr id="125" name="Freeform 64"/>
                <p:cNvSpPr>
                  <a:spLocks/>
                </p:cNvSpPr>
                <p:nvPr/>
              </p:nvSpPr>
              <p:spPr bwMode="auto">
                <a:xfrm>
                  <a:off x="2425700" y="2892426"/>
                  <a:ext cx="415925" cy="622300"/>
                </a:xfrm>
                <a:custGeom>
                  <a:avLst/>
                  <a:gdLst>
                    <a:gd name="T0" fmla="*/ 2147483647 w 884"/>
                    <a:gd name="T1" fmla="*/ 2147483647 h 1322"/>
                    <a:gd name="T2" fmla="*/ 2147483647 w 884"/>
                    <a:gd name="T3" fmla="*/ 2147483647 h 1322"/>
                    <a:gd name="T4" fmla="*/ 2147483647 w 884"/>
                    <a:gd name="T5" fmla="*/ 2147483647 h 1322"/>
                    <a:gd name="T6" fmla="*/ 0 w 884"/>
                    <a:gd name="T7" fmla="*/ 2147483647 h 1322"/>
                    <a:gd name="T8" fmla="*/ 0 w 884"/>
                    <a:gd name="T9" fmla="*/ 2147483647 h 1322"/>
                    <a:gd name="T10" fmla="*/ 2147483647 w 884"/>
                    <a:gd name="T11" fmla="*/ 0 h 1322"/>
                    <a:gd name="T12" fmla="*/ 2147483647 w 884"/>
                    <a:gd name="T13" fmla="*/ 0 h 1322"/>
                    <a:gd name="T14" fmla="*/ 2147483647 w 884"/>
                    <a:gd name="T15" fmla="*/ 2147483647 h 1322"/>
                    <a:gd name="T16" fmla="*/ 2147483647 w 884"/>
                    <a:gd name="T17" fmla="*/ 2147483647 h 1322"/>
                    <a:gd name="T18" fmla="*/ 2147483647 w 884"/>
                    <a:gd name="T19" fmla="*/ 2147483647 h 1322"/>
                    <a:gd name="T20" fmla="*/ 2147483647 w 884"/>
                    <a:gd name="T21" fmla="*/ 2147483647 h 1322"/>
                    <a:gd name="T22" fmla="*/ 2147483647 w 884"/>
                    <a:gd name="T23" fmla="*/ 2147483647 h 1322"/>
                    <a:gd name="T24" fmla="*/ 2147483647 w 884"/>
                    <a:gd name="T25" fmla="*/ 2147483647 h 1322"/>
                    <a:gd name="T26" fmla="*/ 2147483647 w 884"/>
                    <a:gd name="T27" fmla="*/ 2147483647 h 1322"/>
                    <a:gd name="T28" fmla="*/ 2147483647 w 884"/>
                    <a:gd name="T29" fmla="*/ 2147483647 h 1322"/>
                    <a:gd name="T30" fmla="*/ 2147483647 w 884"/>
                    <a:gd name="T31" fmla="*/ 2147483647 h 1322"/>
                    <a:gd name="T32" fmla="*/ 2147483647 w 884"/>
                    <a:gd name="T33" fmla="*/ 2147483647 h 1322"/>
                    <a:gd name="T34" fmla="*/ 2147483647 w 884"/>
                    <a:gd name="T35" fmla="*/ 2147483647 h 132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84"/>
                    <a:gd name="T55" fmla="*/ 0 h 1322"/>
                    <a:gd name="T56" fmla="*/ 884 w 884"/>
                    <a:gd name="T57" fmla="*/ 1322 h 132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84" h="1322">
                      <a:moveTo>
                        <a:pt x="57" y="1322"/>
                      </a:moveTo>
                      <a:lnTo>
                        <a:pt x="57" y="1322"/>
                      </a:lnTo>
                      <a:lnTo>
                        <a:pt x="54" y="1322"/>
                      </a:lnTo>
                      <a:cubicBezTo>
                        <a:pt x="23" y="1322"/>
                        <a:pt x="0" y="1292"/>
                        <a:pt x="0" y="1253"/>
                      </a:cubicBezTo>
                      <a:lnTo>
                        <a:pt x="0" y="70"/>
                      </a:lnTo>
                      <a:cubicBezTo>
                        <a:pt x="0" y="30"/>
                        <a:pt x="23" y="0"/>
                        <a:pt x="54" y="0"/>
                      </a:cubicBezTo>
                      <a:lnTo>
                        <a:pt x="59" y="0"/>
                      </a:lnTo>
                      <a:lnTo>
                        <a:pt x="62" y="1"/>
                      </a:lnTo>
                      <a:lnTo>
                        <a:pt x="856" y="197"/>
                      </a:lnTo>
                      <a:cubicBezTo>
                        <a:pt x="873" y="201"/>
                        <a:pt x="884" y="219"/>
                        <a:pt x="880" y="237"/>
                      </a:cubicBezTo>
                      <a:cubicBezTo>
                        <a:pt x="876" y="255"/>
                        <a:pt x="858" y="266"/>
                        <a:pt x="840" y="261"/>
                      </a:cubicBezTo>
                      <a:lnTo>
                        <a:pt x="66" y="71"/>
                      </a:lnTo>
                      <a:lnTo>
                        <a:pt x="66" y="1253"/>
                      </a:lnTo>
                      <a:lnTo>
                        <a:pt x="842" y="1120"/>
                      </a:lnTo>
                      <a:cubicBezTo>
                        <a:pt x="860" y="1117"/>
                        <a:pt x="877" y="1129"/>
                        <a:pt x="880" y="1148"/>
                      </a:cubicBezTo>
                      <a:cubicBezTo>
                        <a:pt x="884" y="1166"/>
                        <a:pt x="871" y="1183"/>
                        <a:pt x="853" y="1186"/>
                      </a:cubicBezTo>
                      <a:lnTo>
                        <a:pt x="57" y="13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defTabSz="1218712" fontAlgn="ctr">
                    <a:defRPr/>
                  </a:pPr>
                  <a:endParaRPr lang="en-US" altLang="zh-CN" sz="2399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/>
                  </a:endParaRPr>
                </a:p>
              </p:txBody>
            </p:sp>
            <p:sp>
              <p:nvSpPr>
                <p:cNvPr id="126" name="Freeform 65"/>
                <p:cNvSpPr>
                  <a:spLocks/>
                </p:cNvSpPr>
                <p:nvPr/>
              </p:nvSpPr>
              <p:spPr bwMode="auto">
                <a:xfrm>
                  <a:off x="2576513" y="2927351"/>
                  <a:ext cx="19050" cy="554038"/>
                </a:xfrm>
                <a:custGeom>
                  <a:avLst/>
                  <a:gdLst>
                    <a:gd name="T0" fmla="*/ 2147483647 w 40"/>
                    <a:gd name="T1" fmla="*/ 2147483647 h 1178"/>
                    <a:gd name="T2" fmla="*/ 2147483647 w 40"/>
                    <a:gd name="T3" fmla="*/ 2147483647 h 1178"/>
                    <a:gd name="T4" fmla="*/ 0 w 40"/>
                    <a:gd name="T5" fmla="*/ 2147483647 h 1178"/>
                    <a:gd name="T6" fmla="*/ 0 w 40"/>
                    <a:gd name="T7" fmla="*/ 0 h 1178"/>
                    <a:gd name="T8" fmla="*/ 2147483647 w 40"/>
                    <a:gd name="T9" fmla="*/ 0 h 1178"/>
                    <a:gd name="T10" fmla="*/ 2147483647 w 40"/>
                    <a:gd name="T11" fmla="*/ 2147483647 h 11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"/>
                    <a:gd name="T19" fmla="*/ 0 h 1178"/>
                    <a:gd name="T20" fmla="*/ 40 w 40"/>
                    <a:gd name="T21" fmla="*/ 1178 h 11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" h="1178">
                      <a:moveTo>
                        <a:pt x="40" y="1178"/>
                      </a:moveTo>
                      <a:lnTo>
                        <a:pt x="40" y="1178"/>
                      </a:lnTo>
                      <a:lnTo>
                        <a:pt x="0" y="1178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1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defTabSz="1218712" fontAlgn="ctr">
                    <a:defRPr/>
                  </a:pPr>
                  <a:endParaRPr lang="en-US" altLang="zh-CN" sz="2399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/>
                  </a:endParaRPr>
                </a:p>
              </p:txBody>
            </p:sp>
            <p:sp>
              <p:nvSpPr>
                <p:cNvPr id="127" name="Freeform 66"/>
                <p:cNvSpPr>
                  <a:spLocks/>
                </p:cNvSpPr>
                <p:nvPr/>
              </p:nvSpPr>
              <p:spPr bwMode="auto">
                <a:xfrm>
                  <a:off x="2678113" y="2962276"/>
                  <a:ext cx="19050" cy="498475"/>
                </a:xfrm>
                <a:custGeom>
                  <a:avLst/>
                  <a:gdLst>
                    <a:gd name="T0" fmla="*/ 2147483647 w 40"/>
                    <a:gd name="T1" fmla="*/ 2147483647 h 1058"/>
                    <a:gd name="T2" fmla="*/ 2147483647 w 40"/>
                    <a:gd name="T3" fmla="*/ 2147483647 h 1058"/>
                    <a:gd name="T4" fmla="*/ 0 w 40"/>
                    <a:gd name="T5" fmla="*/ 2147483647 h 1058"/>
                    <a:gd name="T6" fmla="*/ 0 w 40"/>
                    <a:gd name="T7" fmla="*/ 0 h 1058"/>
                    <a:gd name="T8" fmla="*/ 2147483647 w 40"/>
                    <a:gd name="T9" fmla="*/ 0 h 1058"/>
                    <a:gd name="T10" fmla="*/ 2147483647 w 40"/>
                    <a:gd name="T11" fmla="*/ 2147483647 h 105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"/>
                    <a:gd name="T19" fmla="*/ 0 h 1058"/>
                    <a:gd name="T20" fmla="*/ 40 w 40"/>
                    <a:gd name="T21" fmla="*/ 1058 h 105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" h="1058">
                      <a:moveTo>
                        <a:pt x="40" y="1058"/>
                      </a:moveTo>
                      <a:lnTo>
                        <a:pt x="40" y="1058"/>
                      </a:lnTo>
                      <a:lnTo>
                        <a:pt x="0" y="1058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10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defTabSz="1218712" fontAlgn="ctr">
                    <a:defRPr/>
                  </a:pPr>
                  <a:endParaRPr lang="en-US" altLang="zh-CN" sz="2399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/>
                  </a:endParaRPr>
                </a:p>
              </p:txBody>
            </p:sp>
            <p:sp>
              <p:nvSpPr>
                <p:cNvPr id="128" name="Freeform 67"/>
                <p:cNvSpPr>
                  <a:spLocks/>
                </p:cNvSpPr>
                <p:nvPr/>
              </p:nvSpPr>
              <p:spPr bwMode="auto">
                <a:xfrm>
                  <a:off x="2754313" y="2982913"/>
                  <a:ext cx="19050" cy="465138"/>
                </a:xfrm>
                <a:custGeom>
                  <a:avLst/>
                  <a:gdLst>
                    <a:gd name="T0" fmla="*/ 2147483647 w 40"/>
                    <a:gd name="T1" fmla="*/ 2147483647 h 990"/>
                    <a:gd name="T2" fmla="*/ 2147483647 w 40"/>
                    <a:gd name="T3" fmla="*/ 2147483647 h 990"/>
                    <a:gd name="T4" fmla="*/ 0 w 40"/>
                    <a:gd name="T5" fmla="*/ 2147483647 h 990"/>
                    <a:gd name="T6" fmla="*/ 0 w 40"/>
                    <a:gd name="T7" fmla="*/ 0 h 990"/>
                    <a:gd name="T8" fmla="*/ 2147483647 w 40"/>
                    <a:gd name="T9" fmla="*/ 0 h 990"/>
                    <a:gd name="T10" fmla="*/ 2147483647 w 40"/>
                    <a:gd name="T11" fmla="*/ 2147483647 h 99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"/>
                    <a:gd name="T19" fmla="*/ 0 h 990"/>
                    <a:gd name="T20" fmla="*/ 40 w 40"/>
                    <a:gd name="T21" fmla="*/ 990 h 99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" h="990">
                      <a:moveTo>
                        <a:pt x="40" y="990"/>
                      </a:moveTo>
                      <a:lnTo>
                        <a:pt x="40" y="990"/>
                      </a:lnTo>
                      <a:lnTo>
                        <a:pt x="0" y="990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99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defTabSz="1218712" fontAlgn="ctr">
                    <a:defRPr/>
                  </a:pPr>
                  <a:endParaRPr lang="en-US" altLang="zh-CN" sz="2399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/>
                  </a:endParaRPr>
                </a:p>
              </p:txBody>
            </p:sp>
            <p:sp>
              <p:nvSpPr>
                <p:cNvPr id="129" name="Freeform 68"/>
                <p:cNvSpPr>
                  <a:spLocks/>
                </p:cNvSpPr>
                <p:nvPr/>
              </p:nvSpPr>
              <p:spPr bwMode="auto">
                <a:xfrm>
                  <a:off x="2300288" y="3390901"/>
                  <a:ext cx="157163" cy="123825"/>
                </a:xfrm>
                <a:custGeom>
                  <a:avLst/>
                  <a:gdLst>
                    <a:gd name="T0" fmla="*/ 2147483647 w 334"/>
                    <a:gd name="T1" fmla="*/ 2147483647 h 264"/>
                    <a:gd name="T2" fmla="*/ 2147483647 w 334"/>
                    <a:gd name="T3" fmla="*/ 2147483647 h 264"/>
                    <a:gd name="T4" fmla="*/ 2147483647 w 334"/>
                    <a:gd name="T5" fmla="*/ 2147483647 h 264"/>
                    <a:gd name="T6" fmla="*/ 0 w 334"/>
                    <a:gd name="T7" fmla="*/ 2147483647 h 264"/>
                    <a:gd name="T8" fmla="*/ 0 w 334"/>
                    <a:gd name="T9" fmla="*/ 2147483647 h 264"/>
                    <a:gd name="T10" fmla="*/ 2147483647 w 334"/>
                    <a:gd name="T11" fmla="*/ 0 h 264"/>
                    <a:gd name="T12" fmla="*/ 2147483647 w 334"/>
                    <a:gd name="T13" fmla="*/ 2147483647 h 264"/>
                    <a:gd name="T14" fmla="*/ 2147483647 w 334"/>
                    <a:gd name="T15" fmla="*/ 2147483647 h 264"/>
                    <a:gd name="T16" fmla="*/ 2147483647 w 334"/>
                    <a:gd name="T17" fmla="*/ 2147483647 h 264"/>
                    <a:gd name="T18" fmla="*/ 2147483647 w 334"/>
                    <a:gd name="T19" fmla="*/ 2147483647 h 264"/>
                    <a:gd name="T20" fmla="*/ 2147483647 w 334"/>
                    <a:gd name="T21" fmla="*/ 2147483647 h 26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34"/>
                    <a:gd name="T34" fmla="*/ 0 h 264"/>
                    <a:gd name="T35" fmla="*/ 334 w 334"/>
                    <a:gd name="T36" fmla="*/ 264 h 26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34" h="264">
                      <a:moveTo>
                        <a:pt x="301" y="264"/>
                      </a:moveTo>
                      <a:lnTo>
                        <a:pt x="301" y="264"/>
                      </a:lnTo>
                      <a:lnTo>
                        <a:pt x="33" y="264"/>
                      </a:lnTo>
                      <a:cubicBezTo>
                        <a:pt x="15" y="264"/>
                        <a:pt x="0" y="249"/>
                        <a:pt x="0" y="231"/>
                      </a:cubicBezTo>
                      <a:lnTo>
                        <a:pt x="0" y="33"/>
                      </a:lnTo>
                      <a:cubicBezTo>
                        <a:pt x="0" y="15"/>
                        <a:pt x="15" y="0"/>
                        <a:pt x="33" y="0"/>
                      </a:cubicBezTo>
                      <a:cubicBezTo>
                        <a:pt x="52" y="0"/>
                        <a:pt x="67" y="15"/>
                        <a:pt x="67" y="33"/>
                      </a:cubicBezTo>
                      <a:lnTo>
                        <a:pt x="67" y="197"/>
                      </a:lnTo>
                      <a:lnTo>
                        <a:pt x="301" y="197"/>
                      </a:lnTo>
                      <a:cubicBezTo>
                        <a:pt x="319" y="197"/>
                        <a:pt x="334" y="212"/>
                        <a:pt x="334" y="231"/>
                      </a:cubicBezTo>
                      <a:cubicBezTo>
                        <a:pt x="334" y="249"/>
                        <a:pt x="319" y="264"/>
                        <a:pt x="301" y="2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defTabSz="1218712" fontAlgn="ctr">
                    <a:defRPr/>
                  </a:pPr>
                  <a:endParaRPr lang="en-US" altLang="zh-CN" sz="2399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/>
                  </a:endParaRPr>
                </a:p>
              </p:txBody>
            </p:sp>
            <p:sp>
              <p:nvSpPr>
                <p:cNvPr id="130" name="Freeform 69"/>
                <p:cNvSpPr>
                  <a:spLocks/>
                </p:cNvSpPr>
                <p:nvPr/>
              </p:nvSpPr>
              <p:spPr bwMode="auto">
                <a:xfrm>
                  <a:off x="2300288" y="2892426"/>
                  <a:ext cx="166688" cy="434975"/>
                </a:xfrm>
                <a:custGeom>
                  <a:avLst/>
                  <a:gdLst>
                    <a:gd name="T0" fmla="*/ 2147483647 w 356"/>
                    <a:gd name="T1" fmla="*/ 2147483647 h 924"/>
                    <a:gd name="T2" fmla="*/ 2147483647 w 356"/>
                    <a:gd name="T3" fmla="*/ 2147483647 h 924"/>
                    <a:gd name="T4" fmla="*/ 0 w 356"/>
                    <a:gd name="T5" fmla="*/ 2147483647 h 924"/>
                    <a:gd name="T6" fmla="*/ 0 w 356"/>
                    <a:gd name="T7" fmla="*/ 2147483647 h 924"/>
                    <a:gd name="T8" fmla="*/ 2147483647 w 356"/>
                    <a:gd name="T9" fmla="*/ 0 h 924"/>
                    <a:gd name="T10" fmla="*/ 2147483647 w 356"/>
                    <a:gd name="T11" fmla="*/ 0 h 924"/>
                    <a:gd name="T12" fmla="*/ 2147483647 w 356"/>
                    <a:gd name="T13" fmla="*/ 2147483647 h 924"/>
                    <a:gd name="T14" fmla="*/ 2147483647 w 356"/>
                    <a:gd name="T15" fmla="*/ 2147483647 h 924"/>
                    <a:gd name="T16" fmla="*/ 2147483647 w 356"/>
                    <a:gd name="T17" fmla="*/ 2147483647 h 924"/>
                    <a:gd name="T18" fmla="*/ 2147483647 w 356"/>
                    <a:gd name="T19" fmla="*/ 2147483647 h 924"/>
                    <a:gd name="T20" fmla="*/ 2147483647 w 356"/>
                    <a:gd name="T21" fmla="*/ 2147483647 h 9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56"/>
                    <a:gd name="T34" fmla="*/ 0 h 924"/>
                    <a:gd name="T35" fmla="*/ 356 w 356"/>
                    <a:gd name="T36" fmla="*/ 924 h 9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56" h="924">
                      <a:moveTo>
                        <a:pt x="33" y="924"/>
                      </a:moveTo>
                      <a:lnTo>
                        <a:pt x="33" y="924"/>
                      </a:lnTo>
                      <a:cubicBezTo>
                        <a:pt x="15" y="924"/>
                        <a:pt x="0" y="909"/>
                        <a:pt x="0" y="891"/>
                      </a:cubicBezTo>
                      <a:lnTo>
                        <a:pt x="0" y="34"/>
                      </a:lnTo>
                      <a:cubicBezTo>
                        <a:pt x="0" y="15"/>
                        <a:pt x="15" y="0"/>
                        <a:pt x="33" y="0"/>
                      </a:cubicBezTo>
                      <a:lnTo>
                        <a:pt x="322" y="0"/>
                      </a:lnTo>
                      <a:cubicBezTo>
                        <a:pt x="341" y="0"/>
                        <a:pt x="356" y="15"/>
                        <a:pt x="356" y="34"/>
                      </a:cubicBezTo>
                      <a:cubicBezTo>
                        <a:pt x="356" y="52"/>
                        <a:pt x="341" y="67"/>
                        <a:pt x="322" y="67"/>
                      </a:cubicBezTo>
                      <a:lnTo>
                        <a:pt x="67" y="67"/>
                      </a:lnTo>
                      <a:lnTo>
                        <a:pt x="67" y="891"/>
                      </a:lnTo>
                      <a:cubicBezTo>
                        <a:pt x="67" y="909"/>
                        <a:pt x="52" y="924"/>
                        <a:pt x="33" y="9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defTabSz="1218712" fontAlgn="ctr">
                    <a:defRPr/>
                  </a:pPr>
                  <a:endParaRPr lang="en-US" altLang="zh-CN" sz="2399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/>
                  </a:endParaRPr>
                </a:p>
              </p:txBody>
            </p:sp>
            <p:sp>
              <p:nvSpPr>
                <p:cNvPr id="131" name="Freeform 70"/>
                <p:cNvSpPr>
                  <a:spLocks/>
                </p:cNvSpPr>
                <p:nvPr/>
              </p:nvSpPr>
              <p:spPr bwMode="auto">
                <a:xfrm>
                  <a:off x="2817813" y="2989263"/>
                  <a:ext cx="25400" cy="460375"/>
                </a:xfrm>
                <a:custGeom>
                  <a:avLst/>
                  <a:gdLst>
                    <a:gd name="T0" fmla="*/ 2147483647 w 54"/>
                    <a:gd name="T1" fmla="*/ 2147483647 h 978"/>
                    <a:gd name="T2" fmla="*/ 2147483647 w 54"/>
                    <a:gd name="T3" fmla="*/ 2147483647 h 978"/>
                    <a:gd name="T4" fmla="*/ 0 w 54"/>
                    <a:gd name="T5" fmla="*/ 2147483647 h 978"/>
                    <a:gd name="T6" fmla="*/ 0 w 54"/>
                    <a:gd name="T7" fmla="*/ 2147483647 h 978"/>
                    <a:gd name="T8" fmla="*/ 2147483647 w 54"/>
                    <a:gd name="T9" fmla="*/ 0 h 978"/>
                    <a:gd name="T10" fmla="*/ 2147483647 w 54"/>
                    <a:gd name="T11" fmla="*/ 2147483647 h 978"/>
                    <a:gd name="T12" fmla="*/ 2147483647 w 54"/>
                    <a:gd name="T13" fmla="*/ 2147483647 h 978"/>
                    <a:gd name="T14" fmla="*/ 2147483647 w 54"/>
                    <a:gd name="T15" fmla="*/ 2147483647 h 97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4"/>
                    <a:gd name="T25" fmla="*/ 0 h 978"/>
                    <a:gd name="T26" fmla="*/ 54 w 54"/>
                    <a:gd name="T27" fmla="*/ 978 h 97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4" h="978">
                      <a:moveTo>
                        <a:pt x="27" y="978"/>
                      </a:moveTo>
                      <a:lnTo>
                        <a:pt x="27" y="978"/>
                      </a:lnTo>
                      <a:cubicBezTo>
                        <a:pt x="12" y="978"/>
                        <a:pt x="0" y="966"/>
                        <a:pt x="0" y="951"/>
                      </a:cubicBezTo>
                      <a:lnTo>
                        <a:pt x="0" y="27"/>
                      </a:lnTo>
                      <a:cubicBezTo>
                        <a:pt x="0" y="12"/>
                        <a:pt x="12" y="0"/>
                        <a:pt x="27" y="0"/>
                      </a:cubicBezTo>
                      <a:cubicBezTo>
                        <a:pt x="42" y="0"/>
                        <a:pt x="54" y="12"/>
                        <a:pt x="54" y="27"/>
                      </a:cubicBezTo>
                      <a:lnTo>
                        <a:pt x="54" y="951"/>
                      </a:lnTo>
                      <a:cubicBezTo>
                        <a:pt x="54" y="966"/>
                        <a:pt x="42" y="978"/>
                        <a:pt x="27" y="9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defTabSz="1218712" fontAlgn="ctr">
                    <a:defRPr/>
                  </a:pPr>
                  <a:endParaRPr lang="en-US" altLang="zh-CN" sz="2399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/>
                  </a:endParaRPr>
                </a:p>
              </p:txBody>
            </p:sp>
            <p:sp>
              <p:nvSpPr>
                <p:cNvPr id="132" name="Freeform 71"/>
                <p:cNvSpPr>
                  <a:spLocks noEditPoints="1"/>
                </p:cNvSpPr>
                <p:nvPr/>
              </p:nvSpPr>
              <p:spPr bwMode="auto">
                <a:xfrm>
                  <a:off x="2481263" y="2971801"/>
                  <a:ext cx="74613" cy="84138"/>
                </a:xfrm>
                <a:custGeom>
                  <a:avLst/>
                  <a:gdLst>
                    <a:gd name="T0" fmla="*/ 2147483647 w 159"/>
                    <a:gd name="T1" fmla="*/ 2147483647 h 180"/>
                    <a:gd name="T2" fmla="*/ 2147483647 w 159"/>
                    <a:gd name="T3" fmla="*/ 2147483647 h 180"/>
                    <a:gd name="T4" fmla="*/ 2147483647 w 159"/>
                    <a:gd name="T5" fmla="*/ 2147483647 h 180"/>
                    <a:gd name="T6" fmla="*/ 2147483647 w 159"/>
                    <a:gd name="T7" fmla="*/ 2147483647 h 180"/>
                    <a:gd name="T8" fmla="*/ 2147483647 w 159"/>
                    <a:gd name="T9" fmla="*/ 2147483647 h 180"/>
                    <a:gd name="T10" fmla="*/ 2147483647 w 159"/>
                    <a:gd name="T11" fmla="*/ 2147483647 h 180"/>
                    <a:gd name="T12" fmla="*/ 2147483647 w 159"/>
                    <a:gd name="T13" fmla="*/ 2147483647 h 180"/>
                    <a:gd name="T14" fmla="*/ 2147483647 w 159"/>
                    <a:gd name="T15" fmla="*/ 2147483647 h 180"/>
                    <a:gd name="T16" fmla="*/ 2147483647 w 159"/>
                    <a:gd name="T17" fmla="*/ 2147483647 h 180"/>
                    <a:gd name="T18" fmla="*/ 2147483647 w 159"/>
                    <a:gd name="T19" fmla="*/ 2147483647 h 180"/>
                    <a:gd name="T20" fmla="*/ 2147483647 w 159"/>
                    <a:gd name="T21" fmla="*/ 2147483647 h 180"/>
                    <a:gd name="T22" fmla="*/ 2147483647 w 159"/>
                    <a:gd name="T23" fmla="*/ 2147483647 h 180"/>
                    <a:gd name="T24" fmla="*/ 2147483647 w 159"/>
                    <a:gd name="T25" fmla="*/ 2147483647 h 180"/>
                    <a:gd name="T26" fmla="*/ 2147483647 w 159"/>
                    <a:gd name="T27" fmla="*/ 2147483647 h 180"/>
                    <a:gd name="T28" fmla="*/ 0 w 159"/>
                    <a:gd name="T29" fmla="*/ 2147483647 h 180"/>
                    <a:gd name="T30" fmla="*/ 0 w 159"/>
                    <a:gd name="T31" fmla="*/ 2147483647 h 180"/>
                    <a:gd name="T32" fmla="*/ 2147483647 w 159"/>
                    <a:gd name="T33" fmla="*/ 0 h 180"/>
                    <a:gd name="T34" fmla="*/ 2147483647 w 159"/>
                    <a:gd name="T35" fmla="*/ 0 h 180"/>
                    <a:gd name="T36" fmla="*/ 2147483647 w 159"/>
                    <a:gd name="T37" fmla="*/ 2147483647 h 180"/>
                    <a:gd name="T38" fmla="*/ 2147483647 w 159"/>
                    <a:gd name="T39" fmla="*/ 2147483647 h 180"/>
                    <a:gd name="T40" fmla="*/ 2147483647 w 159"/>
                    <a:gd name="T41" fmla="*/ 2147483647 h 180"/>
                    <a:gd name="T42" fmla="*/ 2147483647 w 159"/>
                    <a:gd name="T43" fmla="*/ 2147483647 h 180"/>
                    <a:gd name="T44" fmla="*/ 2147483647 w 159"/>
                    <a:gd name="T45" fmla="*/ 2147483647 h 18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59"/>
                    <a:gd name="T70" fmla="*/ 0 h 180"/>
                    <a:gd name="T71" fmla="*/ 159 w 159"/>
                    <a:gd name="T72" fmla="*/ 180 h 18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59" h="180">
                      <a:moveTo>
                        <a:pt x="29" y="141"/>
                      </a:moveTo>
                      <a:lnTo>
                        <a:pt x="29" y="141"/>
                      </a:lnTo>
                      <a:lnTo>
                        <a:pt x="130" y="153"/>
                      </a:lnTo>
                      <a:cubicBezTo>
                        <a:pt x="131" y="152"/>
                        <a:pt x="132" y="149"/>
                        <a:pt x="132" y="145"/>
                      </a:cubicBezTo>
                      <a:lnTo>
                        <a:pt x="132" y="62"/>
                      </a:lnTo>
                      <a:cubicBezTo>
                        <a:pt x="132" y="56"/>
                        <a:pt x="130" y="52"/>
                        <a:pt x="129" y="52"/>
                      </a:cubicBezTo>
                      <a:lnTo>
                        <a:pt x="29" y="27"/>
                      </a:lnTo>
                      <a:cubicBezTo>
                        <a:pt x="28" y="29"/>
                        <a:pt x="27" y="32"/>
                        <a:pt x="27" y="37"/>
                      </a:cubicBezTo>
                      <a:lnTo>
                        <a:pt x="27" y="130"/>
                      </a:lnTo>
                      <a:cubicBezTo>
                        <a:pt x="27" y="136"/>
                        <a:pt x="28" y="140"/>
                        <a:pt x="29" y="141"/>
                      </a:cubicBezTo>
                      <a:close/>
                      <a:moveTo>
                        <a:pt x="131" y="180"/>
                      </a:moveTo>
                      <a:lnTo>
                        <a:pt x="131" y="180"/>
                      </a:lnTo>
                      <a:lnTo>
                        <a:pt x="27" y="168"/>
                      </a:lnTo>
                      <a:cubicBezTo>
                        <a:pt x="18" y="168"/>
                        <a:pt x="11" y="163"/>
                        <a:pt x="6" y="154"/>
                      </a:cubicBezTo>
                      <a:cubicBezTo>
                        <a:pt x="2" y="147"/>
                        <a:pt x="0" y="139"/>
                        <a:pt x="0" y="130"/>
                      </a:cubicBezTo>
                      <a:lnTo>
                        <a:pt x="0" y="37"/>
                      </a:lnTo>
                      <a:cubicBezTo>
                        <a:pt x="0" y="15"/>
                        <a:pt x="11" y="0"/>
                        <a:pt x="26" y="0"/>
                      </a:cubicBezTo>
                      <a:lnTo>
                        <a:pt x="29" y="0"/>
                      </a:lnTo>
                      <a:lnTo>
                        <a:pt x="135" y="26"/>
                      </a:lnTo>
                      <a:cubicBezTo>
                        <a:pt x="148" y="28"/>
                        <a:pt x="159" y="43"/>
                        <a:pt x="159" y="62"/>
                      </a:cubicBezTo>
                      <a:lnTo>
                        <a:pt x="159" y="145"/>
                      </a:lnTo>
                      <a:cubicBezTo>
                        <a:pt x="159" y="164"/>
                        <a:pt x="147" y="179"/>
                        <a:pt x="132" y="180"/>
                      </a:cubicBezTo>
                      <a:lnTo>
                        <a:pt x="131" y="1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defTabSz="1218712" fontAlgn="ctr">
                    <a:defRPr/>
                  </a:pPr>
                  <a:endParaRPr lang="en-US" altLang="zh-CN" sz="2399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/>
                  </a:endParaRPr>
                </a:p>
              </p:txBody>
            </p:sp>
            <p:sp>
              <p:nvSpPr>
                <p:cNvPr id="133" name="Freeform 72"/>
                <p:cNvSpPr>
                  <a:spLocks noEditPoints="1"/>
                </p:cNvSpPr>
                <p:nvPr/>
              </p:nvSpPr>
              <p:spPr bwMode="auto">
                <a:xfrm>
                  <a:off x="2608263" y="3001963"/>
                  <a:ext cx="61913" cy="73025"/>
                </a:xfrm>
                <a:custGeom>
                  <a:avLst/>
                  <a:gdLst>
                    <a:gd name="T0" fmla="*/ 2147483647 w 131"/>
                    <a:gd name="T1" fmla="*/ 2147483647 h 154"/>
                    <a:gd name="T2" fmla="*/ 2147483647 w 131"/>
                    <a:gd name="T3" fmla="*/ 2147483647 h 154"/>
                    <a:gd name="T4" fmla="*/ 2147483647 w 131"/>
                    <a:gd name="T5" fmla="*/ 2147483647 h 154"/>
                    <a:gd name="T6" fmla="*/ 2147483647 w 131"/>
                    <a:gd name="T7" fmla="*/ 2147483647 h 154"/>
                    <a:gd name="T8" fmla="*/ 2147483647 w 131"/>
                    <a:gd name="T9" fmla="*/ 2147483647 h 154"/>
                    <a:gd name="T10" fmla="*/ 2147483647 w 131"/>
                    <a:gd name="T11" fmla="*/ 2147483647 h 154"/>
                    <a:gd name="T12" fmla="*/ 2147483647 w 131"/>
                    <a:gd name="T13" fmla="*/ 2147483647 h 154"/>
                    <a:gd name="T14" fmla="*/ 2147483647 w 131"/>
                    <a:gd name="T15" fmla="*/ 2147483647 h 154"/>
                    <a:gd name="T16" fmla="*/ 2147483647 w 131"/>
                    <a:gd name="T17" fmla="*/ 2147483647 h 154"/>
                    <a:gd name="T18" fmla="*/ 2147483647 w 131"/>
                    <a:gd name="T19" fmla="*/ 2147483647 h 154"/>
                    <a:gd name="T20" fmla="*/ 2147483647 w 131"/>
                    <a:gd name="T21" fmla="*/ 2147483647 h 154"/>
                    <a:gd name="T22" fmla="*/ 2147483647 w 131"/>
                    <a:gd name="T23" fmla="*/ 2147483647 h 154"/>
                    <a:gd name="T24" fmla="*/ 2147483647 w 131"/>
                    <a:gd name="T25" fmla="*/ 2147483647 h 154"/>
                    <a:gd name="T26" fmla="*/ 2147483647 w 131"/>
                    <a:gd name="T27" fmla="*/ 2147483647 h 154"/>
                    <a:gd name="T28" fmla="*/ 2147483647 w 131"/>
                    <a:gd name="T29" fmla="*/ 2147483647 h 154"/>
                    <a:gd name="T30" fmla="*/ 2147483647 w 131"/>
                    <a:gd name="T31" fmla="*/ 2147483647 h 154"/>
                    <a:gd name="T32" fmla="*/ 0 w 131"/>
                    <a:gd name="T33" fmla="*/ 2147483647 h 154"/>
                    <a:gd name="T34" fmla="*/ 0 w 131"/>
                    <a:gd name="T35" fmla="*/ 2147483647 h 154"/>
                    <a:gd name="T36" fmla="*/ 2147483647 w 131"/>
                    <a:gd name="T37" fmla="*/ 0 h 154"/>
                    <a:gd name="T38" fmla="*/ 2147483647 w 131"/>
                    <a:gd name="T39" fmla="*/ 0 h 154"/>
                    <a:gd name="T40" fmla="*/ 2147483647 w 131"/>
                    <a:gd name="T41" fmla="*/ 2147483647 h 154"/>
                    <a:gd name="T42" fmla="*/ 2147483647 w 131"/>
                    <a:gd name="T43" fmla="*/ 2147483647 h 154"/>
                    <a:gd name="T44" fmla="*/ 2147483647 w 131"/>
                    <a:gd name="T45" fmla="*/ 2147483647 h 154"/>
                    <a:gd name="T46" fmla="*/ 2147483647 w 131"/>
                    <a:gd name="T47" fmla="*/ 2147483647 h 154"/>
                    <a:gd name="T48" fmla="*/ 2147483647 w 131"/>
                    <a:gd name="T49" fmla="*/ 2147483647 h 15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31"/>
                    <a:gd name="T76" fmla="*/ 0 h 154"/>
                    <a:gd name="T77" fmla="*/ 131 w 131"/>
                    <a:gd name="T78" fmla="*/ 154 h 15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31" h="154">
                      <a:moveTo>
                        <a:pt x="28" y="116"/>
                      </a:moveTo>
                      <a:lnTo>
                        <a:pt x="28" y="116"/>
                      </a:lnTo>
                      <a:lnTo>
                        <a:pt x="29" y="116"/>
                      </a:lnTo>
                      <a:lnTo>
                        <a:pt x="103" y="127"/>
                      </a:lnTo>
                      <a:cubicBezTo>
                        <a:pt x="103" y="126"/>
                        <a:pt x="104" y="124"/>
                        <a:pt x="104" y="121"/>
                      </a:cubicBezTo>
                      <a:lnTo>
                        <a:pt x="104" y="57"/>
                      </a:lnTo>
                      <a:cubicBezTo>
                        <a:pt x="104" y="53"/>
                        <a:pt x="102" y="50"/>
                        <a:pt x="101" y="50"/>
                      </a:cubicBezTo>
                      <a:lnTo>
                        <a:pt x="100" y="49"/>
                      </a:lnTo>
                      <a:lnTo>
                        <a:pt x="28" y="27"/>
                      </a:lnTo>
                      <a:cubicBezTo>
                        <a:pt x="27" y="29"/>
                        <a:pt x="26" y="31"/>
                        <a:pt x="26" y="35"/>
                      </a:cubicBezTo>
                      <a:lnTo>
                        <a:pt x="26" y="107"/>
                      </a:lnTo>
                      <a:cubicBezTo>
                        <a:pt x="26" y="112"/>
                        <a:pt x="28" y="115"/>
                        <a:pt x="28" y="116"/>
                      </a:cubicBezTo>
                      <a:close/>
                      <a:moveTo>
                        <a:pt x="103" y="154"/>
                      </a:moveTo>
                      <a:lnTo>
                        <a:pt x="103" y="154"/>
                      </a:lnTo>
                      <a:lnTo>
                        <a:pt x="25" y="143"/>
                      </a:lnTo>
                      <a:cubicBezTo>
                        <a:pt x="17" y="142"/>
                        <a:pt x="10" y="137"/>
                        <a:pt x="5" y="130"/>
                      </a:cubicBezTo>
                      <a:cubicBezTo>
                        <a:pt x="2" y="124"/>
                        <a:pt x="0" y="115"/>
                        <a:pt x="0" y="107"/>
                      </a:cubicBezTo>
                      <a:lnTo>
                        <a:pt x="0" y="35"/>
                      </a:lnTo>
                      <a:cubicBezTo>
                        <a:pt x="0" y="14"/>
                        <a:pt x="11" y="0"/>
                        <a:pt x="26" y="0"/>
                      </a:cubicBezTo>
                      <a:lnTo>
                        <a:pt x="31" y="0"/>
                      </a:lnTo>
                      <a:lnTo>
                        <a:pt x="107" y="23"/>
                      </a:lnTo>
                      <a:cubicBezTo>
                        <a:pt x="121" y="26"/>
                        <a:pt x="131" y="41"/>
                        <a:pt x="131" y="57"/>
                      </a:cubicBezTo>
                      <a:lnTo>
                        <a:pt x="131" y="121"/>
                      </a:lnTo>
                      <a:cubicBezTo>
                        <a:pt x="131" y="139"/>
                        <a:pt x="119" y="153"/>
                        <a:pt x="105" y="154"/>
                      </a:cubicBezTo>
                      <a:lnTo>
                        <a:pt x="103" y="15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defTabSz="1218712" fontAlgn="ctr">
                    <a:defRPr/>
                  </a:pPr>
                  <a:endParaRPr lang="en-US" altLang="zh-CN" sz="2399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/>
                  </a:endParaRPr>
                </a:p>
              </p:txBody>
            </p:sp>
            <p:sp>
              <p:nvSpPr>
                <p:cNvPr id="134" name="Freeform 73"/>
                <p:cNvSpPr>
                  <a:spLocks noEditPoints="1"/>
                </p:cNvSpPr>
                <p:nvPr/>
              </p:nvSpPr>
              <p:spPr bwMode="auto">
                <a:xfrm>
                  <a:off x="2481263" y="3105151"/>
                  <a:ext cx="74613" cy="79375"/>
                </a:xfrm>
                <a:custGeom>
                  <a:avLst/>
                  <a:gdLst>
                    <a:gd name="T0" fmla="*/ 2147483647 w 159"/>
                    <a:gd name="T1" fmla="*/ 2147483647 h 169"/>
                    <a:gd name="T2" fmla="*/ 2147483647 w 159"/>
                    <a:gd name="T3" fmla="*/ 2147483647 h 169"/>
                    <a:gd name="T4" fmla="*/ 2147483647 w 159"/>
                    <a:gd name="T5" fmla="*/ 2147483647 h 169"/>
                    <a:gd name="T6" fmla="*/ 2147483647 w 159"/>
                    <a:gd name="T7" fmla="*/ 2147483647 h 169"/>
                    <a:gd name="T8" fmla="*/ 2147483647 w 159"/>
                    <a:gd name="T9" fmla="*/ 2147483647 h 169"/>
                    <a:gd name="T10" fmla="*/ 2147483647 w 159"/>
                    <a:gd name="T11" fmla="*/ 2147483647 h 169"/>
                    <a:gd name="T12" fmla="*/ 2147483647 w 159"/>
                    <a:gd name="T13" fmla="*/ 2147483647 h 169"/>
                    <a:gd name="T14" fmla="*/ 2147483647 w 159"/>
                    <a:gd name="T15" fmla="*/ 2147483647 h 169"/>
                    <a:gd name="T16" fmla="*/ 2147483647 w 159"/>
                    <a:gd name="T17" fmla="*/ 2147483647 h 169"/>
                    <a:gd name="T18" fmla="*/ 2147483647 w 159"/>
                    <a:gd name="T19" fmla="*/ 2147483647 h 169"/>
                    <a:gd name="T20" fmla="*/ 2147483647 w 159"/>
                    <a:gd name="T21" fmla="*/ 2147483647 h 169"/>
                    <a:gd name="T22" fmla="*/ 2147483647 w 159"/>
                    <a:gd name="T23" fmla="*/ 2147483647 h 169"/>
                    <a:gd name="T24" fmla="*/ 0 w 159"/>
                    <a:gd name="T25" fmla="*/ 2147483647 h 169"/>
                    <a:gd name="T26" fmla="*/ 0 w 159"/>
                    <a:gd name="T27" fmla="*/ 2147483647 h 169"/>
                    <a:gd name="T28" fmla="*/ 2147483647 w 159"/>
                    <a:gd name="T29" fmla="*/ 0 h 169"/>
                    <a:gd name="T30" fmla="*/ 2147483647 w 159"/>
                    <a:gd name="T31" fmla="*/ 0 h 169"/>
                    <a:gd name="T32" fmla="*/ 2147483647 w 159"/>
                    <a:gd name="T33" fmla="*/ 2147483647 h 169"/>
                    <a:gd name="T34" fmla="*/ 2147483647 w 159"/>
                    <a:gd name="T35" fmla="*/ 2147483647 h 169"/>
                    <a:gd name="T36" fmla="*/ 2147483647 w 159"/>
                    <a:gd name="T37" fmla="*/ 2147483647 h 169"/>
                    <a:gd name="T38" fmla="*/ 2147483647 w 159"/>
                    <a:gd name="T39" fmla="*/ 2147483647 h 169"/>
                    <a:gd name="T40" fmla="*/ 2147483647 w 159"/>
                    <a:gd name="T41" fmla="*/ 2147483647 h 16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59"/>
                    <a:gd name="T64" fmla="*/ 0 h 169"/>
                    <a:gd name="T65" fmla="*/ 159 w 159"/>
                    <a:gd name="T66" fmla="*/ 169 h 16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59" h="169">
                      <a:moveTo>
                        <a:pt x="29" y="27"/>
                      </a:moveTo>
                      <a:lnTo>
                        <a:pt x="29" y="27"/>
                      </a:lnTo>
                      <a:cubicBezTo>
                        <a:pt x="28" y="29"/>
                        <a:pt x="27" y="32"/>
                        <a:pt x="27" y="37"/>
                      </a:cubicBezTo>
                      <a:lnTo>
                        <a:pt x="27" y="130"/>
                      </a:lnTo>
                      <a:cubicBezTo>
                        <a:pt x="27" y="136"/>
                        <a:pt x="28" y="140"/>
                        <a:pt x="29" y="142"/>
                      </a:cubicBezTo>
                      <a:lnTo>
                        <a:pt x="130" y="141"/>
                      </a:lnTo>
                      <a:cubicBezTo>
                        <a:pt x="130" y="140"/>
                        <a:pt x="132" y="137"/>
                        <a:pt x="132" y="133"/>
                      </a:cubicBezTo>
                      <a:lnTo>
                        <a:pt x="132" y="46"/>
                      </a:lnTo>
                      <a:cubicBezTo>
                        <a:pt x="132" y="41"/>
                        <a:pt x="130" y="37"/>
                        <a:pt x="129" y="36"/>
                      </a:cubicBezTo>
                      <a:lnTo>
                        <a:pt x="29" y="27"/>
                      </a:lnTo>
                      <a:close/>
                      <a:moveTo>
                        <a:pt x="27" y="169"/>
                      </a:moveTo>
                      <a:lnTo>
                        <a:pt x="27" y="169"/>
                      </a:lnTo>
                      <a:cubicBezTo>
                        <a:pt x="11" y="169"/>
                        <a:pt x="0" y="152"/>
                        <a:pt x="0" y="130"/>
                      </a:cubicBezTo>
                      <a:lnTo>
                        <a:pt x="0" y="37"/>
                      </a:lnTo>
                      <a:cubicBezTo>
                        <a:pt x="0" y="16"/>
                        <a:pt x="11" y="0"/>
                        <a:pt x="26" y="0"/>
                      </a:cubicBezTo>
                      <a:lnTo>
                        <a:pt x="29" y="0"/>
                      </a:lnTo>
                      <a:lnTo>
                        <a:pt x="133" y="9"/>
                      </a:lnTo>
                      <a:cubicBezTo>
                        <a:pt x="148" y="12"/>
                        <a:pt x="159" y="27"/>
                        <a:pt x="159" y="46"/>
                      </a:cubicBezTo>
                      <a:lnTo>
                        <a:pt x="159" y="133"/>
                      </a:lnTo>
                      <a:cubicBezTo>
                        <a:pt x="159" y="152"/>
                        <a:pt x="147" y="167"/>
                        <a:pt x="132" y="168"/>
                      </a:cubicBezTo>
                      <a:lnTo>
                        <a:pt x="27" y="1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defTabSz="1218712" fontAlgn="ctr">
                    <a:defRPr/>
                  </a:pPr>
                  <a:endParaRPr lang="en-US" altLang="zh-CN" sz="2399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/>
                  </a:endParaRPr>
                </a:p>
              </p:txBody>
            </p:sp>
            <p:sp>
              <p:nvSpPr>
                <p:cNvPr id="135" name="Freeform 74"/>
                <p:cNvSpPr>
                  <a:spLocks noEditPoints="1"/>
                </p:cNvSpPr>
                <p:nvPr/>
              </p:nvSpPr>
              <p:spPr bwMode="auto">
                <a:xfrm>
                  <a:off x="2608263" y="3117851"/>
                  <a:ext cx="61913" cy="69850"/>
                </a:xfrm>
                <a:custGeom>
                  <a:avLst/>
                  <a:gdLst>
                    <a:gd name="T0" fmla="*/ 2147483647 w 131"/>
                    <a:gd name="T1" fmla="*/ 2147483647 h 147"/>
                    <a:gd name="T2" fmla="*/ 2147483647 w 131"/>
                    <a:gd name="T3" fmla="*/ 2147483647 h 147"/>
                    <a:gd name="T4" fmla="*/ 2147483647 w 131"/>
                    <a:gd name="T5" fmla="*/ 2147483647 h 147"/>
                    <a:gd name="T6" fmla="*/ 2147483647 w 131"/>
                    <a:gd name="T7" fmla="*/ 2147483647 h 147"/>
                    <a:gd name="T8" fmla="*/ 2147483647 w 131"/>
                    <a:gd name="T9" fmla="*/ 2147483647 h 147"/>
                    <a:gd name="T10" fmla="*/ 2147483647 w 131"/>
                    <a:gd name="T11" fmla="*/ 2147483647 h 147"/>
                    <a:gd name="T12" fmla="*/ 2147483647 w 131"/>
                    <a:gd name="T13" fmla="*/ 2147483647 h 147"/>
                    <a:gd name="T14" fmla="*/ 2147483647 w 131"/>
                    <a:gd name="T15" fmla="*/ 2147483647 h 147"/>
                    <a:gd name="T16" fmla="*/ 2147483647 w 131"/>
                    <a:gd name="T17" fmla="*/ 2147483647 h 147"/>
                    <a:gd name="T18" fmla="*/ 2147483647 w 131"/>
                    <a:gd name="T19" fmla="*/ 2147483647 h 147"/>
                    <a:gd name="T20" fmla="*/ 2147483647 w 131"/>
                    <a:gd name="T21" fmla="*/ 2147483647 h 147"/>
                    <a:gd name="T22" fmla="*/ 2147483647 w 131"/>
                    <a:gd name="T23" fmla="*/ 2147483647 h 147"/>
                    <a:gd name="T24" fmla="*/ 0 w 131"/>
                    <a:gd name="T25" fmla="*/ 2147483647 h 147"/>
                    <a:gd name="T26" fmla="*/ 0 w 131"/>
                    <a:gd name="T27" fmla="*/ 2147483647 h 147"/>
                    <a:gd name="T28" fmla="*/ 2147483647 w 131"/>
                    <a:gd name="T29" fmla="*/ 0 h 147"/>
                    <a:gd name="T30" fmla="*/ 2147483647 w 131"/>
                    <a:gd name="T31" fmla="*/ 0 h 147"/>
                    <a:gd name="T32" fmla="*/ 2147483647 w 131"/>
                    <a:gd name="T33" fmla="*/ 2147483647 h 147"/>
                    <a:gd name="T34" fmla="*/ 2147483647 w 131"/>
                    <a:gd name="T35" fmla="*/ 2147483647 h 147"/>
                    <a:gd name="T36" fmla="*/ 2147483647 w 131"/>
                    <a:gd name="T37" fmla="*/ 2147483647 h 147"/>
                    <a:gd name="T38" fmla="*/ 2147483647 w 131"/>
                    <a:gd name="T39" fmla="*/ 2147483647 h 147"/>
                    <a:gd name="T40" fmla="*/ 2147483647 w 131"/>
                    <a:gd name="T41" fmla="*/ 2147483647 h 1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31"/>
                    <a:gd name="T64" fmla="*/ 0 h 147"/>
                    <a:gd name="T65" fmla="*/ 131 w 131"/>
                    <a:gd name="T66" fmla="*/ 147 h 14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31" h="147">
                      <a:moveTo>
                        <a:pt x="28" y="27"/>
                      </a:moveTo>
                      <a:lnTo>
                        <a:pt x="28" y="27"/>
                      </a:lnTo>
                      <a:cubicBezTo>
                        <a:pt x="27" y="28"/>
                        <a:pt x="26" y="31"/>
                        <a:pt x="26" y="34"/>
                      </a:cubicBezTo>
                      <a:lnTo>
                        <a:pt x="26" y="112"/>
                      </a:lnTo>
                      <a:cubicBezTo>
                        <a:pt x="26" y="116"/>
                        <a:pt x="27" y="119"/>
                        <a:pt x="28" y="120"/>
                      </a:cubicBezTo>
                      <a:lnTo>
                        <a:pt x="104" y="119"/>
                      </a:lnTo>
                      <a:cubicBezTo>
                        <a:pt x="103" y="119"/>
                        <a:pt x="104" y="117"/>
                        <a:pt x="104" y="114"/>
                      </a:cubicBezTo>
                      <a:lnTo>
                        <a:pt x="104" y="46"/>
                      </a:lnTo>
                      <a:cubicBezTo>
                        <a:pt x="104" y="42"/>
                        <a:pt x="103" y="40"/>
                        <a:pt x="102" y="39"/>
                      </a:cubicBezTo>
                      <a:lnTo>
                        <a:pt x="28" y="27"/>
                      </a:lnTo>
                      <a:close/>
                      <a:moveTo>
                        <a:pt x="26" y="147"/>
                      </a:moveTo>
                      <a:lnTo>
                        <a:pt x="26" y="147"/>
                      </a:lnTo>
                      <a:cubicBezTo>
                        <a:pt x="11" y="147"/>
                        <a:pt x="0" y="132"/>
                        <a:pt x="0" y="112"/>
                      </a:cubicBezTo>
                      <a:lnTo>
                        <a:pt x="0" y="34"/>
                      </a:lnTo>
                      <a:cubicBezTo>
                        <a:pt x="0" y="15"/>
                        <a:pt x="11" y="0"/>
                        <a:pt x="26" y="0"/>
                      </a:cubicBezTo>
                      <a:lnTo>
                        <a:pt x="28" y="0"/>
                      </a:lnTo>
                      <a:lnTo>
                        <a:pt x="106" y="13"/>
                      </a:lnTo>
                      <a:cubicBezTo>
                        <a:pt x="120" y="15"/>
                        <a:pt x="131" y="29"/>
                        <a:pt x="131" y="46"/>
                      </a:cubicBezTo>
                      <a:lnTo>
                        <a:pt x="131" y="114"/>
                      </a:lnTo>
                      <a:cubicBezTo>
                        <a:pt x="131" y="131"/>
                        <a:pt x="119" y="145"/>
                        <a:pt x="105" y="146"/>
                      </a:cubicBezTo>
                      <a:lnTo>
                        <a:pt x="26" y="14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defTabSz="1218712" fontAlgn="ctr">
                    <a:defRPr/>
                  </a:pPr>
                  <a:endParaRPr lang="en-US" altLang="zh-CN" sz="2399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/>
                  </a:endParaRPr>
                </a:p>
              </p:txBody>
            </p:sp>
            <p:sp>
              <p:nvSpPr>
                <p:cNvPr id="136" name="Freeform 75"/>
                <p:cNvSpPr>
                  <a:spLocks noEditPoints="1"/>
                </p:cNvSpPr>
                <p:nvPr/>
              </p:nvSpPr>
              <p:spPr bwMode="auto">
                <a:xfrm>
                  <a:off x="2481263" y="3241676"/>
                  <a:ext cx="74613" cy="79375"/>
                </a:xfrm>
                <a:custGeom>
                  <a:avLst/>
                  <a:gdLst>
                    <a:gd name="T0" fmla="*/ 2147483647 w 159"/>
                    <a:gd name="T1" fmla="*/ 2147483647 h 169"/>
                    <a:gd name="T2" fmla="*/ 2147483647 w 159"/>
                    <a:gd name="T3" fmla="*/ 2147483647 h 169"/>
                    <a:gd name="T4" fmla="*/ 2147483647 w 159"/>
                    <a:gd name="T5" fmla="*/ 2147483647 h 169"/>
                    <a:gd name="T6" fmla="*/ 2147483647 w 159"/>
                    <a:gd name="T7" fmla="*/ 2147483647 h 169"/>
                    <a:gd name="T8" fmla="*/ 2147483647 w 159"/>
                    <a:gd name="T9" fmla="*/ 2147483647 h 169"/>
                    <a:gd name="T10" fmla="*/ 2147483647 w 159"/>
                    <a:gd name="T11" fmla="*/ 2147483647 h 169"/>
                    <a:gd name="T12" fmla="*/ 2147483647 w 159"/>
                    <a:gd name="T13" fmla="*/ 2147483647 h 169"/>
                    <a:gd name="T14" fmla="*/ 2147483647 w 159"/>
                    <a:gd name="T15" fmla="*/ 2147483647 h 169"/>
                    <a:gd name="T16" fmla="*/ 2147483647 w 159"/>
                    <a:gd name="T17" fmla="*/ 2147483647 h 169"/>
                    <a:gd name="T18" fmla="*/ 2147483647 w 159"/>
                    <a:gd name="T19" fmla="*/ 2147483647 h 169"/>
                    <a:gd name="T20" fmla="*/ 2147483647 w 159"/>
                    <a:gd name="T21" fmla="*/ 2147483647 h 169"/>
                    <a:gd name="T22" fmla="*/ 2147483647 w 159"/>
                    <a:gd name="T23" fmla="*/ 2147483647 h 169"/>
                    <a:gd name="T24" fmla="*/ 0 w 159"/>
                    <a:gd name="T25" fmla="*/ 2147483647 h 169"/>
                    <a:gd name="T26" fmla="*/ 0 w 159"/>
                    <a:gd name="T27" fmla="*/ 2147483647 h 169"/>
                    <a:gd name="T28" fmla="*/ 2147483647 w 159"/>
                    <a:gd name="T29" fmla="*/ 0 h 169"/>
                    <a:gd name="T30" fmla="*/ 2147483647 w 159"/>
                    <a:gd name="T31" fmla="*/ 0 h 169"/>
                    <a:gd name="T32" fmla="*/ 2147483647 w 159"/>
                    <a:gd name="T33" fmla="*/ 2147483647 h 169"/>
                    <a:gd name="T34" fmla="*/ 2147483647 w 159"/>
                    <a:gd name="T35" fmla="*/ 2147483647 h 169"/>
                    <a:gd name="T36" fmla="*/ 2147483647 w 159"/>
                    <a:gd name="T37" fmla="*/ 2147483647 h 169"/>
                    <a:gd name="T38" fmla="*/ 2147483647 w 159"/>
                    <a:gd name="T39" fmla="*/ 2147483647 h 169"/>
                    <a:gd name="T40" fmla="*/ 2147483647 w 159"/>
                    <a:gd name="T41" fmla="*/ 2147483647 h 16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59"/>
                    <a:gd name="T64" fmla="*/ 0 h 169"/>
                    <a:gd name="T65" fmla="*/ 159 w 159"/>
                    <a:gd name="T66" fmla="*/ 169 h 16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59" h="169">
                      <a:moveTo>
                        <a:pt x="29" y="27"/>
                      </a:moveTo>
                      <a:lnTo>
                        <a:pt x="29" y="27"/>
                      </a:lnTo>
                      <a:cubicBezTo>
                        <a:pt x="28" y="29"/>
                        <a:pt x="27" y="32"/>
                        <a:pt x="27" y="38"/>
                      </a:cubicBezTo>
                      <a:lnTo>
                        <a:pt x="27" y="130"/>
                      </a:lnTo>
                      <a:cubicBezTo>
                        <a:pt x="27" y="136"/>
                        <a:pt x="28" y="140"/>
                        <a:pt x="29" y="142"/>
                      </a:cubicBezTo>
                      <a:lnTo>
                        <a:pt x="129" y="134"/>
                      </a:lnTo>
                      <a:cubicBezTo>
                        <a:pt x="130" y="133"/>
                        <a:pt x="132" y="130"/>
                        <a:pt x="132" y="126"/>
                      </a:cubicBezTo>
                      <a:lnTo>
                        <a:pt x="132" y="39"/>
                      </a:lnTo>
                      <a:cubicBezTo>
                        <a:pt x="132" y="34"/>
                        <a:pt x="130" y="31"/>
                        <a:pt x="129" y="29"/>
                      </a:cubicBezTo>
                      <a:lnTo>
                        <a:pt x="29" y="27"/>
                      </a:lnTo>
                      <a:close/>
                      <a:moveTo>
                        <a:pt x="27" y="169"/>
                      </a:moveTo>
                      <a:lnTo>
                        <a:pt x="27" y="169"/>
                      </a:lnTo>
                      <a:cubicBezTo>
                        <a:pt x="11" y="169"/>
                        <a:pt x="0" y="153"/>
                        <a:pt x="0" y="130"/>
                      </a:cubicBezTo>
                      <a:lnTo>
                        <a:pt x="0" y="38"/>
                      </a:lnTo>
                      <a:cubicBezTo>
                        <a:pt x="0" y="16"/>
                        <a:pt x="11" y="0"/>
                        <a:pt x="26" y="0"/>
                      </a:cubicBezTo>
                      <a:lnTo>
                        <a:pt x="28" y="0"/>
                      </a:lnTo>
                      <a:lnTo>
                        <a:pt x="133" y="3"/>
                      </a:lnTo>
                      <a:cubicBezTo>
                        <a:pt x="148" y="5"/>
                        <a:pt x="159" y="20"/>
                        <a:pt x="159" y="39"/>
                      </a:cubicBezTo>
                      <a:lnTo>
                        <a:pt x="159" y="126"/>
                      </a:lnTo>
                      <a:cubicBezTo>
                        <a:pt x="159" y="145"/>
                        <a:pt x="147" y="160"/>
                        <a:pt x="132" y="161"/>
                      </a:cubicBezTo>
                      <a:lnTo>
                        <a:pt x="27" y="1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defTabSz="1218712" fontAlgn="ctr">
                    <a:defRPr/>
                  </a:pPr>
                  <a:endParaRPr lang="en-US" altLang="zh-CN" sz="2399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/>
                  </a:endParaRPr>
                </a:p>
              </p:txBody>
            </p:sp>
            <p:sp>
              <p:nvSpPr>
                <p:cNvPr id="137" name="Freeform 76"/>
                <p:cNvSpPr>
                  <a:spLocks noEditPoints="1"/>
                </p:cNvSpPr>
                <p:nvPr/>
              </p:nvSpPr>
              <p:spPr bwMode="auto">
                <a:xfrm>
                  <a:off x="2606675" y="3240088"/>
                  <a:ext cx="63500" cy="68263"/>
                </a:xfrm>
                <a:custGeom>
                  <a:avLst/>
                  <a:gdLst>
                    <a:gd name="T0" fmla="*/ 2147483647 w 136"/>
                    <a:gd name="T1" fmla="*/ 2147483647 h 144"/>
                    <a:gd name="T2" fmla="*/ 2147483647 w 136"/>
                    <a:gd name="T3" fmla="*/ 2147483647 h 144"/>
                    <a:gd name="T4" fmla="*/ 2147483647 w 136"/>
                    <a:gd name="T5" fmla="*/ 2147483647 h 144"/>
                    <a:gd name="T6" fmla="*/ 2147483647 w 136"/>
                    <a:gd name="T7" fmla="*/ 2147483647 h 144"/>
                    <a:gd name="T8" fmla="*/ 2147483647 w 136"/>
                    <a:gd name="T9" fmla="*/ 2147483647 h 144"/>
                    <a:gd name="T10" fmla="*/ 2147483647 w 136"/>
                    <a:gd name="T11" fmla="*/ 2147483647 h 144"/>
                    <a:gd name="T12" fmla="*/ 2147483647 w 136"/>
                    <a:gd name="T13" fmla="*/ 2147483647 h 144"/>
                    <a:gd name="T14" fmla="*/ 2147483647 w 136"/>
                    <a:gd name="T15" fmla="*/ 2147483647 h 144"/>
                    <a:gd name="T16" fmla="*/ 2147483647 w 136"/>
                    <a:gd name="T17" fmla="*/ 2147483647 h 144"/>
                    <a:gd name="T18" fmla="*/ 2147483647 w 136"/>
                    <a:gd name="T19" fmla="*/ 2147483647 h 144"/>
                    <a:gd name="T20" fmla="*/ 2147483647 w 136"/>
                    <a:gd name="T21" fmla="*/ 2147483647 h 144"/>
                    <a:gd name="T22" fmla="*/ 2147483647 w 136"/>
                    <a:gd name="T23" fmla="*/ 2147483647 h 144"/>
                    <a:gd name="T24" fmla="*/ 0 w 136"/>
                    <a:gd name="T25" fmla="*/ 2147483647 h 144"/>
                    <a:gd name="T26" fmla="*/ 0 w 136"/>
                    <a:gd name="T27" fmla="*/ 2147483647 h 144"/>
                    <a:gd name="T28" fmla="*/ 2147483647 w 136"/>
                    <a:gd name="T29" fmla="*/ 0 h 144"/>
                    <a:gd name="T30" fmla="*/ 2147483647 w 136"/>
                    <a:gd name="T31" fmla="*/ 0 h 144"/>
                    <a:gd name="T32" fmla="*/ 2147483647 w 136"/>
                    <a:gd name="T33" fmla="*/ 2147483647 h 144"/>
                    <a:gd name="T34" fmla="*/ 2147483647 w 136"/>
                    <a:gd name="T35" fmla="*/ 2147483647 h 144"/>
                    <a:gd name="T36" fmla="*/ 2147483647 w 136"/>
                    <a:gd name="T37" fmla="*/ 2147483647 h 144"/>
                    <a:gd name="T38" fmla="*/ 2147483647 w 136"/>
                    <a:gd name="T39" fmla="*/ 2147483647 h 144"/>
                    <a:gd name="T40" fmla="*/ 2147483647 w 136"/>
                    <a:gd name="T41" fmla="*/ 2147483647 h 14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36"/>
                    <a:gd name="T64" fmla="*/ 0 h 144"/>
                    <a:gd name="T65" fmla="*/ 136 w 136"/>
                    <a:gd name="T66" fmla="*/ 144 h 14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36" h="144">
                      <a:moveTo>
                        <a:pt x="28" y="27"/>
                      </a:moveTo>
                      <a:lnTo>
                        <a:pt x="28" y="27"/>
                      </a:lnTo>
                      <a:cubicBezTo>
                        <a:pt x="27" y="28"/>
                        <a:pt x="27" y="30"/>
                        <a:pt x="27" y="33"/>
                      </a:cubicBezTo>
                      <a:lnTo>
                        <a:pt x="27" y="110"/>
                      </a:lnTo>
                      <a:cubicBezTo>
                        <a:pt x="27" y="113"/>
                        <a:pt x="28" y="115"/>
                        <a:pt x="28" y="117"/>
                      </a:cubicBezTo>
                      <a:lnTo>
                        <a:pt x="108" y="111"/>
                      </a:lnTo>
                      <a:cubicBezTo>
                        <a:pt x="108" y="110"/>
                        <a:pt x="109" y="108"/>
                        <a:pt x="109" y="106"/>
                      </a:cubicBezTo>
                      <a:lnTo>
                        <a:pt x="109" y="34"/>
                      </a:lnTo>
                      <a:cubicBezTo>
                        <a:pt x="109" y="32"/>
                        <a:pt x="108" y="30"/>
                        <a:pt x="108" y="29"/>
                      </a:cubicBezTo>
                      <a:lnTo>
                        <a:pt x="28" y="27"/>
                      </a:lnTo>
                      <a:close/>
                      <a:moveTo>
                        <a:pt x="25" y="144"/>
                      </a:moveTo>
                      <a:lnTo>
                        <a:pt x="25" y="144"/>
                      </a:lnTo>
                      <a:cubicBezTo>
                        <a:pt x="11" y="144"/>
                        <a:pt x="0" y="129"/>
                        <a:pt x="0" y="110"/>
                      </a:cubicBezTo>
                      <a:lnTo>
                        <a:pt x="0" y="33"/>
                      </a:lnTo>
                      <a:cubicBezTo>
                        <a:pt x="0" y="14"/>
                        <a:pt x="10" y="0"/>
                        <a:pt x="24" y="0"/>
                      </a:cubicBezTo>
                      <a:lnTo>
                        <a:pt x="26" y="0"/>
                      </a:lnTo>
                      <a:lnTo>
                        <a:pt x="113" y="2"/>
                      </a:lnTo>
                      <a:cubicBezTo>
                        <a:pt x="126" y="4"/>
                        <a:pt x="136" y="18"/>
                        <a:pt x="136" y="34"/>
                      </a:cubicBezTo>
                      <a:lnTo>
                        <a:pt x="136" y="106"/>
                      </a:lnTo>
                      <a:cubicBezTo>
                        <a:pt x="136" y="123"/>
                        <a:pt x="125" y="136"/>
                        <a:pt x="112" y="137"/>
                      </a:cubicBezTo>
                      <a:lnTo>
                        <a:pt x="25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defTabSz="1218712" fontAlgn="ctr">
                    <a:defRPr/>
                  </a:pPr>
                  <a:endParaRPr lang="en-US" altLang="zh-CN" sz="2399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/>
                  </a:endParaRPr>
                </a:p>
              </p:txBody>
            </p:sp>
            <p:sp>
              <p:nvSpPr>
                <p:cNvPr id="138" name="Freeform 77"/>
                <p:cNvSpPr>
                  <a:spLocks/>
                </p:cNvSpPr>
                <p:nvPr/>
              </p:nvSpPr>
              <p:spPr bwMode="auto">
                <a:xfrm>
                  <a:off x="2441575" y="3063876"/>
                  <a:ext cx="388938" cy="65088"/>
                </a:xfrm>
                <a:custGeom>
                  <a:avLst/>
                  <a:gdLst>
                    <a:gd name="T0" fmla="*/ 2147483647 w 828"/>
                    <a:gd name="T1" fmla="*/ 2147483647 h 140"/>
                    <a:gd name="T2" fmla="*/ 2147483647 w 828"/>
                    <a:gd name="T3" fmla="*/ 2147483647 h 140"/>
                    <a:gd name="T4" fmla="*/ 0 w 828"/>
                    <a:gd name="T5" fmla="*/ 2147483647 h 140"/>
                    <a:gd name="T6" fmla="*/ 2147483647 w 828"/>
                    <a:gd name="T7" fmla="*/ 0 h 140"/>
                    <a:gd name="T8" fmla="*/ 2147483647 w 828"/>
                    <a:gd name="T9" fmla="*/ 2147483647 h 140"/>
                    <a:gd name="T10" fmla="*/ 2147483647 w 828"/>
                    <a:gd name="T11" fmla="*/ 2147483647 h 14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8"/>
                    <a:gd name="T19" fmla="*/ 0 h 140"/>
                    <a:gd name="T20" fmla="*/ 828 w 828"/>
                    <a:gd name="T21" fmla="*/ 140 h 14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8" h="140">
                      <a:moveTo>
                        <a:pt x="826" y="140"/>
                      </a:moveTo>
                      <a:lnTo>
                        <a:pt x="826" y="140"/>
                      </a:lnTo>
                      <a:lnTo>
                        <a:pt x="0" y="13"/>
                      </a:lnTo>
                      <a:lnTo>
                        <a:pt x="2" y="0"/>
                      </a:lnTo>
                      <a:lnTo>
                        <a:pt x="828" y="127"/>
                      </a:lnTo>
                      <a:lnTo>
                        <a:pt x="826" y="1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defTabSz="1218712" fontAlgn="ctr">
                    <a:defRPr/>
                  </a:pPr>
                  <a:endParaRPr lang="en-US" altLang="zh-CN" sz="2399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/>
                  </a:endParaRPr>
                </a:p>
              </p:txBody>
            </p:sp>
            <p:sp>
              <p:nvSpPr>
                <p:cNvPr id="139" name="Freeform 78"/>
                <p:cNvSpPr>
                  <a:spLocks/>
                </p:cNvSpPr>
                <p:nvPr/>
              </p:nvSpPr>
              <p:spPr bwMode="auto">
                <a:xfrm>
                  <a:off x="2441575" y="3211513"/>
                  <a:ext cx="388938" cy="7938"/>
                </a:xfrm>
                <a:custGeom>
                  <a:avLst/>
                  <a:gdLst>
                    <a:gd name="T0" fmla="*/ 2147483647 w 826"/>
                    <a:gd name="T1" fmla="*/ 2147483647 h 18"/>
                    <a:gd name="T2" fmla="*/ 2147483647 w 826"/>
                    <a:gd name="T3" fmla="*/ 2147483647 h 18"/>
                    <a:gd name="T4" fmla="*/ 0 w 826"/>
                    <a:gd name="T5" fmla="*/ 2147483647 h 18"/>
                    <a:gd name="T6" fmla="*/ 0 w 826"/>
                    <a:gd name="T7" fmla="*/ 0 h 18"/>
                    <a:gd name="T8" fmla="*/ 2147483647 w 826"/>
                    <a:gd name="T9" fmla="*/ 2147483647 h 18"/>
                    <a:gd name="T10" fmla="*/ 2147483647 w 826"/>
                    <a:gd name="T11" fmla="*/ 2147483647 h 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6"/>
                    <a:gd name="T19" fmla="*/ 0 h 18"/>
                    <a:gd name="T20" fmla="*/ 826 w 826"/>
                    <a:gd name="T21" fmla="*/ 18 h 1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6" h="18">
                      <a:moveTo>
                        <a:pt x="826" y="18"/>
                      </a:moveTo>
                      <a:lnTo>
                        <a:pt x="826" y="18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826" y="4"/>
                      </a:lnTo>
                      <a:lnTo>
                        <a:pt x="826" y="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defTabSz="1218712" fontAlgn="ctr">
                    <a:defRPr/>
                  </a:pPr>
                  <a:endParaRPr lang="en-US" altLang="zh-CN" sz="2399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/>
                  </a:endParaRPr>
                </a:p>
              </p:txBody>
            </p:sp>
            <p:sp>
              <p:nvSpPr>
                <p:cNvPr id="140" name="Freeform 79"/>
                <p:cNvSpPr>
                  <a:spLocks/>
                </p:cNvSpPr>
                <p:nvPr/>
              </p:nvSpPr>
              <p:spPr bwMode="auto">
                <a:xfrm>
                  <a:off x="2441575" y="3311526"/>
                  <a:ext cx="388938" cy="41275"/>
                </a:xfrm>
                <a:custGeom>
                  <a:avLst/>
                  <a:gdLst>
                    <a:gd name="T0" fmla="*/ 2147483647 w 828"/>
                    <a:gd name="T1" fmla="*/ 2147483647 h 88"/>
                    <a:gd name="T2" fmla="*/ 2147483647 w 828"/>
                    <a:gd name="T3" fmla="*/ 2147483647 h 88"/>
                    <a:gd name="T4" fmla="*/ 0 w 828"/>
                    <a:gd name="T5" fmla="*/ 2147483647 h 88"/>
                    <a:gd name="T6" fmla="*/ 2147483647 w 828"/>
                    <a:gd name="T7" fmla="*/ 0 h 88"/>
                    <a:gd name="T8" fmla="*/ 2147483647 w 828"/>
                    <a:gd name="T9" fmla="*/ 2147483647 h 88"/>
                    <a:gd name="T10" fmla="*/ 2147483647 w 828"/>
                    <a:gd name="T11" fmla="*/ 2147483647 h 8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8"/>
                    <a:gd name="T19" fmla="*/ 0 h 88"/>
                    <a:gd name="T20" fmla="*/ 828 w 828"/>
                    <a:gd name="T21" fmla="*/ 88 h 8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8" h="88">
                      <a:moveTo>
                        <a:pt x="2" y="88"/>
                      </a:moveTo>
                      <a:lnTo>
                        <a:pt x="2" y="88"/>
                      </a:lnTo>
                      <a:lnTo>
                        <a:pt x="0" y="75"/>
                      </a:lnTo>
                      <a:lnTo>
                        <a:pt x="826" y="0"/>
                      </a:lnTo>
                      <a:lnTo>
                        <a:pt x="828" y="13"/>
                      </a:lnTo>
                      <a:lnTo>
                        <a:pt x="2" y="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defTabSz="1218712" fontAlgn="ctr">
                    <a:defRPr/>
                  </a:pPr>
                  <a:endParaRPr lang="en-US" altLang="zh-CN" sz="2399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/>
                  </a:endParaRPr>
                </a:p>
              </p:txBody>
            </p:sp>
            <p:sp>
              <p:nvSpPr>
                <p:cNvPr id="141" name="Freeform 80"/>
                <p:cNvSpPr>
                  <a:spLocks/>
                </p:cNvSpPr>
                <p:nvPr/>
              </p:nvSpPr>
              <p:spPr bwMode="auto">
                <a:xfrm>
                  <a:off x="2478088" y="3373438"/>
                  <a:ext cx="80963" cy="26988"/>
                </a:xfrm>
                <a:custGeom>
                  <a:avLst/>
                  <a:gdLst>
                    <a:gd name="T0" fmla="*/ 2147483647 w 173"/>
                    <a:gd name="T1" fmla="*/ 2147483647 h 58"/>
                    <a:gd name="T2" fmla="*/ 2147483647 w 173"/>
                    <a:gd name="T3" fmla="*/ 2147483647 h 58"/>
                    <a:gd name="T4" fmla="*/ 2147483647 w 173"/>
                    <a:gd name="T5" fmla="*/ 2147483647 h 58"/>
                    <a:gd name="T6" fmla="*/ 2147483647 w 173"/>
                    <a:gd name="T7" fmla="*/ 2147483647 h 58"/>
                    <a:gd name="T8" fmla="*/ 2147483647 w 173"/>
                    <a:gd name="T9" fmla="*/ 2147483647 h 58"/>
                    <a:gd name="T10" fmla="*/ 2147483647 w 173"/>
                    <a:gd name="T11" fmla="*/ 0 h 58"/>
                    <a:gd name="T12" fmla="*/ 2147483647 w 173"/>
                    <a:gd name="T13" fmla="*/ 2147483647 h 58"/>
                    <a:gd name="T14" fmla="*/ 0 w 173"/>
                    <a:gd name="T15" fmla="*/ 2147483647 h 58"/>
                    <a:gd name="T16" fmla="*/ 2147483647 w 173"/>
                    <a:gd name="T17" fmla="*/ 2147483647 h 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3"/>
                    <a:gd name="T28" fmla="*/ 0 h 58"/>
                    <a:gd name="T29" fmla="*/ 173 w 173"/>
                    <a:gd name="T30" fmla="*/ 58 h 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3" h="58">
                      <a:moveTo>
                        <a:pt x="16" y="58"/>
                      </a:moveTo>
                      <a:lnTo>
                        <a:pt x="16" y="58"/>
                      </a:lnTo>
                      <a:lnTo>
                        <a:pt x="157" y="43"/>
                      </a:lnTo>
                      <a:cubicBezTo>
                        <a:pt x="166" y="43"/>
                        <a:pt x="173" y="33"/>
                        <a:pt x="173" y="21"/>
                      </a:cubicBezTo>
                      <a:cubicBezTo>
                        <a:pt x="173" y="10"/>
                        <a:pt x="166" y="0"/>
                        <a:pt x="157" y="0"/>
                      </a:cubicBezTo>
                      <a:lnTo>
                        <a:pt x="16" y="15"/>
                      </a:lnTo>
                      <a:cubicBezTo>
                        <a:pt x="7" y="15"/>
                        <a:pt x="0" y="25"/>
                        <a:pt x="0" y="36"/>
                      </a:cubicBezTo>
                      <a:cubicBezTo>
                        <a:pt x="0" y="48"/>
                        <a:pt x="7" y="58"/>
                        <a:pt x="16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defTabSz="1218712" fontAlgn="ctr">
                    <a:defRPr/>
                  </a:pPr>
                  <a:endParaRPr lang="en-US" altLang="zh-CN" sz="2399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/>
                  </a:endParaRPr>
                </a:p>
              </p:txBody>
            </p:sp>
            <p:sp>
              <p:nvSpPr>
                <p:cNvPr id="142" name="Freeform 81"/>
                <p:cNvSpPr>
                  <a:spLocks/>
                </p:cNvSpPr>
                <p:nvPr/>
              </p:nvSpPr>
              <p:spPr bwMode="auto">
                <a:xfrm>
                  <a:off x="2478088" y="3409951"/>
                  <a:ext cx="80963" cy="30163"/>
                </a:xfrm>
                <a:custGeom>
                  <a:avLst/>
                  <a:gdLst>
                    <a:gd name="T0" fmla="*/ 2147483647 w 173"/>
                    <a:gd name="T1" fmla="*/ 0 h 63"/>
                    <a:gd name="T2" fmla="*/ 2147483647 w 173"/>
                    <a:gd name="T3" fmla="*/ 0 h 63"/>
                    <a:gd name="T4" fmla="*/ 2147483647 w 173"/>
                    <a:gd name="T5" fmla="*/ 0 h 63"/>
                    <a:gd name="T6" fmla="*/ 2147483647 w 173"/>
                    <a:gd name="T7" fmla="*/ 2147483647 h 63"/>
                    <a:gd name="T8" fmla="*/ 0 w 173"/>
                    <a:gd name="T9" fmla="*/ 2147483647 h 63"/>
                    <a:gd name="T10" fmla="*/ 2147483647 w 173"/>
                    <a:gd name="T11" fmla="*/ 2147483647 h 63"/>
                    <a:gd name="T12" fmla="*/ 2147483647 w 173"/>
                    <a:gd name="T13" fmla="*/ 2147483647 h 63"/>
                    <a:gd name="T14" fmla="*/ 2147483647 w 173"/>
                    <a:gd name="T15" fmla="*/ 2147483647 h 63"/>
                    <a:gd name="T16" fmla="*/ 2147483647 w 173"/>
                    <a:gd name="T17" fmla="*/ 2147483647 h 63"/>
                    <a:gd name="T18" fmla="*/ 2147483647 w 173"/>
                    <a:gd name="T19" fmla="*/ 0 h 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3"/>
                    <a:gd name="T31" fmla="*/ 0 h 63"/>
                    <a:gd name="T32" fmla="*/ 173 w 173"/>
                    <a:gd name="T33" fmla="*/ 63 h 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3" h="63">
                      <a:moveTo>
                        <a:pt x="156" y="0"/>
                      </a:moveTo>
                      <a:lnTo>
                        <a:pt x="156" y="0"/>
                      </a:lnTo>
                      <a:lnTo>
                        <a:pt x="16" y="20"/>
                      </a:lnTo>
                      <a:cubicBezTo>
                        <a:pt x="7" y="20"/>
                        <a:pt x="0" y="30"/>
                        <a:pt x="0" y="42"/>
                      </a:cubicBezTo>
                      <a:cubicBezTo>
                        <a:pt x="0" y="54"/>
                        <a:pt x="7" y="63"/>
                        <a:pt x="16" y="63"/>
                      </a:cubicBezTo>
                      <a:lnTo>
                        <a:pt x="157" y="43"/>
                      </a:lnTo>
                      <a:cubicBezTo>
                        <a:pt x="166" y="43"/>
                        <a:pt x="173" y="33"/>
                        <a:pt x="173" y="21"/>
                      </a:cubicBezTo>
                      <a:cubicBezTo>
                        <a:pt x="173" y="9"/>
                        <a:pt x="166" y="0"/>
                        <a:pt x="15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defTabSz="1218712" fontAlgn="ctr">
                    <a:defRPr/>
                  </a:pPr>
                  <a:endParaRPr lang="en-US" altLang="zh-CN" sz="2399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/>
                  </a:endParaRPr>
                </a:p>
              </p:txBody>
            </p:sp>
            <p:sp>
              <p:nvSpPr>
                <p:cNvPr id="143" name="Freeform 82"/>
                <p:cNvSpPr>
                  <a:spLocks/>
                </p:cNvSpPr>
                <p:nvPr/>
              </p:nvSpPr>
              <p:spPr bwMode="auto">
                <a:xfrm>
                  <a:off x="2606675" y="3362326"/>
                  <a:ext cx="61913" cy="20638"/>
                </a:xfrm>
                <a:custGeom>
                  <a:avLst/>
                  <a:gdLst>
                    <a:gd name="T0" fmla="*/ 2147483647 w 132"/>
                    <a:gd name="T1" fmla="*/ 2147483647 h 45"/>
                    <a:gd name="T2" fmla="*/ 2147483647 w 132"/>
                    <a:gd name="T3" fmla="*/ 2147483647 h 45"/>
                    <a:gd name="T4" fmla="*/ 2147483647 w 132"/>
                    <a:gd name="T5" fmla="*/ 2147483647 h 45"/>
                    <a:gd name="T6" fmla="*/ 2147483647 w 132"/>
                    <a:gd name="T7" fmla="*/ 2147483647 h 45"/>
                    <a:gd name="T8" fmla="*/ 2147483647 w 132"/>
                    <a:gd name="T9" fmla="*/ 2147483647 h 45"/>
                    <a:gd name="T10" fmla="*/ 2147483647 w 132"/>
                    <a:gd name="T11" fmla="*/ 0 h 45"/>
                    <a:gd name="T12" fmla="*/ 2147483647 w 132"/>
                    <a:gd name="T13" fmla="*/ 2147483647 h 45"/>
                    <a:gd name="T14" fmla="*/ 0 w 132"/>
                    <a:gd name="T15" fmla="*/ 2147483647 h 45"/>
                    <a:gd name="T16" fmla="*/ 2147483647 w 132"/>
                    <a:gd name="T17" fmla="*/ 2147483647 h 4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2"/>
                    <a:gd name="T28" fmla="*/ 0 h 45"/>
                    <a:gd name="T29" fmla="*/ 132 w 132"/>
                    <a:gd name="T30" fmla="*/ 45 h 4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2" h="45">
                      <a:moveTo>
                        <a:pt x="12" y="45"/>
                      </a:moveTo>
                      <a:lnTo>
                        <a:pt x="12" y="45"/>
                      </a:lnTo>
                      <a:lnTo>
                        <a:pt x="120" y="33"/>
                      </a:lnTo>
                      <a:cubicBezTo>
                        <a:pt x="127" y="33"/>
                        <a:pt x="132" y="26"/>
                        <a:pt x="132" y="17"/>
                      </a:cubicBezTo>
                      <a:cubicBezTo>
                        <a:pt x="132" y="8"/>
                        <a:pt x="127" y="0"/>
                        <a:pt x="120" y="0"/>
                      </a:cubicBezTo>
                      <a:lnTo>
                        <a:pt x="12" y="12"/>
                      </a:lnTo>
                      <a:cubicBezTo>
                        <a:pt x="5" y="12"/>
                        <a:pt x="0" y="19"/>
                        <a:pt x="0" y="28"/>
                      </a:cubicBezTo>
                      <a:cubicBezTo>
                        <a:pt x="0" y="37"/>
                        <a:pt x="5" y="45"/>
                        <a:pt x="12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defTabSz="1218712" fontAlgn="ctr">
                    <a:defRPr/>
                  </a:pPr>
                  <a:endParaRPr lang="en-US" altLang="zh-CN" sz="2399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/>
                  </a:endParaRPr>
                </a:p>
              </p:txBody>
            </p:sp>
            <p:sp>
              <p:nvSpPr>
                <p:cNvPr id="144" name="Freeform 83"/>
                <p:cNvSpPr>
                  <a:spLocks/>
                </p:cNvSpPr>
                <p:nvPr/>
              </p:nvSpPr>
              <p:spPr bwMode="auto">
                <a:xfrm>
                  <a:off x="2606675" y="3390901"/>
                  <a:ext cx="61913" cy="22225"/>
                </a:xfrm>
                <a:custGeom>
                  <a:avLst/>
                  <a:gdLst>
                    <a:gd name="T0" fmla="*/ 2147483647 w 132"/>
                    <a:gd name="T1" fmla="*/ 0 h 49"/>
                    <a:gd name="T2" fmla="*/ 2147483647 w 132"/>
                    <a:gd name="T3" fmla="*/ 0 h 49"/>
                    <a:gd name="T4" fmla="*/ 2147483647 w 132"/>
                    <a:gd name="T5" fmla="*/ 0 h 49"/>
                    <a:gd name="T6" fmla="*/ 2147483647 w 132"/>
                    <a:gd name="T7" fmla="*/ 2147483647 h 49"/>
                    <a:gd name="T8" fmla="*/ 0 w 132"/>
                    <a:gd name="T9" fmla="*/ 2147483647 h 49"/>
                    <a:gd name="T10" fmla="*/ 2147483647 w 132"/>
                    <a:gd name="T11" fmla="*/ 2147483647 h 49"/>
                    <a:gd name="T12" fmla="*/ 2147483647 w 132"/>
                    <a:gd name="T13" fmla="*/ 2147483647 h 49"/>
                    <a:gd name="T14" fmla="*/ 2147483647 w 132"/>
                    <a:gd name="T15" fmla="*/ 2147483647 h 49"/>
                    <a:gd name="T16" fmla="*/ 2147483647 w 132"/>
                    <a:gd name="T17" fmla="*/ 2147483647 h 49"/>
                    <a:gd name="T18" fmla="*/ 2147483647 w 132"/>
                    <a:gd name="T19" fmla="*/ 0 h 4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2"/>
                    <a:gd name="T31" fmla="*/ 0 h 49"/>
                    <a:gd name="T32" fmla="*/ 132 w 132"/>
                    <a:gd name="T33" fmla="*/ 49 h 4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2" h="49">
                      <a:moveTo>
                        <a:pt x="120" y="0"/>
                      </a:moveTo>
                      <a:lnTo>
                        <a:pt x="120" y="0"/>
                      </a:lnTo>
                      <a:lnTo>
                        <a:pt x="119" y="0"/>
                      </a:lnTo>
                      <a:lnTo>
                        <a:pt x="12" y="15"/>
                      </a:lnTo>
                      <a:cubicBezTo>
                        <a:pt x="5" y="15"/>
                        <a:pt x="0" y="23"/>
                        <a:pt x="0" y="32"/>
                      </a:cubicBezTo>
                      <a:cubicBezTo>
                        <a:pt x="0" y="41"/>
                        <a:pt x="5" y="49"/>
                        <a:pt x="12" y="49"/>
                      </a:cubicBezTo>
                      <a:lnTo>
                        <a:pt x="120" y="33"/>
                      </a:lnTo>
                      <a:cubicBezTo>
                        <a:pt x="127" y="33"/>
                        <a:pt x="132" y="25"/>
                        <a:pt x="132" y="16"/>
                      </a:cubicBezTo>
                      <a:cubicBezTo>
                        <a:pt x="132" y="7"/>
                        <a:pt x="127" y="0"/>
                        <a:pt x="12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defTabSz="1218712" fontAlgn="ctr">
                    <a:defRPr/>
                  </a:pPr>
                  <a:endParaRPr lang="en-US" altLang="zh-CN" sz="2399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/>
                  </a:endParaRPr>
                </a:p>
              </p:txBody>
            </p:sp>
            <p:sp>
              <p:nvSpPr>
                <p:cNvPr id="145" name="Freeform 84"/>
                <p:cNvSpPr>
                  <a:spLocks noEditPoints="1"/>
                </p:cNvSpPr>
                <p:nvPr/>
              </p:nvSpPr>
              <p:spPr bwMode="auto">
                <a:xfrm>
                  <a:off x="2705100" y="3025776"/>
                  <a:ext cx="42863" cy="55563"/>
                </a:xfrm>
                <a:custGeom>
                  <a:avLst/>
                  <a:gdLst>
                    <a:gd name="T0" fmla="*/ 2147483647 w 91"/>
                    <a:gd name="T1" fmla="*/ 2147483647 h 121"/>
                    <a:gd name="T2" fmla="*/ 2147483647 w 91"/>
                    <a:gd name="T3" fmla="*/ 2147483647 h 121"/>
                    <a:gd name="T4" fmla="*/ 2147483647 w 91"/>
                    <a:gd name="T5" fmla="*/ 2147483647 h 121"/>
                    <a:gd name="T6" fmla="*/ 2147483647 w 91"/>
                    <a:gd name="T7" fmla="*/ 2147483647 h 121"/>
                    <a:gd name="T8" fmla="*/ 2147483647 w 91"/>
                    <a:gd name="T9" fmla="*/ 2147483647 h 121"/>
                    <a:gd name="T10" fmla="*/ 2147483647 w 91"/>
                    <a:gd name="T11" fmla="*/ 2147483647 h 121"/>
                    <a:gd name="T12" fmla="*/ 2147483647 w 91"/>
                    <a:gd name="T13" fmla="*/ 2147483647 h 121"/>
                    <a:gd name="T14" fmla="*/ 2147483647 w 91"/>
                    <a:gd name="T15" fmla="*/ 2147483647 h 121"/>
                    <a:gd name="T16" fmla="*/ 2147483647 w 91"/>
                    <a:gd name="T17" fmla="*/ 2147483647 h 121"/>
                    <a:gd name="T18" fmla="*/ 2147483647 w 91"/>
                    <a:gd name="T19" fmla="*/ 2147483647 h 121"/>
                    <a:gd name="T20" fmla="*/ 2147483647 w 91"/>
                    <a:gd name="T21" fmla="*/ 2147483647 h 121"/>
                    <a:gd name="T22" fmla="*/ 2147483647 w 91"/>
                    <a:gd name="T23" fmla="*/ 2147483647 h 121"/>
                    <a:gd name="T24" fmla="*/ 2147483647 w 91"/>
                    <a:gd name="T25" fmla="*/ 2147483647 h 121"/>
                    <a:gd name="T26" fmla="*/ 2147483647 w 91"/>
                    <a:gd name="T27" fmla="*/ 2147483647 h 121"/>
                    <a:gd name="T28" fmla="*/ 0 w 91"/>
                    <a:gd name="T29" fmla="*/ 2147483647 h 121"/>
                    <a:gd name="T30" fmla="*/ 0 w 91"/>
                    <a:gd name="T31" fmla="*/ 2147483647 h 121"/>
                    <a:gd name="T32" fmla="*/ 2147483647 w 91"/>
                    <a:gd name="T33" fmla="*/ 0 h 121"/>
                    <a:gd name="T34" fmla="*/ 2147483647 w 91"/>
                    <a:gd name="T35" fmla="*/ 2147483647 h 121"/>
                    <a:gd name="T36" fmla="*/ 2147483647 w 91"/>
                    <a:gd name="T37" fmla="*/ 2147483647 h 121"/>
                    <a:gd name="T38" fmla="*/ 2147483647 w 91"/>
                    <a:gd name="T39" fmla="*/ 2147483647 h 121"/>
                    <a:gd name="T40" fmla="*/ 2147483647 w 91"/>
                    <a:gd name="T41" fmla="*/ 2147483647 h 121"/>
                    <a:gd name="T42" fmla="*/ 2147483647 w 91"/>
                    <a:gd name="T43" fmla="*/ 2147483647 h 121"/>
                    <a:gd name="T44" fmla="*/ 2147483647 w 91"/>
                    <a:gd name="T45" fmla="*/ 2147483647 h 12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91"/>
                    <a:gd name="T70" fmla="*/ 0 h 121"/>
                    <a:gd name="T71" fmla="*/ 91 w 91"/>
                    <a:gd name="T72" fmla="*/ 121 h 12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91" h="121">
                      <a:moveTo>
                        <a:pt x="22" y="97"/>
                      </a:moveTo>
                      <a:lnTo>
                        <a:pt x="22" y="97"/>
                      </a:lnTo>
                      <a:lnTo>
                        <a:pt x="69" y="101"/>
                      </a:lnTo>
                      <a:cubicBezTo>
                        <a:pt x="70" y="99"/>
                        <a:pt x="71" y="96"/>
                        <a:pt x="71" y="91"/>
                      </a:cubicBezTo>
                      <a:lnTo>
                        <a:pt x="71" y="48"/>
                      </a:lnTo>
                      <a:cubicBezTo>
                        <a:pt x="71" y="42"/>
                        <a:pt x="69" y="38"/>
                        <a:pt x="68" y="37"/>
                      </a:cubicBezTo>
                      <a:lnTo>
                        <a:pt x="21" y="21"/>
                      </a:lnTo>
                      <a:cubicBezTo>
                        <a:pt x="20" y="23"/>
                        <a:pt x="20" y="27"/>
                        <a:pt x="20" y="32"/>
                      </a:cubicBezTo>
                      <a:lnTo>
                        <a:pt x="20" y="84"/>
                      </a:lnTo>
                      <a:cubicBezTo>
                        <a:pt x="20" y="90"/>
                        <a:pt x="21" y="95"/>
                        <a:pt x="22" y="97"/>
                      </a:cubicBezTo>
                      <a:close/>
                      <a:moveTo>
                        <a:pt x="71" y="121"/>
                      </a:moveTo>
                      <a:lnTo>
                        <a:pt x="71" y="121"/>
                      </a:lnTo>
                      <a:lnTo>
                        <a:pt x="19" y="116"/>
                      </a:lnTo>
                      <a:cubicBezTo>
                        <a:pt x="14" y="116"/>
                        <a:pt x="8" y="114"/>
                        <a:pt x="3" y="104"/>
                      </a:cubicBezTo>
                      <a:cubicBezTo>
                        <a:pt x="1" y="98"/>
                        <a:pt x="0" y="91"/>
                        <a:pt x="0" y="84"/>
                      </a:cubicBezTo>
                      <a:lnTo>
                        <a:pt x="0" y="32"/>
                      </a:lnTo>
                      <a:cubicBezTo>
                        <a:pt x="0" y="13"/>
                        <a:pt x="7" y="0"/>
                        <a:pt x="19" y="0"/>
                      </a:cubicBezTo>
                      <a:lnTo>
                        <a:pt x="23" y="1"/>
                      </a:lnTo>
                      <a:lnTo>
                        <a:pt x="74" y="17"/>
                      </a:lnTo>
                      <a:cubicBezTo>
                        <a:pt x="85" y="20"/>
                        <a:pt x="91" y="35"/>
                        <a:pt x="91" y="48"/>
                      </a:cubicBezTo>
                      <a:lnTo>
                        <a:pt x="91" y="91"/>
                      </a:lnTo>
                      <a:cubicBezTo>
                        <a:pt x="91" y="107"/>
                        <a:pt x="83" y="120"/>
                        <a:pt x="72" y="121"/>
                      </a:cubicBezTo>
                      <a:lnTo>
                        <a:pt x="71" y="1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defTabSz="1218712" fontAlgn="ctr">
                    <a:defRPr/>
                  </a:pPr>
                  <a:endParaRPr lang="en-US" altLang="zh-CN" sz="2399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/>
                  </a:endParaRPr>
                </a:p>
              </p:txBody>
            </p:sp>
            <p:sp>
              <p:nvSpPr>
                <p:cNvPr id="146" name="Freeform 85"/>
                <p:cNvSpPr>
                  <a:spLocks noEditPoints="1"/>
                </p:cNvSpPr>
                <p:nvPr/>
              </p:nvSpPr>
              <p:spPr bwMode="auto">
                <a:xfrm>
                  <a:off x="2705100" y="3135313"/>
                  <a:ext cx="42863" cy="58738"/>
                </a:xfrm>
                <a:custGeom>
                  <a:avLst/>
                  <a:gdLst>
                    <a:gd name="T0" fmla="*/ 2147483647 w 91"/>
                    <a:gd name="T1" fmla="*/ 2147483647 h 127"/>
                    <a:gd name="T2" fmla="*/ 2147483647 w 91"/>
                    <a:gd name="T3" fmla="*/ 2147483647 h 127"/>
                    <a:gd name="T4" fmla="*/ 2147483647 w 91"/>
                    <a:gd name="T5" fmla="*/ 2147483647 h 127"/>
                    <a:gd name="T6" fmla="*/ 2147483647 w 91"/>
                    <a:gd name="T7" fmla="*/ 2147483647 h 127"/>
                    <a:gd name="T8" fmla="*/ 2147483647 w 91"/>
                    <a:gd name="T9" fmla="*/ 2147483647 h 127"/>
                    <a:gd name="T10" fmla="*/ 2147483647 w 91"/>
                    <a:gd name="T11" fmla="*/ 2147483647 h 127"/>
                    <a:gd name="T12" fmla="*/ 2147483647 w 91"/>
                    <a:gd name="T13" fmla="*/ 2147483647 h 127"/>
                    <a:gd name="T14" fmla="*/ 2147483647 w 91"/>
                    <a:gd name="T15" fmla="*/ 2147483647 h 127"/>
                    <a:gd name="T16" fmla="*/ 2147483647 w 91"/>
                    <a:gd name="T17" fmla="*/ 2147483647 h 127"/>
                    <a:gd name="T18" fmla="*/ 2147483647 w 91"/>
                    <a:gd name="T19" fmla="*/ 2147483647 h 127"/>
                    <a:gd name="T20" fmla="*/ 2147483647 w 91"/>
                    <a:gd name="T21" fmla="*/ 2147483647 h 127"/>
                    <a:gd name="T22" fmla="*/ 2147483647 w 91"/>
                    <a:gd name="T23" fmla="*/ 2147483647 h 127"/>
                    <a:gd name="T24" fmla="*/ 0 w 91"/>
                    <a:gd name="T25" fmla="*/ 2147483647 h 127"/>
                    <a:gd name="T26" fmla="*/ 0 w 91"/>
                    <a:gd name="T27" fmla="*/ 2147483647 h 127"/>
                    <a:gd name="T28" fmla="*/ 2147483647 w 91"/>
                    <a:gd name="T29" fmla="*/ 0 h 127"/>
                    <a:gd name="T30" fmla="*/ 2147483647 w 91"/>
                    <a:gd name="T31" fmla="*/ 0 h 127"/>
                    <a:gd name="T32" fmla="*/ 2147483647 w 91"/>
                    <a:gd name="T33" fmla="*/ 2147483647 h 127"/>
                    <a:gd name="T34" fmla="*/ 2147483647 w 91"/>
                    <a:gd name="T35" fmla="*/ 2147483647 h 127"/>
                    <a:gd name="T36" fmla="*/ 2147483647 w 91"/>
                    <a:gd name="T37" fmla="*/ 2147483647 h 127"/>
                    <a:gd name="T38" fmla="*/ 2147483647 w 91"/>
                    <a:gd name="T39" fmla="*/ 2147483647 h 127"/>
                    <a:gd name="T40" fmla="*/ 2147483647 w 91"/>
                    <a:gd name="T41" fmla="*/ 2147483647 h 12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1"/>
                    <a:gd name="T64" fmla="*/ 0 h 127"/>
                    <a:gd name="T65" fmla="*/ 91 w 91"/>
                    <a:gd name="T66" fmla="*/ 127 h 12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1" h="127">
                      <a:moveTo>
                        <a:pt x="21" y="21"/>
                      </a:moveTo>
                      <a:lnTo>
                        <a:pt x="21" y="21"/>
                      </a:lnTo>
                      <a:cubicBezTo>
                        <a:pt x="20" y="23"/>
                        <a:pt x="20" y="26"/>
                        <a:pt x="20" y="30"/>
                      </a:cubicBezTo>
                      <a:lnTo>
                        <a:pt x="20" y="95"/>
                      </a:lnTo>
                      <a:cubicBezTo>
                        <a:pt x="20" y="101"/>
                        <a:pt x="21" y="105"/>
                        <a:pt x="22" y="106"/>
                      </a:cubicBezTo>
                      <a:lnTo>
                        <a:pt x="69" y="106"/>
                      </a:lnTo>
                      <a:cubicBezTo>
                        <a:pt x="70" y="105"/>
                        <a:pt x="71" y="102"/>
                        <a:pt x="71" y="97"/>
                      </a:cubicBezTo>
                      <a:lnTo>
                        <a:pt x="71" y="42"/>
                      </a:lnTo>
                      <a:cubicBezTo>
                        <a:pt x="71" y="37"/>
                        <a:pt x="69" y="33"/>
                        <a:pt x="68" y="32"/>
                      </a:cubicBezTo>
                      <a:lnTo>
                        <a:pt x="21" y="21"/>
                      </a:lnTo>
                      <a:close/>
                      <a:moveTo>
                        <a:pt x="19" y="127"/>
                      </a:moveTo>
                      <a:lnTo>
                        <a:pt x="19" y="127"/>
                      </a:lnTo>
                      <a:cubicBezTo>
                        <a:pt x="8" y="127"/>
                        <a:pt x="0" y="114"/>
                        <a:pt x="0" y="95"/>
                      </a:cubicBezTo>
                      <a:lnTo>
                        <a:pt x="0" y="30"/>
                      </a:lnTo>
                      <a:cubicBezTo>
                        <a:pt x="0" y="13"/>
                        <a:pt x="8" y="0"/>
                        <a:pt x="19" y="0"/>
                      </a:cubicBezTo>
                      <a:lnTo>
                        <a:pt x="21" y="0"/>
                      </a:lnTo>
                      <a:lnTo>
                        <a:pt x="73" y="13"/>
                      </a:lnTo>
                      <a:cubicBezTo>
                        <a:pt x="85" y="15"/>
                        <a:pt x="91" y="29"/>
                        <a:pt x="91" y="42"/>
                      </a:cubicBezTo>
                      <a:lnTo>
                        <a:pt x="91" y="97"/>
                      </a:lnTo>
                      <a:cubicBezTo>
                        <a:pt x="91" y="113"/>
                        <a:pt x="83" y="125"/>
                        <a:pt x="72" y="126"/>
                      </a:cubicBezTo>
                      <a:lnTo>
                        <a:pt x="19" y="1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defTabSz="1218712" fontAlgn="ctr">
                    <a:defRPr/>
                  </a:pPr>
                  <a:endParaRPr lang="en-US" altLang="zh-CN" sz="2399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/>
                  </a:endParaRPr>
                </a:p>
              </p:txBody>
            </p:sp>
            <p:sp>
              <p:nvSpPr>
                <p:cNvPr id="147" name="Freeform 86"/>
                <p:cNvSpPr>
                  <a:spLocks noEditPoints="1"/>
                </p:cNvSpPr>
                <p:nvPr/>
              </p:nvSpPr>
              <p:spPr bwMode="auto">
                <a:xfrm>
                  <a:off x="2703513" y="3244851"/>
                  <a:ext cx="44450" cy="57150"/>
                </a:xfrm>
                <a:custGeom>
                  <a:avLst/>
                  <a:gdLst>
                    <a:gd name="T0" fmla="*/ 2147483647 w 94"/>
                    <a:gd name="T1" fmla="*/ 2147483647 h 123"/>
                    <a:gd name="T2" fmla="*/ 2147483647 w 94"/>
                    <a:gd name="T3" fmla="*/ 2147483647 h 123"/>
                    <a:gd name="T4" fmla="*/ 2147483647 w 94"/>
                    <a:gd name="T5" fmla="*/ 2147483647 h 123"/>
                    <a:gd name="T6" fmla="*/ 2147483647 w 94"/>
                    <a:gd name="T7" fmla="*/ 2147483647 h 123"/>
                    <a:gd name="T8" fmla="*/ 2147483647 w 94"/>
                    <a:gd name="T9" fmla="*/ 2147483647 h 123"/>
                    <a:gd name="T10" fmla="*/ 2147483647 w 94"/>
                    <a:gd name="T11" fmla="*/ 2147483647 h 123"/>
                    <a:gd name="T12" fmla="*/ 2147483647 w 94"/>
                    <a:gd name="T13" fmla="*/ 2147483647 h 123"/>
                    <a:gd name="T14" fmla="*/ 2147483647 w 94"/>
                    <a:gd name="T15" fmla="*/ 2147483647 h 123"/>
                    <a:gd name="T16" fmla="*/ 2147483647 w 94"/>
                    <a:gd name="T17" fmla="*/ 2147483647 h 123"/>
                    <a:gd name="T18" fmla="*/ 2147483647 w 94"/>
                    <a:gd name="T19" fmla="*/ 2147483647 h 123"/>
                    <a:gd name="T20" fmla="*/ 2147483647 w 94"/>
                    <a:gd name="T21" fmla="*/ 2147483647 h 123"/>
                    <a:gd name="T22" fmla="*/ 2147483647 w 94"/>
                    <a:gd name="T23" fmla="*/ 2147483647 h 123"/>
                    <a:gd name="T24" fmla="*/ 0 w 94"/>
                    <a:gd name="T25" fmla="*/ 2147483647 h 123"/>
                    <a:gd name="T26" fmla="*/ 0 w 94"/>
                    <a:gd name="T27" fmla="*/ 2147483647 h 123"/>
                    <a:gd name="T28" fmla="*/ 2147483647 w 94"/>
                    <a:gd name="T29" fmla="*/ 0 h 123"/>
                    <a:gd name="T30" fmla="*/ 2147483647 w 94"/>
                    <a:gd name="T31" fmla="*/ 0 h 123"/>
                    <a:gd name="T32" fmla="*/ 2147483647 w 94"/>
                    <a:gd name="T33" fmla="*/ 2147483647 h 123"/>
                    <a:gd name="T34" fmla="*/ 2147483647 w 94"/>
                    <a:gd name="T35" fmla="*/ 2147483647 h 123"/>
                    <a:gd name="T36" fmla="*/ 2147483647 w 94"/>
                    <a:gd name="T37" fmla="*/ 2147483647 h 123"/>
                    <a:gd name="T38" fmla="*/ 2147483647 w 94"/>
                    <a:gd name="T39" fmla="*/ 2147483647 h 123"/>
                    <a:gd name="T40" fmla="*/ 2147483647 w 94"/>
                    <a:gd name="T41" fmla="*/ 2147483647 h 12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4"/>
                    <a:gd name="T64" fmla="*/ 0 h 123"/>
                    <a:gd name="T65" fmla="*/ 94 w 94"/>
                    <a:gd name="T66" fmla="*/ 123 h 12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4" h="123">
                      <a:moveTo>
                        <a:pt x="21" y="20"/>
                      </a:moveTo>
                      <a:lnTo>
                        <a:pt x="21" y="20"/>
                      </a:lnTo>
                      <a:cubicBezTo>
                        <a:pt x="20" y="22"/>
                        <a:pt x="20" y="25"/>
                        <a:pt x="20" y="30"/>
                      </a:cubicBezTo>
                      <a:lnTo>
                        <a:pt x="20" y="92"/>
                      </a:lnTo>
                      <a:cubicBezTo>
                        <a:pt x="20" y="97"/>
                        <a:pt x="21" y="100"/>
                        <a:pt x="21" y="102"/>
                      </a:cubicBezTo>
                      <a:lnTo>
                        <a:pt x="73" y="97"/>
                      </a:lnTo>
                      <a:cubicBezTo>
                        <a:pt x="73" y="95"/>
                        <a:pt x="74" y="93"/>
                        <a:pt x="74" y="89"/>
                      </a:cubicBezTo>
                      <a:lnTo>
                        <a:pt x="74" y="31"/>
                      </a:lnTo>
                      <a:cubicBezTo>
                        <a:pt x="74" y="26"/>
                        <a:pt x="73" y="23"/>
                        <a:pt x="72" y="22"/>
                      </a:cubicBezTo>
                      <a:lnTo>
                        <a:pt x="21" y="20"/>
                      </a:lnTo>
                      <a:close/>
                      <a:moveTo>
                        <a:pt x="18" y="123"/>
                      </a:moveTo>
                      <a:lnTo>
                        <a:pt x="18" y="123"/>
                      </a:lnTo>
                      <a:cubicBezTo>
                        <a:pt x="7" y="123"/>
                        <a:pt x="0" y="111"/>
                        <a:pt x="0" y="92"/>
                      </a:cubicBezTo>
                      <a:lnTo>
                        <a:pt x="0" y="30"/>
                      </a:lnTo>
                      <a:cubicBezTo>
                        <a:pt x="0" y="11"/>
                        <a:pt x="7" y="0"/>
                        <a:pt x="18" y="0"/>
                      </a:cubicBezTo>
                      <a:lnTo>
                        <a:pt x="19" y="0"/>
                      </a:lnTo>
                      <a:lnTo>
                        <a:pt x="78" y="2"/>
                      </a:lnTo>
                      <a:cubicBezTo>
                        <a:pt x="89" y="4"/>
                        <a:pt x="94" y="18"/>
                        <a:pt x="94" y="31"/>
                      </a:cubicBezTo>
                      <a:lnTo>
                        <a:pt x="94" y="89"/>
                      </a:lnTo>
                      <a:cubicBezTo>
                        <a:pt x="94" y="104"/>
                        <a:pt x="87" y="116"/>
                        <a:pt x="77" y="117"/>
                      </a:cubicBezTo>
                      <a:lnTo>
                        <a:pt x="18" y="1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defTabSz="1218712" fontAlgn="ctr">
                    <a:defRPr/>
                  </a:pPr>
                  <a:endParaRPr lang="en-US" altLang="zh-CN" sz="2399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/>
                  </a:endParaRPr>
                </a:p>
              </p:txBody>
            </p:sp>
            <p:sp>
              <p:nvSpPr>
                <p:cNvPr id="148" name="Freeform 87"/>
                <p:cNvSpPr>
                  <a:spLocks/>
                </p:cNvSpPr>
                <p:nvPr/>
              </p:nvSpPr>
              <p:spPr bwMode="auto">
                <a:xfrm>
                  <a:off x="2705100" y="3351213"/>
                  <a:ext cx="41275" cy="17463"/>
                </a:xfrm>
                <a:custGeom>
                  <a:avLst/>
                  <a:gdLst>
                    <a:gd name="T0" fmla="*/ 2147483647 w 88"/>
                    <a:gd name="T1" fmla="*/ 2147483647 h 38"/>
                    <a:gd name="T2" fmla="*/ 2147483647 w 88"/>
                    <a:gd name="T3" fmla="*/ 2147483647 h 38"/>
                    <a:gd name="T4" fmla="*/ 2147483647 w 88"/>
                    <a:gd name="T5" fmla="*/ 2147483647 h 38"/>
                    <a:gd name="T6" fmla="*/ 2147483647 w 88"/>
                    <a:gd name="T7" fmla="*/ 2147483647 h 38"/>
                    <a:gd name="T8" fmla="*/ 2147483647 w 88"/>
                    <a:gd name="T9" fmla="*/ 2147483647 h 38"/>
                    <a:gd name="T10" fmla="*/ 2147483647 w 88"/>
                    <a:gd name="T11" fmla="*/ 0 h 38"/>
                    <a:gd name="T12" fmla="*/ 2147483647 w 88"/>
                    <a:gd name="T13" fmla="*/ 2147483647 h 38"/>
                    <a:gd name="T14" fmla="*/ 0 w 88"/>
                    <a:gd name="T15" fmla="*/ 2147483647 h 38"/>
                    <a:gd name="T16" fmla="*/ 2147483647 w 88"/>
                    <a:gd name="T17" fmla="*/ 2147483647 h 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8"/>
                    <a:gd name="T28" fmla="*/ 0 h 38"/>
                    <a:gd name="T29" fmla="*/ 88 w 88"/>
                    <a:gd name="T30" fmla="*/ 38 h 3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8" h="38">
                      <a:moveTo>
                        <a:pt x="8" y="38"/>
                      </a:moveTo>
                      <a:lnTo>
                        <a:pt x="8" y="38"/>
                      </a:lnTo>
                      <a:lnTo>
                        <a:pt x="80" y="30"/>
                      </a:lnTo>
                      <a:cubicBezTo>
                        <a:pt x="84" y="30"/>
                        <a:pt x="88" y="24"/>
                        <a:pt x="88" y="15"/>
                      </a:cubicBezTo>
                      <a:cubicBezTo>
                        <a:pt x="88" y="7"/>
                        <a:pt x="84" y="0"/>
                        <a:pt x="80" y="0"/>
                      </a:cubicBezTo>
                      <a:lnTo>
                        <a:pt x="8" y="8"/>
                      </a:lnTo>
                      <a:cubicBezTo>
                        <a:pt x="3" y="8"/>
                        <a:pt x="0" y="14"/>
                        <a:pt x="0" y="23"/>
                      </a:cubicBezTo>
                      <a:cubicBezTo>
                        <a:pt x="0" y="31"/>
                        <a:pt x="3" y="38"/>
                        <a:pt x="8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defTabSz="1218712" fontAlgn="ctr">
                    <a:defRPr/>
                  </a:pPr>
                  <a:endParaRPr lang="en-US" altLang="zh-CN" sz="2399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/>
                  </a:endParaRPr>
                </a:p>
              </p:txBody>
            </p:sp>
            <p:sp>
              <p:nvSpPr>
                <p:cNvPr id="149" name="Freeform 88"/>
                <p:cNvSpPr>
                  <a:spLocks/>
                </p:cNvSpPr>
                <p:nvPr/>
              </p:nvSpPr>
              <p:spPr bwMode="auto">
                <a:xfrm>
                  <a:off x="2705100" y="3376613"/>
                  <a:ext cx="41275" cy="19050"/>
                </a:xfrm>
                <a:custGeom>
                  <a:avLst/>
                  <a:gdLst>
                    <a:gd name="T0" fmla="*/ 2147483647 w 88"/>
                    <a:gd name="T1" fmla="*/ 0 h 42"/>
                    <a:gd name="T2" fmla="*/ 2147483647 w 88"/>
                    <a:gd name="T3" fmla="*/ 0 h 42"/>
                    <a:gd name="T4" fmla="*/ 2147483647 w 88"/>
                    <a:gd name="T5" fmla="*/ 0 h 42"/>
                    <a:gd name="T6" fmla="*/ 2147483647 w 88"/>
                    <a:gd name="T7" fmla="*/ 2147483647 h 42"/>
                    <a:gd name="T8" fmla="*/ 0 w 88"/>
                    <a:gd name="T9" fmla="*/ 2147483647 h 42"/>
                    <a:gd name="T10" fmla="*/ 2147483647 w 88"/>
                    <a:gd name="T11" fmla="*/ 2147483647 h 42"/>
                    <a:gd name="T12" fmla="*/ 2147483647 w 88"/>
                    <a:gd name="T13" fmla="*/ 2147483647 h 42"/>
                    <a:gd name="T14" fmla="*/ 2147483647 w 88"/>
                    <a:gd name="T15" fmla="*/ 2147483647 h 42"/>
                    <a:gd name="T16" fmla="*/ 2147483647 w 88"/>
                    <a:gd name="T17" fmla="*/ 2147483647 h 42"/>
                    <a:gd name="T18" fmla="*/ 2147483647 w 88"/>
                    <a:gd name="T19" fmla="*/ 0 h 4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8"/>
                    <a:gd name="T31" fmla="*/ 0 h 42"/>
                    <a:gd name="T32" fmla="*/ 88 w 88"/>
                    <a:gd name="T33" fmla="*/ 42 h 4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8" h="42">
                      <a:moveTo>
                        <a:pt x="79" y="0"/>
                      </a:moveTo>
                      <a:lnTo>
                        <a:pt x="79" y="0"/>
                      </a:lnTo>
                      <a:lnTo>
                        <a:pt x="8" y="12"/>
                      </a:lnTo>
                      <a:cubicBezTo>
                        <a:pt x="3" y="12"/>
                        <a:pt x="0" y="18"/>
                        <a:pt x="0" y="27"/>
                      </a:cubicBezTo>
                      <a:cubicBezTo>
                        <a:pt x="0" y="35"/>
                        <a:pt x="3" y="42"/>
                        <a:pt x="8" y="42"/>
                      </a:cubicBezTo>
                      <a:lnTo>
                        <a:pt x="80" y="31"/>
                      </a:lnTo>
                      <a:cubicBezTo>
                        <a:pt x="84" y="31"/>
                        <a:pt x="88" y="24"/>
                        <a:pt x="88" y="15"/>
                      </a:cubicBezTo>
                      <a:cubicBezTo>
                        <a:pt x="88" y="7"/>
                        <a:pt x="84" y="0"/>
                        <a:pt x="7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defTabSz="1218712" fontAlgn="ctr">
                    <a:defRPr/>
                  </a:pPr>
                  <a:endParaRPr lang="en-US" altLang="zh-CN" sz="2399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/>
                  </a:endParaRPr>
                </a:p>
              </p:txBody>
            </p:sp>
            <p:sp>
              <p:nvSpPr>
                <p:cNvPr id="150" name="Freeform 89"/>
                <p:cNvSpPr>
                  <a:spLocks/>
                </p:cNvSpPr>
                <p:nvPr/>
              </p:nvSpPr>
              <p:spPr bwMode="auto">
                <a:xfrm>
                  <a:off x="2781300" y="3351213"/>
                  <a:ext cx="28575" cy="11113"/>
                </a:xfrm>
                <a:custGeom>
                  <a:avLst/>
                  <a:gdLst>
                    <a:gd name="T0" fmla="*/ 2147483647 w 60"/>
                    <a:gd name="T1" fmla="*/ 2147483647 h 26"/>
                    <a:gd name="T2" fmla="*/ 2147483647 w 60"/>
                    <a:gd name="T3" fmla="*/ 2147483647 h 26"/>
                    <a:gd name="T4" fmla="*/ 2147483647 w 60"/>
                    <a:gd name="T5" fmla="*/ 2147483647 h 26"/>
                    <a:gd name="T6" fmla="*/ 2147483647 w 60"/>
                    <a:gd name="T7" fmla="*/ 2147483647 h 26"/>
                    <a:gd name="T8" fmla="*/ 2147483647 w 60"/>
                    <a:gd name="T9" fmla="*/ 2147483647 h 26"/>
                    <a:gd name="T10" fmla="*/ 2147483647 w 60"/>
                    <a:gd name="T11" fmla="*/ 0 h 26"/>
                    <a:gd name="T12" fmla="*/ 2147483647 w 60"/>
                    <a:gd name="T13" fmla="*/ 2147483647 h 26"/>
                    <a:gd name="T14" fmla="*/ 0 w 60"/>
                    <a:gd name="T15" fmla="*/ 2147483647 h 26"/>
                    <a:gd name="T16" fmla="*/ 2147483647 w 60"/>
                    <a:gd name="T17" fmla="*/ 2147483647 h 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0"/>
                    <a:gd name="T28" fmla="*/ 0 h 26"/>
                    <a:gd name="T29" fmla="*/ 60 w 60"/>
                    <a:gd name="T30" fmla="*/ 26 h 2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0" h="26">
                      <a:moveTo>
                        <a:pt x="5" y="26"/>
                      </a:moveTo>
                      <a:lnTo>
                        <a:pt x="5" y="26"/>
                      </a:lnTo>
                      <a:lnTo>
                        <a:pt x="54" y="21"/>
                      </a:lnTo>
                      <a:cubicBezTo>
                        <a:pt x="57" y="21"/>
                        <a:pt x="60" y="16"/>
                        <a:pt x="60" y="11"/>
                      </a:cubicBezTo>
                      <a:cubicBezTo>
                        <a:pt x="60" y="5"/>
                        <a:pt x="57" y="0"/>
                        <a:pt x="54" y="0"/>
                      </a:cubicBezTo>
                      <a:lnTo>
                        <a:pt x="5" y="5"/>
                      </a:lnTo>
                      <a:cubicBezTo>
                        <a:pt x="2" y="5"/>
                        <a:pt x="0" y="10"/>
                        <a:pt x="0" y="16"/>
                      </a:cubicBezTo>
                      <a:cubicBezTo>
                        <a:pt x="0" y="21"/>
                        <a:pt x="2" y="26"/>
                        <a:pt x="5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defTabSz="1218712" fontAlgn="ctr">
                    <a:defRPr/>
                  </a:pPr>
                  <a:endParaRPr lang="en-US" altLang="zh-CN" sz="2399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/>
                  </a:endParaRPr>
                </a:p>
              </p:txBody>
            </p:sp>
            <p:sp>
              <p:nvSpPr>
                <p:cNvPr id="151" name="Freeform 90"/>
                <p:cNvSpPr>
                  <a:spLocks/>
                </p:cNvSpPr>
                <p:nvPr/>
              </p:nvSpPr>
              <p:spPr bwMode="auto">
                <a:xfrm>
                  <a:off x="2781300" y="3368676"/>
                  <a:ext cx="28575" cy="12700"/>
                </a:xfrm>
                <a:custGeom>
                  <a:avLst/>
                  <a:gdLst>
                    <a:gd name="T0" fmla="*/ 2147483647 w 60"/>
                    <a:gd name="T1" fmla="*/ 0 h 28"/>
                    <a:gd name="T2" fmla="*/ 2147483647 w 60"/>
                    <a:gd name="T3" fmla="*/ 0 h 28"/>
                    <a:gd name="T4" fmla="*/ 2147483647 w 60"/>
                    <a:gd name="T5" fmla="*/ 0 h 28"/>
                    <a:gd name="T6" fmla="*/ 2147483647 w 60"/>
                    <a:gd name="T7" fmla="*/ 2147483647 h 28"/>
                    <a:gd name="T8" fmla="*/ 0 w 60"/>
                    <a:gd name="T9" fmla="*/ 2147483647 h 28"/>
                    <a:gd name="T10" fmla="*/ 2147483647 w 60"/>
                    <a:gd name="T11" fmla="*/ 2147483647 h 28"/>
                    <a:gd name="T12" fmla="*/ 2147483647 w 60"/>
                    <a:gd name="T13" fmla="*/ 2147483647 h 28"/>
                    <a:gd name="T14" fmla="*/ 2147483647 w 60"/>
                    <a:gd name="T15" fmla="*/ 2147483647 h 28"/>
                    <a:gd name="T16" fmla="*/ 2147483647 w 60"/>
                    <a:gd name="T17" fmla="*/ 2147483647 h 28"/>
                    <a:gd name="T18" fmla="*/ 2147483647 w 60"/>
                    <a:gd name="T19" fmla="*/ 0 h 2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0"/>
                    <a:gd name="T31" fmla="*/ 0 h 28"/>
                    <a:gd name="T32" fmla="*/ 60 w 60"/>
                    <a:gd name="T33" fmla="*/ 28 h 2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0" h="28">
                      <a:moveTo>
                        <a:pt x="54" y="0"/>
                      </a:moveTo>
                      <a:lnTo>
                        <a:pt x="54" y="0"/>
                      </a:lnTo>
                      <a:lnTo>
                        <a:pt x="5" y="7"/>
                      </a:lnTo>
                      <a:cubicBezTo>
                        <a:pt x="2" y="7"/>
                        <a:pt x="0" y="12"/>
                        <a:pt x="0" y="18"/>
                      </a:cubicBezTo>
                      <a:cubicBezTo>
                        <a:pt x="0" y="23"/>
                        <a:pt x="2" y="28"/>
                        <a:pt x="5" y="28"/>
                      </a:cubicBezTo>
                      <a:lnTo>
                        <a:pt x="54" y="20"/>
                      </a:lnTo>
                      <a:cubicBezTo>
                        <a:pt x="57" y="20"/>
                        <a:pt x="60" y="16"/>
                        <a:pt x="60" y="10"/>
                      </a:cubicBezTo>
                      <a:cubicBezTo>
                        <a:pt x="60" y="4"/>
                        <a:pt x="57" y="0"/>
                        <a:pt x="5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defTabSz="1218712" fontAlgn="ctr">
                    <a:defRPr/>
                  </a:pPr>
                  <a:endParaRPr lang="en-US" altLang="zh-CN" sz="2399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/>
                  </a:endParaRPr>
                </a:p>
              </p:txBody>
            </p:sp>
            <p:sp>
              <p:nvSpPr>
                <p:cNvPr id="152" name="Freeform 91"/>
                <p:cNvSpPr>
                  <a:spLocks noEditPoints="1"/>
                </p:cNvSpPr>
                <p:nvPr/>
              </p:nvSpPr>
              <p:spPr bwMode="auto">
                <a:xfrm>
                  <a:off x="2781300" y="3048001"/>
                  <a:ext cx="28575" cy="39688"/>
                </a:xfrm>
                <a:custGeom>
                  <a:avLst/>
                  <a:gdLst>
                    <a:gd name="T0" fmla="*/ 2147483647 w 62"/>
                    <a:gd name="T1" fmla="*/ 2147483647 h 83"/>
                    <a:gd name="T2" fmla="*/ 2147483647 w 62"/>
                    <a:gd name="T3" fmla="*/ 2147483647 h 83"/>
                    <a:gd name="T4" fmla="*/ 2147483647 w 62"/>
                    <a:gd name="T5" fmla="*/ 2147483647 h 83"/>
                    <a:gd name="T6" fmla="*/ 2147483647 w 62"/>
                    <a:gd name="T7" fmla="*/ 2147483647 h 83"/>
                    <a:gd name="T8" fmla="*/ 2147483647 w 62"/>
                    <a:gd name="T9" fmla="*/ 2147483647 h 83"/>
                    <a:gd name="T10" fmla="*/ 2147483647 w 62"/>
                    <a:gd name="T11" fmla="*/ 2147483647 h 83"/>
                    <a:gd name="T12" fmla="*/ 2147483647 w 62"/>
                    <a:gd name="T13" fmla="*/ 2147483647 h 83"/>
                    <a:gd name="T14" fmla="*/ 2147483647 w 62"/>
                    <a:gd name="T15" fmla="*/ 2147483647 h 83"/>
                    <a:gd name="T16" fmla="*/ 2147483647 w 62"/>
                    <a:gd name="T17" fmla="*/ 2147483647 h 83"/>
                    <a:gd name="T18" fmla="*/ 2147483647 w 62"/>
                    <a:gd name="T19" fmla="*/ 2147483647 h 83"/>
                    <a:gd name="T20" fmla="*/ 2147483647 w 62"/>
                    <a:gd name="T21" fmla="*/ 2147483647 h 83"/>
                    <a:gd name="T22" fmla="*/ 2147483647 w 62"/>
                    <a:gd name="T23" fmla="*/ 2147483647 h 83"/>
                    <a:gd name="T24" fmla="*/ 2147483647 w 62"/>
                    <a:gd name="T25" fmla="*/ 2147483647 h 83"/>
                    <a:gd name="T26" fmla="*/ 2147483647 w 62"/>
                    <a:gd name="T27" fmla="*/ 2147483647 h 83"/>
                    <a:gd name="T28" fmla="*/ 2147483647 w 62"/>
                    <a:gd name="T29" fmla="*/ 2147483647 h 83"/>
                    <a:gd name="T30" fmla="*/ 0 w 62"/>
                    <a:gd name="T31" fmla="*/ 2147483647 h 83"/>
                    <a:gd name="T32" fmla="*/ 0 w 62"/>
                    <a:gd name="T33" fmla="*/ 2147483647 h 83"/>
                    <a:gd name="T34" fmla="*/ 2147483647 w 62"/>
                    <a:gd name="T35" fmla="*/ 0 h 83"/>
                    <a:gd name="T36" fmla="*/ 2147483647 w 62"/>
                    <a:gd name="T37" fmla="*/ 0 h 83"/>
                    <a:gd name="T38" fmla="*/ 2147483647 w 62"/>
                    <a:gd name="T39" fmla="*/ 2147483647 h 83"/>
                    <a:gd name="T40" fmla="*/ 2147483647 w 62"/>
                    <a:gd name="T41" fmla="*/ 2147483647 h 83"/>
                    <a:gd name="T42" fmla="*/ 2147483647 w 62"/>
                    <a:gd name="T43" fmla="*/ 2147483647 h 83"/>
                    <a:gd name="T44" fmla="*/ 2147483647 w 62"/>
                    <a:gd name="T45" fmla="*/ 2147483647 h 83"/>
                    <a:gd name="T46" fmla="*/ 2147483647 w 62"/>
                    <a:gd name="T47" fmla="*/ 2147483647 h 8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2"/>
                    <a:gd name="T73" fmla="*/ 0 h 83"/>
                    <a:gd name="T74" fmla="*/ 62 w 62"/>
                    <a:gd name="T75" fmla="*/ 83 h 8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2" h="83">
                      <a:moveTo>
                        <a:pt x="15" y="67"/>
                      </a:moveTo>
                      <a:lnTo>
                        <a:pt x="15" y="67"/>
                      </a:lnTo>
                      <a:lnTo>
                        <a:pt x="47" y="70"/>
                      </a:lnTo>
                      <a:cubicBezTo>
                        <a:pt x="48" y="69"/>
                        <a:pt x="49" y="66"/>
                        <a:pt x="49" y="63"/>
                      </a:cubicBezTo>
                      <a:lnTo>
                        <a:pt x="49" y="33"/>
                      </a:lnTo>
                      <a:cubicBezTo>
                        <a:pt x="49" y="28"/>
                        <a:pt x="47" y="25"/>
                        <a:pt x="47" y="25"/>
                      </a:cubicBezTo>
                      <a:lnTo>
                        <a:pt x="14" y="14"/>
                      </a:lnTo>
                      <a:cubicBezTo>
                        <a:pt x="14" y="16"/>
                        <a:pt x="13" y="18"/>
                        <a:pt x="13" y="22"/>
                      </a:cubicBezTo>
                      <a:lnTo>
                        <a:pt x="13" y="58"/>
                      </a:lnTo>
                      <a:cubicBezTo>
                        <a:pt x="13" y="62"/>
                        <a:pt x="14" y="66"/>
                        <a:pt x="15" y="67"/>
                      </a:cubicBezTo>
                      <a:close/>
                      <a:moveTo>
                        <a:pt x="49" y="83"/>
                      </a:moveTo>
                      <a:lnTo>
                        <a:pt x="49" y="83"/>
                      </a:lnTo>
                      <a:lnTo>
                        <a:pt x="13" y="80"/>
                      </a:lnTo>
                      <a:cubicBezTo>
                        <a:pt x="11" y="80"/>
                        <a:pt x="5" y="79"/>
                        <a:pt x="2" y="71"/>
                      </a:cubicBezTo>
                      <a:cubicBezTo>
                        <a:pt x="0" y="68"/>
                        <a:pt x="0" y="63"/>
                        <a:pt x="0" y="58"/>
                      </a:cubicBezTo>
                      <a:lnTo>
                        <a:pt x="0" y="22"/>
                      </a:lnTo>
                      <a:cubicBezTo>
                        <a:pt x="0" y="9"/>
                        <a:pt x="5" y="0"/>
                        <a:pt x="13" y="0"/>
                      </a:cubicBezTo>
                      <a:lnTo>
                        <a:pt x="14" y="0"/>
                      </a:lnTo>
                      <a:lnTo>
                        <a:pt x="51" y="12"/>
                      </a:lnTo>
                      <a:cubicBezTo>
                        <a:pt x="58" y="13"/>
                        <a:pt x="62" y="24"/>
                        <a:pt x="62" y="33"/>
                      </a:cubicBezTo>
                      <a:lnTo>
                        <a:pt x="62" y="63"/>
                      </a:lnTo>
                      <a:cubicBezTo>
                        <a:pt x="62" y="74"/>
                        <a:pt x="57" y="82"/>
                        <a:pt x="49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defTabSz="1218712" fontAlgn="ctr">
                    <a:defRPr/>
                  </a:pPr>
                  <a:endParaRPr lang="en-US" altLang="zh-CN" sz="2399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/>
                  </a:endParaRPr>
                </a:p>
              </p:txBody>
            </p:sp>
            <p:sp>
              <p:nvSpPr>
                <p:cNvPr id="153" name="Freeform 92"/>
                <p:cNvSpPr>
                  <a:spLocks noEditPoints="1"/>
                </p:cNvSpPr>
                <p:nvPr/>
              </p:nvSpPr>
              <p:spPr bwMode="auto">
                <a:xfrm>
                  <a:off x="2781300" y="3154363"/>
                  <a:ext cx="28575" cy="38100"/>
                </a:xfrm>
                <a:custGeom>
                  <a:avLst/>
                  <a:gdLst>
                    <a:gd name="T0" fmla="*/ 2147483647 w 59"/>
                    <a:gd name="T1" fmla="*/ 2147483647 h 82"/>
                    <a:gd name="T2" fmla="*/ 2147483647 w 59"/>
                    <a:gd name="T3" fmla="*/ 2147483647 h 82"/>
                    <a:gd name="T4" fmla="*/ 2147483647 w 59"/>
                    <a:gd name="T5" fmla="*/ 2147483647 h 82"/>
                    <a:gd name="T6" fmla="*/ 2147483647 w 59"/>
                    <a:gd name="T7" fmla="*/ 2147483647 h 82"/>
                    <a:gd name="T8" fmla="*/ 2147483647 w 59"/>
                    <a:gd name="T9" fmla="*/ 2147483647 h 82"/>
                    <a:gd name="T10" fmla="*/ 2147483647 w 59"/>
                    <a:gd name="T11" fmla="*/ 2147483647 h 82"/>
                    <a:gd name="T12" fmla="*/ 2147483647 w 59"/>
                    <a:gd name="T13" fmla="*/ 2147483647 h 82"/>
                    <a:gd name="T14" fmla="*/ 2147483647 w 59"/>
                    <a:gd name="T15" fmla="*/ 2147483647 h 82"/>
                    <a:gd name="T16" fmla="*/ 2147483647 w 59"/>
                    <a:gd name="T17" fmla="*/ 2147483647 h 82"/>
                    <a:gd name="T18" fmla="*/ 2147483647 w 59"/>
                    <a:gd name="T19" fmla="*/ 2147483647 h 82"/>
                    <a:gd name="T20" fmla="*/ 2147483647 w 59"/>
                    <a:gd name="T21" fmla="*/ 2147483647 h 82"/>
                    <a:gd name="T22" fmla="*/ 2147483647 w 59"/>
                    <a:gd name="T23" fmla="*/ 2147483647 h 82"/>
                    <a:gd name="T24" fmla="*/ 0 w 59"/>
                    <a:gd name="T25" fmla="*/ 2147483647 h 82"/>
                    <a:gd name="T26" fmla="*/ 0 w 59"/>
                    <a:gd name="T27" fmla="*/ 2147483647 h 82"/>
                    <a:gd name="T28" fmla="*/ 2147483647 w 59"/>
                    <a:gd name="T29" fmla="*/ 0 h 82"/>
                    <a:gd name="T30" fmla="*/ 2147483647 w 59"/>
                    <a:gd name="T31" fmla="*/ 2147483647 h 82"/>
                    <a:gd name="T32" fmla="*/ 2147483647 w 59"/>
                    <a:gd name="T33" fmla="*/ 2147483647 h 82"/>
                    <a:gd name="T34" fmla="*/ 2147483647 w 59"/>
                    <a:gd name="T35" fmla="*/ 2147483647 h 82"/>
                    <a:gd name="T36" fmla="*/ 2147483647 w 59"/>
                    <a:gd name="T37" fmla="*/ 2147483647 h 82"/>
                    <a:gd name="T38" fmla="*/ 2147483647 w 59"/>
                    <a:gd name="T39" fmla="*/ 2147483647 h 82"/>
                    <a:gd name="T40" fmla="*/ 2147483647 w 59"/>
                    <a:gd name="T41" fmla="*/ 2147483647 h 8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9"/>
                    <a:gd name="T64" fmla="*/ 0 h 82"/>
                    <a:gd name="T65" fmla="*/ 59 w 59"/>
                    <a:gd name="T66" fmla="*/ 82 h 8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9" h="82">
                      <a:moveTo>
                        <a:pt x="15" y="14"/>
                      </a:moveTo>
                      <a:lnTo>
                        <a:pt x="15" y="14"/>
                      </a:lnTo>
                      <a:cubicBezTo>
                        <a:pt x="14" y="15"/>
                        <a:pt x="14" y="17"/>
                        <a:pt x="14" y="20"/>
                      </a:cubicBezTo>
                      <a:lnTo>
                        <a:pt x="14" y="62"/>
                      </a:lnTo>
                      <a:cubicBezTo>
                        <a:pt x="14" y="65"/>
                        <a:pt x="14" y="67"/>
                        <a:pt x="15" y="68"/>
                      </a:cubicBezTo>
                      <a:lnTo>
                        <a:pt x="45" y="68"/>
                      </a:lnTo>
                      <a:cubicBezTo>
                        <a:pt x="45" y="67"/>
                        <a:pt x="46" y="65"/>
                        <a:pt x="46" y="63"/>
                      </a:cubicBezTo>
                      <a:lnTo>
                        <a:pt x="46" y="28"/>
                      </a:lnTo>
                      <a:cubicBezTo>
                        <a:pt x="46" y="24"/>
                        <a:pt x="45" y="22"/>
                        <a:pt x="44" y="22"/>
                      </a:cubicBezTo>
                      <a:lnTo>
                        <a:pt x="15" y="14"/>
                      </a:lnTo>
                      <a:close/>
                      <a:moveTo>
                        <a:pt x="13" y="82"/>
                      </a:moveTo>
                      <a:lnTo>
                        <a:pt x="13" y="82"/>
                      </a:lnTo>
                      <a:cubicBezTo>
                        <a:pt x="6" y="82"/>
                        <a:pt x="0" y="73"/>
                        <a:pt x="0" y="62"/>
                      </a:cubicBezTo>
                      <a:lnTo>
                        <a:pt x="0" y="20"/>
                      </a:lnTo>
                      <a:cubicBezTo>
                        <a:pt x="0" y="9"/>
                        <a:pt x="6" y="0"/>
                        <a:pt x="13" y="0"/>
                      </a:cubicBezTo>
                      <a:lnTo>
                        <a:pt x="15" y="1"/>
                      </a:lnTo>
                      <a:lnTo>
                        <a:pt x="48" y="9"/>
                      </a:lnTo>
                      <a:cubicBezTo>
                        <a:pt x="54" y="10"/>
                        <a:pt x="59" y="18"/>
                        <a:pt x="59" y="28"/>
                      </a:cubicBezTo>
                      <a:lnTo>
                        <a:pt x="59" y="63"/>
                      </a:lnTo>
                      <a:cubicBezTo>
                        <a:pt x="59" y="73"/>
                        <a:pt x="54" y="81"/>
                        <a:pt x="47" y="81"/>
                      </a:cubicBezTo>
                      <a:lnTo>
                        <a:pt x="13" y="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defTabSz="1218712" fontAlgn="ctr">
                    <a:defRPr/>
                  </a:pPr>
                  <a:endParaRPr lang="en-US" altLang="zh-CN" sz="2399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/>
                  </a:endParaRPr>
                </a:p>
              </p:txBody>
            </p:sp>
            <p:sp>
              <p:nvSpPr>
                <p:cNvPr id="154" name="Freeform 93"/>
                <p:cNvSpPr>
                  <a:spLocks noEditPoints="1"/>
                </p:cNvSpPr>
                <p:nvPr/>
              </p:nvSpPr>
              <p:spPr bwMode="auto">
                <a:xfrm>
                  <a:off x="2779713" y="3251201"/>
                  <a:ext cx="30163" cy="38100"/>
                </a:xfrm>
                <a:custGeom>
                  <a:avLst/>
                  <a:gdLst>
                    <a:gd name="T0" fmla="*/ 2147483647 w 61"/>
                    <a:gd name="T1" fmla="*/ 2147483647 h 79"/>
                    <a:gd name="T2" fmla="*/ 2147483647 w 61"/>
                    <a:gd name="T3" fmla="*/ 2147483647 h 79"/>
                    <a:gd name="T4" fmla="*/ 2147483647 w 61"/>
                    <a:gd name="T5" fmla="*/ 2147483647 h 79"/>
                    <a:gd name="T6" fmla="*/ 2147483647 w 61"/>
                    <a:gd name="T7" fmla="*/ 2147483647 h 79"/>
                    <a:gd name="T8" fmla="*/ 2147483647 w 61"/>
                    <a:gd name="T9" fmla="*/ 2147483647 h 79"/>
                    <a:gd name="T10" fmla="*/ 2147483647 w 61"/>
                    <a:gd name="T11" fmla="*/ 2147483647 h 79"/>
                    <a:gd name="T12" fmla="*/ 2147483647 w 61"/>
                    <a:gd name="T13" fmla="*/ 2147483647 h 79"/>
                    <a:gd name="T14" fmla="*/ 2147483647 w 61"/>
                    <a:gd name="T15" fmla="*/ 2147483647 h 79"/>
                    <a:gd name="T16" fmla="*/ 2147483647 w 61"/>
                    <a:gd name="T17" fmla="*/ 2147483647 h 79"/>
                    <a:gd name="T18" fmla="*/ 2147483647 w 61"/>
                    <a:gd name="T19" fmla="*/ 2147483647 h 79"/>
                    <a:gd name="T20" fmla="*/ 2147483647 w 61"/>
                    <a:gd name="T21" fmla="*/ 2147483647 h 79"/>
                    <a:gd name="T22" fmla="*/ 2147483647 w 61"/>
                    <a:gd name="T23" fmla="*/ 2147483647 h 79"/>
                    <a:gd name="T24" fmla="*/ 0 w 61"/>
                    <a:gd name="T25" fmla="*/ 2147483647 h 79"/>
                    <a:gd name="T26" fmla="*/ 0 w 61"/>
                    <a:gd name="T27" fmla="*/ 2147483647 h 79"/>
                    <a:gd name="T28" fmla="*/ 2147483647 w 61"/>
                    <a:gd name="T29" fmla="*/ 0 h 79"/>
                    <a:gd name="T30" fmla="*/ 2147483647 w 61"/>
                    <a:gd name="T31" fmla="*/ 0 h 79"/>
                    <a:gd name="T32" fmla="*/ 2147483647 w 61"/>
                    <a:gd name="T33" fmla="*/ 2147483647 h 79"/>
                    <a:gd name="T34" fmla="*/ 2147483647 w 61"/>
                    <a:gd name="T35" fmla="*/ 2147483647 h 79"/>
                    <a:gd name="T36" fmla="*/ 2147483647 w 61"/>
                    <a:gd name="T37" fmla="*/ 2147483647 h 79"/>
                    <a:gd name="T38" fmla="*/ 2147483647 w 61"/>
                    <a:gd name="T39" fmla="*/ 2147483647 h 79"/>
                    <a:gd name="T40" fmla="*/ 2147483647 w 61"/>
                    <a:gd name="T41" fmla="*/ 2147483647 h 7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1"/>
                    <a:gd name="T64" fmla="*/ 0 h 79"/>
                    <a:gd name="T65" fmla="*/ 61 w 61"/>
                    <a:gd name="T66" fmla="*/ 79 h 7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1" h="79">
                      <a:moveTo>
                        <a:pt x="14" y="13"/>
                      </a:moveTo>
                      <a:lnTo>
                        <a:pt x="14" y="13"/>
                      </a:lnTo>
                      <a:cubicBezTo>
                        <a:pt x="14" y="14"/>
                        <a:pt x="13" y="16"/>
                        <a:pt x="13" y="19"/>
                      </a:cubicBezTo>
                      <a:lnTo>
                        <a:pt x="13" y="59"/>
                      </a:lnTo>
                      <a:cubicBezTo>
                        <a:pt x="13" y="62"/>
                        <a:pt x="14" y="64"/>
                        <a:pt x="14" y="66"/>
                      </a:cubicBezTo>
                      <a:lnTo>
                        <a:pt x="47" y="62"/>
                      </a:lnTo>
                      <a:cubicBezTo>
                        <a:pt x="47" y="61"/>
                        <a:pt x="48" y="59"/>
                        <a:pt x="48" y="57"/>
                      </a:cubicBezTo>
                      <a:lnTo>
                        <a:pt x="48" y="20"/>
                      </a:lnTo>
                      <a:cubicBezTo>
                        <a:pt x="48" y="17"/>
                        <a:pt x="47" y="15"/>
                        <a:pt x="47" y="14"/>
                      </a:cubicBezTo>
                      <a:lnTo>
                        <a:pt x="14" y="13"/>
                      </a:lnTo>
                      <a:close/>
                      <a:moveTo>
                        <a:pt x="12" y="79"/>
                      </a:moveTo>
                      <a:lnTo>
                        <a:pt x="12" y="79"/>
                      </a:lnTo>
                      <a:cubicBezTo>
                        <a:pt x="5" y="79"/>
                        <a:pt x="0" y="72"/>
                        <a:pt x="0" y="59"/>
                      </a:cubicBezTo>
                      <a:lnTo>
                        <a:pt x="0" y="19"/>
                      </a:lnTo>
                      <a:cubicBezTo>
                        <a:pt x="0" y="7"/>
                        <a:pt x="4" y="0"/>
                        <a:pt x="12" y="0"/>
                      </a:cubicBezTo>
                      <a:lnTo>
                        <a:pt x="13" y="0"/>
                      </a:lnTo>
                      <a:lnTo>
                        <a:pt x="49" y="1"/>
                      </a:lnTo>
                      <a:cubicBezTo>
                        <a:pt x="58" y="2"/>
                        <a:pt x="61" y="12"/>
                        <a:pt x="61" y="20"/>
                      </a:cubicBezTo>
                      <a:lnTo>
                        <a:pt x="61" y="57"/>
                      </a:lnTo>
                      <a:cubicBezTo>
                        <a:pt x="61" y="67"/>
                        <a:pt x="56" y="75"/>
                        <a:pt x="50" y="75"/>
                      </a:cubicBezTo>
                      <a:lnTo>
                        <a:pt x="12" y="7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defTabSz="1218712" fontAlgn="ctr">
                    <a:defRPr/>
                  </a:pPr>
                  <a:endParaRPr lang="en-US" altLang="zh-CN" sz="2399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/>
                  </a:endParaRPr>
                </a:p>
              </p:txBody>
            </p:sp>
          </p:grpSp>
          <p:sp>
            <p:nvSpPr>
              <p:cNvPr id="118" name="Freeform 126"/>
              <p:cNvSpPr>
                <a:spLocks/>
              </p:cNvSpPr>
              <p:nvPr/>
            </p:nvSpPr>
            <p:spPr bwMode="auto">
              <a:xfrm>
                <a:off x="2569195" y="1872042"/>
                <a:ext cx="320116" cy="209355"/>
              </a:xfrm>
              <a:custGeom>
                <a:avLst/>
                <a:gdLst>
                  <a:gd name="T0" fmla="*/ 129 w 130"/>
                  <a:gd name="T1" fmla="*/ 66 h 84"/>
                  <a:gd name="T2" fmla="*/ 118 w 130"/>
                  <a:gd name="T3" fmla="*/ 42 h 84"/>
                  <a:gd name="T4" fmla="*/ 110 w 130"/>
                  <a:gd name="T5" fmla="*/ 38 h 84"/>
                  <a:gd name="T6" fmla="*/ 107 w 130"/>
                  <a:gd name="T7" fmla="*/ 46 h 84"/>
                  <a:gd name="T8" fmla="*/ 112 w 130"/>
                  <a:gd name="T9" fmla="*/ 58 h 84"/>
                  <a:gd name="T10" fmla="*/ 9 w 130"/>
                  <a:gd name="T11" fmla="*/ 2 h 84"/>
                  <a:gd name="T12" fmla="*/ 1 w 130"/>
                  <a:gd name="T13" fmla="*/ 4 h 84"/>
                  <a:gd name="T14" fmla="*/ 4 w 130"/>
                  <a:gd name="T15" fmla="*/ 12 h 84"/>
                  <a:gd name="T16" fmla="*/ 107 w 130"/>
                  <a:gd name="T17" fmla="*/ 68 h 84"/>
                  <a:gd name="T18" fmla="*/ 95 w 130"/>
                  <a:gd name="T19" fmla="*/ 72 h 84"/>
                  <a:gd name="T20" fmla="*/ 91 w 130"/>
                  <a:gd name="T21" fmla="*/ 80 h 84"/>
                  <a:gd name="T22" fmla="*/ 97 w 130"/>
                  <a:gd name="T23" fmla="*/ 84 h 84"/>
                  <a:gd name="T24" fmla="*/ 99 w 130"/>
                  <a:gd name="T25" fmla="*/ 83 h 84"/>
                  <a:gd name="T26" fmla="*/ 125 w 130"/>
                  <a:gd name="T27" fmla="*/ 74 h 84"/>
                  <a:gd name="T28" fmla="*/ 129 w 130"/>
                  <a:gd name="T29" fmla="*/ 71 h 84"/>
                  <a:gd name="T30" fmla="*/ 129 w 130"/>
                  <a:gd name="T31" fmla="*/ 6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0" h="84">
                    <a:moveTo>
                      <a:pt x="129" y="66"/>
                    </a:moveTo>
                    <a:cubicBezTo>
                      <a:pt x="118" y="42"/>
                      <a:pt x="118" y="42"/>
                      <a:pt x="118" y="42"/>
                    </a:cubicBezTo>
                    <a:cubicBezTo>
                      <a:pt x="117" y="39"/>
                      <a:pt x="113" y="37"/>
                      <a:pt x="110" y="38"/>
                    </a:cubicBezTo>
                    <a:cubicBezTo>
                      <a:pt x="107" y="40"/>
                      <a:pt x="106" y="43"/>
                      <a:pt x="107" y="46"/>
                    </a:cubicBezTo>
                    <a:cubicBezTo>
                      <a:pt x="112" y="58"/>
                      <a:pt x="112" y="58"/>
                      <a:pt x="112" y="58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6" y="0"/>
                      <a:pt x="3" y="1"/>
                      <a:pt x="1" y="4"/>
                    </a:cubicBezTo>
                    <a:cubicBezTo>
                      <a:pt x="0" y="7"/>
                      <a:pt x="1" y="11"/>
                      <a:pt x="4" y="12"/>
                    </a:cubicBezTo>
                    <a:cubicBezTo>
                      <a:pt x="107" y="68"/>
                      <a:pt x="107" y="68"/>
                      <a:pt x="107" y="68"/>
                    </a:cubicBezTo>
                    <a:cubicBezTo>
                      <a:pt x="95" y="72"/>
                      <a:pt x="95" y="72"/>
                      <a:pt x="95" y="72"/>
                    </a:cubicBezTo>
                    <a:cubicBezTo>
                      <a:pt x="92" y="73"/>
                      <a:pt x="90" y="77"/>
                      <a:pt x="91" y="80"/>
                    </a:cubicBezTo>
                    <a:cubicBezTo>
                      <a:pt x="92" y="82"/>
                      <a:pt x="94" y="84"/>
                      <a:pt x="97" y="84"/>
                    </a:cubicBezTo>
                    <a:cubicBezTo>
                      <a:pt x="97" y="84"/>
                      <a:pt x="98" y="84"/>
                      <a:pt x="99" y="83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127" y="74"/>
                      <a:pt x="128" y="73"/>
                      <a:pt x="129" y="71"/>
                    </a:cubicBezTo>
                    <a:cubicBezTo>
                      <a:pt x="130" y="70"/>
                      <a:pt x="130" y="68"/>
                      <a:pt x="129" y="66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383" tIns="45691" rIns="91383" bIns="456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grpSp>
            <p:nvGrpSpPr>
              <p:cNvPr id="119" name="组合 118"/>
              <p:cNvGrpSpPr/>
              <p:nvPr/>
            </p:nvGrpSpPr>
            <p:grpSpPr>
              <a:xfrm>
                <a:off x="2523475" y="1956362"/>
                <a:ext cx="307463" cy="421693"/>
                <a:chOff x="2523475" y="1956362"/>
                <a:chExt cx="307463" cy="421693"/>
              </a:xfrm>
            </p:grpSpPr>
            <p:sp>
              <p:nvSpPr>
                <p:cNvPr id="120" name="Freeform 155"/>
                <p:cNvSpPr>
                  <a:spLocks/>
                </p:cNvSpPr>
                <p:nvPr/>
              </p:nvSpPr>
              <p:spPr bwMode="auto">
                <a:xfrm flipH="1">
                  <a:off x="2785219" y="2155435"/>
                  <a:ext cx="45719" cy="220663"/>
                </a:xfrm>
                <a:custGeom>
                  <a:avLst/>
                  <a:gdLst>
                    <a:gd name="T0" fmla="*/ 6 w 11"/>
                    <a:gd name="T1" fmla="*/ 0 h 87"/>
                    <a:gd name="T2" fmla="*/ 0 w 11"/>
                    <a:gd name="T3" fmla="*/ 6 h 87"/>
                    <a:gd name="T4" fmla="*/ 0 w 11"/>
                    <a:gd name="T5" fmla="*/ 81 h 87"/>
                    <a:gd name="T6" fmla="*/ 6 w 11"/>
                    <a:gd name="T7" fmla="*/ 87 h 87"/>
                    <a:gd name="T8" fmla="*/ 11 w 11"/>
                    <a:gd name="T9" fmla="*/ 81 h 87"/>
                    <a:gd name="T10" fmla="*/ 11 w 11"/>
                    <a:gd name="T11" fmla="*/ 6 h 87"/>
                    <a:gd name="T12" fmla="*/ 6 w 11"/>
                    <a:gd name="T13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87">
                      <a:moveTo>
                        <a:pt x="6" y="0"/>
                      </a:move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0" y="84"/>
                        <a:pt x="2" y="87"/>
                        <a:pt x="6" y="87"/>
                      </a:cubicBezTo>
                      <a:cubicBezTo>
                        <a:pt x="9" y="87"/>
                        <a:pt x="11" y="84"/>
                        <a:pt x="11" y="81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3"/>
                        <a:pt x="9" y="0"/>
                        <a:pt x="6" y="0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 vert="horz" wrap="square" lIns="91383" tIns="45691" rIns="91383" bIns="45691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1218712" fontAlgn="ctr">
                    <a:defRPr/>
                  </a:pPr>
                  <a:endParaRPr lang="en-US" altLang="zh-CN" sz="2399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/>
                  </a:endParaRPr>
                </a:p>
              </p:txBody>
            </p:sp>
            <p:sp>
              <p:nvSpPr>
                <p:cNvPr id="121" name="Freeform 156"/>
                <p:cNvSpPr>
                  <a:spLocks/>
                </p:cNvSpPr>
                <p:nvPr/>
              </p:nvSpPr>
              <p:spPr bwMode="auto">
                <a:xfrm flipH="1">
                  <a:off x="2662155" y="2041874"/>
                  <a:ext cx="45719" cy="336181"/>
                </a:xfrm>
                <a:custGeom>
                  <a:avLst/>
                  <a:gdLst>
                    <a:gd name="T0" fmla="*/ 6 w 11"/>
                    <a:gd name="T1" fmla="*/ 0 h 118"/>
                    <a:gd name="T2" fmla="*/ 0 w 11"/>
                    <a:gd name="T3" fmla="*/ 6 h 118"/>
                    <a:gd name="T4" fmla="*/ 0 w 11"/>
                    <a:gd name="T5" fmla="*/ 112 h 118"/>
                    <a:gd name="T6" fmla="*/ 6 w 11"/>
                    <a:gd name="T7" fmla="*/ 118 h 118"/>
                    <a:gd name="T8" fmla="*/ 11 w 11"/>
                    <a:gd name="T9" fmla="*/ 112 h 118"/>
                    <a:gd name="T10" fmla="*/ 11 w 11"/>
                    <a:gd name="T11" fmla="*/ 6 h 118"/>
                    <a:gd name="T12" fmla="*/ 6 w 11"/>
                    <a:gd name="T13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118">
                      <a:moveTo>
                        <a:pt x="6" y="0"/>
                      </a:move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5"/>
                        <a:pt x="2" y="118"/>
                        <a:pt x="6" y="118"/>
                      </a:cubicBezTo>
                      <a:cubicBezTo>
                        <a:pt x="9" y="118"/>
                        <a:pt x="11" y="115"/>
                        <a:pt x="11" y="112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3"/>
                        <a:pt x="9" y="0"/>
                        <a:pt x="6" y="0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 vert="horz" wrap="square" lIns="91383" tIns="45691" rIns="91383" bIns="45691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1218712" fontAlgn="ctr">
                    <a:defRPr/>
                  </a:pPr>
                  <a:endParaRPr lang="en-US" altLang="zh-CN" sz="2399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/>
                  </a:endParaRPr>
                </a:p>
              </p:txBody>
            </p:sp>
            <p:sp>
              <p:nvSpPr>
                <p:cNvPr id="122" name="Freeform 157"/>
                <p:cNvSpPr>
                  <a:spLocks/>
                </p:cNvSpPr>
                <p:nvPr/>
              </p:nvSpPr>
              <p:spPr bwMode="auto">
                <a:xfrm flipH="1">
                  <a:off x="2523475" y="1956362"/>
                  <a:ext cx="45719" cy="419735"/>
                </a:xfrm>
                <a:custGeom>
                  <a:avLst/>
                  <a:gdLst>
                    <a:gd name="T0" fmla="*/ 6 w 11"/>
                    <a:gd name="T1" fmla="*/ 0 h 181"/>
                    <a:gd name="T2" fmla="*/ 0 w 11"/>
                    <a:gd name="T3" fmla="*/ 5 h 181"/>
                    <a:gd name="T4" fmla="*/ 0 w 11"/>
                    <a:gd name="T5" fmla="*/ 175 h 181"/>
                    <a:gd name="T6" fmla="*/ 6 w 11"/>
                    <a:gd name="T7" fmla="*/ 181 h 181"/>
                    <a:gd name="T8" fmla="*/ 11 w 11"/>
                    <a:gd name="T9" fmla="*/ 175 h 181"/>
                    <a:gd name="T10" fmla="*/ 11 w 11"/>
                    <a:gd name="T11" fmla="*/ 5 h 181"/>
                    <a:gd name="T12" fmla="*/ 6 w 11"/>
                    <a:gd name="T13" fmla="*/ 0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181">
                      <a:moveTo>
                        <a:pt x="6" y="0"/>
                      </a:move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175"/>
                        <a:pt x="0" y="175"/>
                        <a:pt x="0" y="175"/>
                      </a:cubicBezTo>
                      <a:cubicBezTo>
                        <a:pt x="0" y="178"/>
                        <a:pt x="2" y="181"/>
                        <a:pt x="6" y="181"/>
                      </a:cubicBezTo>
                      <a:cubicBezTo>
                        <a:pt x="9" y="181"/>
                        <a:pt x="11" y="178"/>
                        <a:pt x="11" y="17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2"/>
                        <a:pt x="9" y="0"/>
                        <a:pt x="6" y="0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 vert="horz" wrap="square" lIns="91383" tIns="45691" rIns="91383" bIns="45691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1218712" fontAlgn="ctr">
                    <a:defRPr/>
                  </a:pPr>
                  <a:endParaRPr lang="en-US" altLang="zh-CN" sz="2399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/>
                  </a:endParaRPr>
                </a:p>
              </p:txBody>
            </p:sp>
          </p:grpSp>
        </p:grpSp>
      </p:grpSp>
      <p:grpSp>
        <p:nvGrpSpPr>
          <p:cNvPr id="155" name="组合 154"/>
          <p:cNvGrpSpPr/>
          <p:nvPr/>
        </p:nvGrpSpPr>
        <p:grpSpPr>
          <a:xfrm>
            <a:off x="6762651" y="1629919"/>
            <a:ext cx="1439105" cy="1439105"/>
            <a:chOff x="4297387" y="1629594"/>
            <a:chExt cx="1440000" cy="1440000"/>
          </a:xfrm>
        </p:grpSpPr>
        <p:sp>
          <p:nvSpPr>
            <p:cNvPr id="156" name="Freeform 111"/>
            <p:cNvSpPr>
              <a:spLocks/>
            </p:cNvSpPr>
            <p:nvPr/>
          </p:nvSpPr>
          <p:spPr bwMode="auto">
            <a:xfrm>
              <a:off x="4297387" y="1629594"/>
              <a:ext cx="1440000" cy="1440000"/>
            </a:xfrm>
            <a:custGeom>
              <a:avLst/>
              <a:gdLst>
                <a:gd name="T0" fmla="*/ 2147483647 w 2659"/>
                <a:gd name="T1" fmla="*/ 2147483647 h 2659"/>
                <a:gd name="T2" fmla="*/ 2147483647 w 2659"/>
                <a:gd name="T3" fmla="*/ 2147483647 h 2659"/>
                <a:gd name="T4" fmla="*/ 2147483647 w 2659"/>
                <a:gd name="T5" fmla="*/ 2147483647 h 2659"/>
                <a:gd name="T6" fmla="*/ 0 w 2659"/>
                <a:gd name="T7" fmla="*/ 2147483647 h 2659"/>
                <a:gd name="T8" fmla="*/ 2147483647 w 2659"/>
                <a:gd name="T9" fmla="*/ 0 h 2659"/>
                <a:gd name="T10" fmla="*/ 2147483647 w 2659"/>
                <a:gd name="T11" fmla="*/ 2147483647 h 26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59"/>
                <a:gd name="T19" fmla="*/ 0 h 2659"/>
                <a:gd name="T20" fmla="*/ 2659 w 2659"/>
                <a:gd name="T21" fmla="*/ 2659 h 26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59" h="2659">
                  <a:moveTo>
                    <a:pt x="2659" y="1330"/>
                  </a:moveTo>
                  <a:lnTo>
                    <a:pt x="2659" y="1330"/>
                  </a:lnTo>
                  <a:cubicBezTo>
                    <a:pt x="2659" y="2064"/>
                    <a:pt x="2064" y="2659"/>
                    <a:pt x="1330" y="2659"/>
                  </a:cubicBezTo>
                  <a:cubicBezTo>
                    <a:pt x="595" y="2659"/>
                    <a:pt x="0" y="2064"/>
                    <a:pt x="0" y="1330"/>
                  </a:cubicBezTo>
                  <a:cubicBezTo>
                    <a:pt x="0" y="596"/>
                    <a:pt x="595" y="0"/>
                    <a:pt x="1330" y="0"/>
                  </a:cubicBezTo>
                  <a:cubicBezTo>
                    <a:pt x="2064" y="0"/>
                    <a:pt x="2659" y="596"/>
                    <a:pt x="2659" y="1330"/>
                  </a:cubicBezTo>
                  <a:close/>
                </a:path>
              </a:pathLst>
            </a:custGeom>
            <a:solidFill>
              <a:srgbClr val="94C94A"/>
            </a:solidFill>
            <a:ln>
              <a:noFill/>
            </a:ln>
          </p:spPr>
          <p:txBody>
            <a:bodyPr wrap="square">
              <a:noAutofit/>
            </a:bodyPr>
            <a:lstStyle/>
            <a:p>
              <a:pPr defTabSz="1218712" fontAlgn="ctr"/>
              <a:endParaRPr lang="en-US" altLang="zh-CN" sz="2399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</a:endParaRPr>
            </a:p>
          </p:txBody>
        </p:sp>
        <p:grpSp>
          <p:nvGrpSpPr>
            <p:cNvPr id="157" name="组合 350"/>
            <p:cNvGrpSpPr>
              <a:grpSpLocks/>
            </p:cNvGrpSpPr>
            <p:nvPr/>
          </p:nvGrpSpPr>
          <p:grpSpPr bwMode="auto">
            <a:xfrm>
              <a:off x="4592716" y="2036167"/>
              <a:ext cx="849342" cy="626854"/>
              <a:chOff x="2978150" y="3884613"/>
              <a:chExt cx="669925" cy="534988"/>
            </a:xfrm>
          </p:grpSpPr>
          <p:sp>
            <p:nvSpPr>
              <p:cNvPr id="158" name="Freeform 112"/>
              <p:cNvSpPr>
                <a:spLocks/>
              </p:cNvSpPr>
              <p:nvPr/>
            </p:nvSpPr>
            <p:spPr bwMode="auto">
              <a:xfrm>
                <a:off x="3278188" y="3984626"/>
                <a:ext cx="119063" cy="215900"/>
              </a:xfrm>
              <a:custGeom>
                <a:avLst/>
                <a:gdLst>
                  <a:gd name="T0" fmla="*/ 2147483647 w 284"/>
                  <a:gd name="T1" fmla="*/ 2147483647 h 512"/>
                  <a:gd name="T2" fmla="*/ 2147483647 w 284"/>
                  <a:gd name="T3" fmla="*/ 2147483647 h 512"/>
                  <a:gd name="T4" fmla="*/ 2147483647 w 284"/>
                  <a:gd name="T5" fmla="*/ 2147483647 h 512"/>
                  <a:gd name="T6" fmla="*/ 0 w 284"/>
                  <a:gd name="T7" fmla="*/ 2147483647 h 512"/>
                  <a:gd name="T8" fmla="*/ 0 w 284"/>
                  <a:gd name="T9" fmla="*/ 2147483647 h 512"/>
                  <a:gd name="T10" fmla="*/ 2147483647 w 284"/>
                  <a:gd name="T11" fmla="*/ 0 h 512"/>
                  <a:gd name="T12" fmla="*/ 2147483647 w 284"/>
                  <a:gd name="T13" fmla="*/ 0 h 512"/>
                  <a:gd name="T14" fmla="*/ 2147483647 w 284"/>
                  <a:gd name="T15" fmla="*/ 2147483647 h 512"/>
                  <a:gd name="T16" fmla="*/ 2147483647 w 284"/>
                  <a:gd name="T17" fmla="*/ 2147483647 h 512"/>
                  <a:gd name="T18" fmla="*/ 2147483647 w 284"/>
                  <a:gd name="T19" fmla="*/ 2147483647 h 512"/>
                  <a:gd name="T20" fmla="*/ 2147483647 w 284"/>
                  <a:gd name="T21" fmla="*/ 2147483647 h 512"/>
                  <a:gd name="T22" fmla="*/ 2147483647 w 284"/>
                  <a:gd name="T23" fmla="*/ 2147483647 h 512"/>
                  <a:gd name="T24" fmla="*/ 2147483647 w 284"/>
                  <a:gd name="T25" fmla="*/ 2147483647 h 512"/>
                  <a:gd name="T26" fmla="*/ 2147483647 w 284"/>
                  <a:gd name="T27" fmla="*/ 2147483647 h 512"/>
                  <a:gd name="T28" fmla="*/ 2147483647 w 284"/>
                  <a:gd name="T29" fmla="*/ 2147483647 h 512"/>
                  <a:gd name="T30" fmla="*/ 2147483647 w 284"/>
                  <a:gd name="T31" fmla="*/ 2147483647 h 512"/>
                  <a:gd name="T32" fmla="*/ 2147483647 w 284"/>
                  <a:gd name="T33" fmla="*/ 2147483647 h 512"/>
                  <a:gd name="T34" fmla="*/ 2147483647 w 284"/>
                  <a:gd name="T35" fmla="*/ 2147483647 h 5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84"/>
                  <a:gd name="T55" fmla="*/ 0 h 512"/>
                  <a:gd name="T56" fmla="*/ 284 w 284"/>
                  <a:gd name="T57" fmla="*/ 512 h 5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84" h="512">
                    <a:moveTo>
                      <a:pt x="152" y="512"/>
                    </a:moveTo>
                    <a:lnTo>
                      <a:pt x="152" y="512"/>
                    </a:lnTo>
                    <a:lnTo>
                      <a:pt x="36" y="512"/>
                    </a:lnTo>
                    <a:cubicBezTo>
                      <a:pt x="16" y="512"/>
                      <a:pt x="0" y="495"/>
                      <a:pt x="0" y="475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lnTo>
                      <a:pt x="248" y="0"/>
                    </a:lnTo>
                    <a:cubicBezTo>
                      <a:pt x="268" y="0"/>
                      <a:pt x="284" y="16"/>
                      <a:pt x="284" y="36"/>
                    </a:cubicBezTo>
                    <a:lnTo>
                      <a:pt x="284" y="306"/>
                    </a:lnTo>
                    <a:lnTo>
                      <a:pt x="258" y="306"/>
                    </a:lnTo>
                    <a:lnTo>
                      <a:pt x="258" y="36"/>
                    </a:lnTo>
                    <a:cubicBezTo>
                      <a:pt x="258" y="31"/>
                      <a:pt x="253" y="27"/>
                      <a:pt x="248" y="27"/>
                    </a:cubicBezTo>
                    <a:lnTo>
                      <a:pt x="36" y="27"/>
                    </a:lnTo>
                    <a:cubicBezTo>
                      <a:pt x="31" y="27"/>
                      <a:pt x="26" y="31"/>
                      <a:pt x="26" y="36"/>
                    </a:cubicBezTo>
                    <a:lnTo>
                      <a:pt x="26" y="475"/>
                    </a:lnTo>
                    <a:cubicBezTo>
                      <a:pt x="26" y="481"/>
                      <a:pt x="31" y="485"/>
                      <a:pt x="36" y="485"/>
                    </a:cubicBezTo>
                    <a:lnTo>
                      <a:pt x="152" y="485"/>
                    </a:lnTo>
                    <a:lnTo>
                      <a:pt x="152" y="512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defTabSz="1218712" fontAlgn="ctr"/>
                <a:endParaRPr lang="en-US" altLang="zh-CN" sz="2399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59" name="Freeform 113"/>
              <p:cNvSpPr>
                <a:spLocks noEditPoints="1"/>
              </p:cNvSpPr>
              <p:nvPr/>
            </p:nvSpPr>
            <p:spPr bwMode="auto">
              <a:xfrm>
                <a:off x="3295650" y="4014788"/>
                <a:ext cx="82550" cy="41275"/>
              </a:xfrm>
              <a:custGeom>
                <a:avLst/>
                <a:gdLst>
                  <a:gd name="T0" fmla="*/ 2147483647 w 196"/>
                  <a:gd name="T1" fmla="*/ 2147483647 h 98"/>
                  <a:gd name="T2" fmla="*/ 2147483647 w 196"/>
                  <a:gd name="T3" fmla="*/ 2147483647 h 98"/>
                  <a:gd name="T4" fmla="*/ 2147483647 w 196"/>
                  <a:gd name="T5" fmla="*/ 2147483647 h 98"/>
                  <a:gd name="T6" fmla="*/ 2147483647 w 196"/>
                  <a:gd name="T7" fmla="*/ 2147483647 h 98"/>
                  <a:gd name="T8" fmla="*/ 2147483647 w 196"/>
                  <a:gd name="T9" fmla="*/ 2147483647 h 98"/>
                  <a:gd name="T10" fmla="*/ 2147483647 w 196"/>
                  <a:gd name="T11" fmla="*/ 2147483647 h 98"/>
                  <a:gd name="T12" fmla="*/ 2147483647 w 196"/>
                  <a:gd name="T13" fmla="*/ 2147483647 h 98"/>
                  <a:gd name="T14" fmla="*/ 2147483647 w 196"/>
                  <a:gd name="T15" fmla="*/ 2147483647 h 98"/>
                  <a:gd name="T16" fmla="*/ 0 w 196"/>
                  <a:gd name="T17" fmla="*/ 2147483647 h 98"/>
                  <a:gd name="T18" fmla="*/ 0 w 196"/>
                  <a:gd name="T19" fmla="*/ 0 h 98"/>
                  <a:gd name="T20" fmla="*/ 2147483647 w 196"/>
                  <a:gd name="T21" fmla="*/ 0 h 98"/>
                  <a:gd name="T22" fmla="*/ 2147483647 w 196"/>
                  <a:gd name="T23" fmla="*/ 2147483647 h 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6"/>
                  <a:gd name="T37" fmla="*/ 0 h 98"/>
                  <a:gd name="T38" fmla="*/ 196 w 196"/>
                  <a:gd name="T39" fmla="*/ 98 h 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6" h="98">
                    <a:moveTo>
                      <a:pt x="27" y="71"/>
                    </a:moveTo>
                    <a:lnTo>
                      <a:pt x="27" y="71"/>
                    </a:lnTo>
                    <a:lnTo>
                      <a:pt x="169" y="71"/>
                    </a:lnTo>
                    <a:lnTo>
                      <a:pt x="169" y="26"/>
                    </a:lnTo>
                    <a:lnTo>
                      <a:pt x="27" y="26"/>
                    </a:lnTo>
                    <a:lnTo>
                      <a:pt x="27" y="71"/>
                    </a:lnTo>
                    <a:close/>
                    <a:moveTo>
                      <a:pt x="196" y="98"/>
                    </a:moveTo>
                    <a:lnTo>
                      <a:pt x="196" y="98"/>
                    </a:lnTo>
                    <a:lnTo>
                      <a:pt x="0" y="98"/>
                    </a:lnTo>
                    <a:lnTo>
                      <a:pt x="0" y="0"/>
                    </a:lnTo>
                    <a:lnTo>
                      <a:pt x="196" y="0"/>
                    </a:lnTo>
                    <a:lnTo>
                      <a:pt x="196" y="9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defTabSz="1218712" fontAlgn="ctr"/>
                <a:endParaRPr lang="en-US" altLang="zh-CN" sz="2399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60" name="Freeform 114"/>
              <p:cNvSpPr>
                <a:spLocks noEditPoints="1"/>
              </p:cNvSpPr>
              <p:nvPr/>
            </p:nvSpPr>
            <p:spPr bwMode="auto">
              <a:xfrm>
                <a:off x="3295650" y="4060826"/>
                <a:ext cx="82550" cy="41275"/>
              </a:xfrm>
              <a:custGeom>
                <a:avLst/>
                <a:gdLst>
                  <a:gd name="T0" fmla="*/ 2147483647 w 196"/>
                  <a:gd name="T1" fmla="*/ 2147483647 h 98"/>
                  <a:gd name="T2" fmla="*/ 2147483647 w 196"/>
                  <a:gd name="T3" fmla="*/ 2147483647 h 98"/>
                  <a:gd name="T4" fmla="*/ 2147483647 w 196"/>
                  <a:gd name="T5" fmla="*/ 2147483647 h 98"/>
                  <a:gd name="T6" fmla="*/ 2147483647 w 196"/>
                  <a:gd name="T7" fmla="*/ 2147483647 h 98"/>
                  <a:gd name="T8" fmla="*/ 2147483647 w 196"/>
                  <a:gd name="T9" fmla="*/ 2147483647 h 98"/>
                  <a:gd name="T10" fmla="*/ 2147483647 w 196"/>
                  <a:gd name="T11" fmla="*/ 2147483647 h 98"/>
                  <a:gd name="T12" fmla="*/ 2147483647 w 196"/>
                  <a:gd name="T13" fmla="*/ 2147483647 h 98"/>
                  <a:gd name="T14" fmla="*/ 2147483647 w 196"/>
                  <a:gd name="T15" fmla="*/ 2147483647 h 98"/>
                  <a:gd name="T16" fmla="*/ 0 w 196"/>
                  <a:gd name="T17" fmla="*/ 2147483647 h 98"/>
                  <a:gd name="T18" fmla="*/ 0 w 196"/>
                  <a:gd name="T19" fmla="*/ 0 h 98"/>
                  <a:gd name="T20" fmla="*/ 2147483647 w 196"/>
                  <a:gd name="T21" fmla="*/ 0 h 98"/>
                  <a:gd name="T22" fmla="*/ 2147483647 w 196"/>
                  <a:gd name="T23" fmla="*/ 2147483647 h 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6"/>
                  <a:gd name="T37" fmla="*/ 0 h 98"/>
                  <a:gd name="T38" fmla="*/ 196 w 196"/>
                  <a:gd name="T39" fmla="*/ 98 h 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6" h="98">
                    <a:moveTo>
                      <a:pt x="27" y="71"/>
                    </a:moveTo>
                    <a:lnTo>
                      <a:pt x="27" y="71"/>
                    </a:lnTo>
                    <a:lnTo>
                      <a:pt x="169" y="71"/>
                    </a:lnTo>
                    <a:lnTo>
                      <a:pt x="169" y="26"/>
                    </a:lnTo>
                    <a:lnTo>
                      <a:pt x="27" y="26"/>
                    </a:lnTo>
                    <a:lnTo>
                      <a:pt x="27" y="71"/>
                    </a:lnTo>
                    <a:close/>
                    <a:moveTo>
                      <a:pt x="196" y="98"/>
                    </a:moveTo>
                    <a:lnTo>
                      <a:pt x="196" y="98"/>
                    </a:lnTo>
                    <a:lnTo>
                      <a:pt x="0" y="98"/>
                    </a:lnTo>
                    <a:lnTo>
                      <a:pt x="0" y="0"/>
                    </a:lnTo>
                    <a:lnTo>
                      <a:pt x="196" y="0"/>
                    </a:lnTo>
                    <a:lnTo>
                      <a:pt x="196" y="9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defTabSz="1218712" fontAlgn="ctr"/>
                <a:endParaRPr lang="en-US" altLang="zh-CN" sz="2399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61" name="Freeform 115"/>
              <p:cNvSpPr>
                <a:spLocks noEditPoints="1"/>
              </p:cNvSpPr>
              <p:nvPr/>
            </p:nvSpPr>
            <p:spPr bwMode="auto">
              <a:xfrm>
                <a:off x="3146425" y="3940176"/>
                <a:ext cx="142875" cy="260350"/>
              </a:xfrm>
              <a:custGeom>
                <a:avLst/>
                <a:gdLst>
                  <a:gd name="T0" fmla="*/ 2147483647 w 341"/>
                  <a:gd name="T1" fmla="*/ 2147483647 h 618"/>
                  <a:gd name="T2" fmla="*/ 2147483647 w 341"/>
                  <a:gd name="T3" fmla="*/ 2147483647 h 618"/>
                  <a:gd name="T4" fmla="*/ 2147483647 w 341"/>
                  <a:gd name="T5" fmla="*/ 2147483647 h 618"/>
                  <a:gd name="T6" fmla="*/ 2147483647 w 341"/>
                  <a:gd name="T7" fmla="*/ 2147483647 h 618"/>
                  <a:gd name="T8" fmla="*/ 2147483647 w 341"/>
                  <a:gd name="T9" fmla="*/ 2147483647 h 618"/>
                  <a:gd name="T10" fmla="*/ 2147483647 w 341"/>
                  <a:gd name="T11" fmla="*/ 2147483647 h 618"/>
                  <a:gd name="T12" fmla="*/ 2147483647 w 341"/>
                  <a:gd name="T13" fmla="*/ 2147483647 h 618"/>
                  <a:gd name="T14" fmla="*/ 2147483647 w 341"/>
                  <a:gd name="T15" fmla="*/ 2147483647 h 618"/>
                  <a:gd name="T16" fmla="*/ 2147483647 w 341"/>
                  <a:gd name="T17" fmla="*/ 2147483647 h 618"/>
                  <a:gd name="T18" fmla="*/ 2147483647 w 341"/>
                  <a:gd name="T19" fmla="*/ 2147483647 h 618"/>
                  <a:gd name="T20" fmla="*/ 2147483647 w 341"/>
                  <a:gd name="T21" fmla="*/ 2147483647 h 618"/>
                  <a:gd name="T22" fmla="*/ 2147483647 w 341"/>
                  <a:gd name="T23" fmla="*/ 2147483647 h 618"/>
                  <a:gd name="T24" fmla="*/ 2147483647 w 341"/>
                  <a:gd name="T25" fmla="*/ 2147483647 h 618"/>
                  <a:gd name="T26" fmla="*/ 0 w 341"/>
                  <a:gd name="T27" fmla="*/ 2147483647 h 618"/>
                  <a:gd name="T28" fmla="*/ 0 w 341"/>
                  <a:gd name="T29" fmla="*/ 2147483647 h 618"/>
                  <a:gd name="T30" fmla="*/ 2147483647 w 341"/>
                  <a:gd name="T31" fmla="*/ 0 h 618"/>
                  <a:gd name="T32" fmla="*/ 2147483647 w 341"/>
                  <a:gd name="T33" fmla="*/ 0 h 618"/>
                  <a:gd name="T34" fmla="*/ 2147483647 w 341"/>
                  <a:gd name="T35" fmla="*/ 2147483647 h 618"/>
                  <a:gd name="T36" fmla="*/ 2147483647 w 341"/>
                  <a:gd name="T37" fmla="*/ 2147483647 h 618"/>
                  <a:gd name="T38" fmla="*/ 2147483647 w 341"/>
                  <a:gd name="T39" fmla="*/ 2147483647 h 6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41"/>
                  <a:gd name="T61" fmla="*/ 0 h 618"/>
                  <a:gd name="T62" fmla="*/ 341 w 341"/>
                  <a:gd name="T63" fmla="*/ 618 h 6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41" h="618">
                    <a:moveTo>
                      <a:pt x="42" y="26"/>
                    </a:moveTo>
                    <a:lnTo>
                      <a:pt x="42" y="26"/>
                    </a:lnTo>
                    <a:cubicBezTo>
                      <a:pt x="34" y="26"/>
                      <a:pt x="27" y="33"/>
                      <a:pt x="27" y="41"/>
                    </a:cubicBezTo>
                    <a:lnTo>
                      <a:pt x="27" y="576"/>
                    </a:lnTo>
                    <a:cubicBezTo>
                      <a:pt x="27" y="584"/>
                      <a:pt x="34" y="591"/>
                      <a:pt x="42" y="591"/>
                    </a:cubicBezTo>
                    <a:lnTo>
                      <a:pt x="300" y="591"/>
                    </a:lnTo>
                    <a:cubicBezTo>
                      <a:pt x="308" y="591"/>
                      <a:pt x="315" y="584"/>
                      <a:pt x="315" y="576"/>
                    </a:cubicBezTo>
                    <a:lnTo>
                      <a:pt x="315" y="41"/>
                    </a:lnTo>
                    <a:cubicBezTo>
                      <a:pt x="315" y="33"/>
                      <a:pt x="308" y="26"/>
                      <a:pt x="300" y="26"/>
                    </a:cubicBezTo>
                    <a:lnTo>
                      <a:pt x="42" y="26"/>
                    </a:lnTo>
                    <a:close/>
                    <a:moveTo>
                      <a:pt x="300" y="618"/>
                    </a:moveTo>
                    <a:lnTo>
                      <a:pt x="300" y="618"/>
                    </a:lnTo>
                    <a:lnTo>
                      <a:pt x="42" y="618"/>
                    </a:lnTo>
                    <a:cubicBezTo>
                      <a:pt x="19" y="618"/>
                      <a:pt x="0" y="599"/>
                      <a:pt x="0" y="576"/>
                    </a:cubicBezTo>
                    <a:lnTo>
                      <a:pt x="0" y="41"/>
                    </a:lnTo>
                    <a:cubicBezTo>
                      <a:pt x="0" y="18"/>
                      <a:pt x="19" y="0"/>
                      <a:pt x="42" y="0"/>
                    </a:cubicBezTo>
                    <a:lnTo>
                      <a:pt x="300" y="0"/>
                    </a:lnTo>
                    <a:cubicBezTo>
                      <a:pt x="323" y="0"/>
                      <a:pt x="341" y="18"/>
                      <a:pt x="341" y="41"/>
                    </a:cubicBezTo>
                    <a:lnTo>
                      <a:pt x="341" y="576"/>
                    </a:lnTo>
                    <a:cubicBezTo>
                      <a:pt x="341" y="599"/>
                      <a:pt x="323" y="618"/>
                      <a:pt x="300" y="618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defTabSz="1218712" fontAlgn="ctr"/>
                <a:endParaRPr lang="en-US" altLang="zh-CN" sz="2399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62" name="Freeform 116"/>
              <p:cNvSpPr>
                <a:spLocks noEditPoints="1"/>
              </p:cNvSpPr>
              <p:nvPr/>
            </p:nvSpPr>
            <p:spPr bwMode="auto">
              <a:xfrm>
                <a:off x="3168650" y="3976688"/>
                <a:ext cx="96838" cy="47625"/>
              </a:xfrm>
              <a:custGeom>
                <a:avLst/>
                <a:gdLst>
                  <a:gd name="T0" fmla="*/ 2147483647 w 232"/>
                  <a:gd name="T1" fmla="*/ 2147483647 h 114"/>
                  <a:gd name="T2" fmla="*/ 2147483647 w 232"/>
                  <a:gd name="T3" fmla="*/ 2147483647 h 114"/>
                  <a:gd name="T4" fmla="*/ 2147483647 w 232"/>
                  <a:gd name="T5" fmla="*/ 2147483647 h 114"/>
                  <a:gd name="T6" fmla="*/ 2147483647 w 232"/>
                  <a:gd name="T7" fmla="*/ 2147483647 h 114"/>
                  <a:gd name="T8" fmla="*/ 2147483647 w 232"/>
                  <a:gd name="T9" fmla="*/ 2147483647 h 114"/>
                  <a:gd name="T10" fmla="*/ 2147483647 w 232"/>
                  <a:gd name="T11" fmla="*/ 2147483647 h 114"/>
                  <a:gd name="T12" fmla="*/ 2147483647 w 232"/>
                  <a:gd name="T13" fmla="*/ 2147483647 h 114"/>
                  <a:gd name="T14" fmla="*/ 2147483647 w 232"/>
                  <a:gd name="T15" fmla="*/ 2147483647 h 114"/>
                  <a:gd name="T16" fmla="*/ 0 w 232"/>
                  <a:gd name="T17" fmla="*/ 2147483647 h 114"/>
                  <a:gd name="T18" fmla="*/ 0 w 232"/>
                  <a:gd name="T19" fmla="*/ 0 h 114"/>
                  <a:gd name="T20" fmla="*/ 2147483647 w 232"/>
                  <a:gd name="T21" fmla="*/ 0 h 114"/>
                  <a:gd name="T22" fmla="*/ 2147483647 w 232"/>
                  <a:gd name="T23" fmla="*/ 2147483647 h 1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2"/>
                  <a:gd name="T37" fmla="*/ 0 h 114"/>
                  <a:gd name="T38" fmla="*/ 232 w 232"/>
                  <a:gd name="T39" fmla="*/ 114 h 1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2" h="114">
                    <a:moveTo>
                      <a:pt x="26" y="87"/>
                    </a:moveTo>
                    <a:lnTo>
                      <a:pt x="26" y="87"/>
                    </a:lnTo>
                    <a:lnTo>
                      <a:pt x="205" y="87"/>
                    </a:lnTo>
                    <a:lnTo>
                      <a:pt x="205" y="27"/>
                    </a:lnTo>
                    <a:lnTo>
                      <a:pt x="26" y="27"/>
                    </a:lnTo>
                    <a:lnTo>
                      <a:pt x="26" y="87"/>
                    </a:lnTo>
                    <a:close/>
                    <a:moveTo>
                      <a:pt x="232" y="114"/>
                    </a:moveTo>
                    <a:lnTo>
                      <a:pt x="232" y="114"/>
                    </a:lnTo>
                    <a:lnTo>
                      <a:pt x="0" y="114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114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defTabSz="1218712" fontAlgn="ctr"/>
                <a:endParaRPr lang="en-US" altLang="zh-CN" sz="2399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63" name="Freeform 117"/>
              <p:cNvSpPr>
                <a:spLocks noEditPoints="1"/>
              </p:cNvSpPr>
              <p:nvPr/>
            </p:nvSpPr>
            <p:spPr bwMode="auto">
              <a:xfrm>
                <a:off x="3168650" y="4032251"/>
                <a:ext cx="96838" cy="47625"/>
              </a:xfrm>
              <a:custGeom>
                <a:avLst/>
                <a:gdLst>
                  <a:gd name="T0" fmla="*/ 2147483647 w 232"/>
                  <a:gd name="T1" fmla="*/ 2147483647 h 114"/>
                  <a:gd name="T2" fmla="*/ 2147483647 w 232"/>
                  <a:gd name="T3" fmla="*/ 2147483647 h 114"/>
                  <a:gd name="T4" fmla="*/ 2147483647 w 232"/>
                  <a:gd name="T5" fmla="*/ 2147483647 h 114"/>
                  <a:gd name="T6" fmla="*/ 2147483647 w 232"/>
                  <a:gd name="T7" fmla="*/ 2147483647 h 114"/>
                  <a:gd name="T8" fmla="*/ 2147483647 w 232"/>
                  <a:gd name="T9" fmla="*/ 2147483647 h 114"/>
                  <a:gd name="T10" fmla="*/ 2147483647 w 232"/>
                  <a:gd name="T11" fmla="*/ 2147483647 h 114"/>
                  <a:gd name="T12" fmla="*/ 2147483647 w 232"/>
                  <a:gd name="T13" fmla="*/ 2147483647 h 114"/>
                  <a:gd name="T14" fmla="*/ 2147483647 w 232"/>
                  <a:gd name="T15" fmla="*/ 2147483647 h 114"/>
                  <a:gd name="T16" fmla="*/ 0 w 232"/>
                  <a:gd name="T17" fmla="*/ 2147483647 h 114"/>
                  <a:gd name="T18" fmla="*/ 0 w 232"/>
                  <a:gd name="T19" fmla="*/ 0 h 114"/>
                  <a:gd name="T20" fmla="*/ 2147483647 w 232"/>
                  <a:gd name="T21" fmla="*/ 0 h 114"/>
                  <a:gd name="T22" fmla="*/ 2147483647 w 232"/>
                  <a:gd name="T23" fmla="*/ 2147483647 h 1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2"/>
                  <a:gd name="T37" fmla="*/ 0 h 114"/>
                  <a:gd name="T38" fmla="*/ 232 w 232"/>
                  <a:gd name="T39" fmla="*/ 114 h 1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2" h="114">
                    <a:moveTo>
                      <a:pt x="26" y="87"/>
                    </a:moveTo>
                    <a:lnTo>
                      <a:pt x="26" y="87"/>
                    </a:lnTo>
                    <a:lnTo>
                      <a:pt x="205" y="87"/>
                    </a:lnTo>
                    <a:lnTo>
                      <a:pt x="205" y="26"/>
                    </a:lnTo>
                    <a:lnTo>
                      <a:pt x="26" y="26"/>
                    </a:lnTo>
                    <a:lnTo>
                      <a:pt x="26" y="87"/>
                    </a:lnTo>
                    <a:close/>
                    <a:moveTo>
                      <a:pt x="232" y="114"/>
                    </a:moveTo>
                    <a:lnTo>
                      <a:pt x="232" y="114"/>
                    </a:lnTo>
                    <a:lnTo>
                      <a:pt x="0" y="114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114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defTabSz="1218712" fontAlgn="ctr"/>
                <a:endParaRPr lang="en-US" altLang="zh-CN" sz="2399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64" name="Freeform 118"/>
              <p:cNvSpPr>
                <a:spLocks/>
              </p:cNvSpPr>
              <p:nvPr/>
            </p:nvSpPr>
            <p:spPr bwMode="auto">
              <a:xfrm>
                <a:off x="3240088" y="4089401"/>
                <a:ext cx="20638" cy="12700"/>
              </a:xfrm>
              <a:custGeom>
                <a:avLst/>
                <a:gdLst>
                  <a:gd name="T0" fmla="*/ 0 w 48"/>
                  <a:gd name="T1" fmla="*/ 2147483647 h 28"/>
                  <a:gd name="T2" fmla="*/ 0 w 48"/>
                  <a:gd name="T3" fmla="*/ 2147483647 h 28"/>
                  <a:gd name="T4" fmla="*/ 2147483647 w 48"/>
                  <a:gd name="T5" fmla="*/ 2147483647 h 28"/>
                  <a:gd name="T6" fmla="*/ 2147483647 w 48"/>
                  <a:gd name="T7" fmla="*/ 0 h 28"/>
                  <a:gd name="T8" fmla="*/ 0 w 48"/>
                  <a:gd name="T9" fmla="*/ 0 h 28"/>
                  <a:gd name="T10" fmla="*/ 0 w 48"/>
                  <a:gd name="T11" fmla="*/ 2147483647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8"/>
                  <a:gd name="T20" fmla="*/ 48 w 4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8">
                    <a:moveTo>
                      <a:pt x="0" y="28"/>
                    </a:moveTo>
                    <a:lnTo>
                      <a:pt x="0" y="28"/>
                    </a:lnTo>
                    <a:lnTo>
                      <a:pt x="48" y="2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defTabSz="1218712" fontAlgn="ctr"/>
                <a:endParaRPr lang="en-US" altLang="zh-CN" sz="2399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65" name="Freeform 119"/>
              <p:cNvSpPr>
                <a:spLocks/>
              </p:cNvSpPr>
              <p:nvPr/>
            </p:nvSpPr>
            <p:spPr bwMode="auto">
              <a:xfrm>
                <a:off x="3240088" y="4108451"/>
                <a:ext cx="20638" cy="12700"/>
              </a:xfrm>
              <a:custGeom>
                <a:avLst/>
                <a:gdLst>
                  <a:gd name="T0" fmla="*/ 0 w 48"/>
                  <a:gd name="T1" fmla="*/ 2147483647 h 27"/>
                  <a:gd name="T2" fmla="*/ 0 w 48"/>
                  <a:gd name="T3" fmla="*/ 2147483647 h 27"/>
                  <a:gd name="T4" fmla="*/ 2147483647 w 48"/>
                  <a:gd name="T5" fmla="*/ 2147483647 h 27"/>
                  <a:gd name="T6" fmla="*/ 2147483647 w 48"/>
                  <a:gd name="T7" fmla="*/ 0 h 27"/>
                  <a:gd name="T8" fmla="*/ 0 w 48"/>
                  <a:gd name="T9" fmla="*/ 0 h 27"/>
                  <a:gd name="T10" fmla="*/ 0 w 48"/>
                  <a:gd name="T11" fmla="*/ 2147483647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7"/>
                  <a:gd name="T20" fmla="*/ 48 w 48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7">
                    <a:moveTo>
                      <a:pt x="0" y="27"/>
                    </a:moveTo>
                    <a:lnTo>
                      <a:pt x="0" y="27"/>
                    </a:lnTo>
                    <a:lnTo>
                      <a:pt x="48" y="27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defTabSz="1218712" fontAlgn="ctr"/>
                <a:endParaRPr lang="en-US" altLang="zh-CN" sz="2399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66" name="Freeform 120"/>
              <p:cNvSpPr>
                <a:spLocks noEditPoints="1"/>
              </p:cNvSpPr>
              <p:nvPr/>
            </p:nvSpPr>
            <p:spPr bwMode="auto">
              <a:xfrm>
                <a:off x="3038475" y="3984626"/>
                <a:ext cx="119063" cy="215900"/>
              </a:xfrm>
              <a:custGeom>
                <a:avLst/>
                <a:gdLst>
                  <a:gd name="T0" fmla="*/ 2147483647 w 284"/>
                  <a:gd name="T1" fmla="*/ 2147483647 h 512"/>
                  <a:gd name="T2" fmla="*/ 2147483647 w 284"/>
                  <a:gd name="T3" fmla="*/ 2147483647 h 512"/>
                  <a:gd name="T4" fmla="*/ 2147483647 w 284"/>
                  <a:gd name="T5" fmla="*/ 2147483647 h 512"/>
                  <a:gd name="T6" fmla="*/ 2147483647 w 284"/>
                  <a:gd name="T7" fmla="*/ 2147483647 h 512"/>
                  <a:gd name="T8" fmla="*/ 2147483647 w 284"/>
                  <a:gd name="T9" fmla="*/ 2147483647 h 512"/>
                  <a:gd name="T10" fmla="*/ 2147483647 w 284"/>
                  <a:gd name="T11" fmla="*/ 2147483647 h 512"/>
                  <a:gd name="T12" fmla="*/ 2147483647 w 284"/>
                  <a:gd name="T13" fmla="*/ 2147483647 h 512"/>
                  <a:gd name="T14" fmla="*/ 2147483647 w 284"/>
                  <a:gd name="T15" fmla="*/ 2147483647 h 512"/>
                  <a:gd name="T16" fmla="*/ 2147483647 w 284"/>
                  <a:gd name="T17" fmla="*/ 2147483647 h 512"/>
                  <a:gd name="T18" fmla="*/ 2147483647 w 284"/>
                  <a:gd name="T19" fmla="*/ 2147483647 h 512"/>
                  <a:gd name="T20" fmla="*/ 2147483647 w 284"/>
                  <a:gd name="T21" fmla="*/ 2147483647 h 512"/>
                  <a:gd name="T22" fmla="*/ 2147483647 w 284"/>
                  <a:gd name="T23" fmla="*/ 2147483647 h 512"/>
                  <a:gd name="T24" fmla="*/ 2147483647 w 284"/>
                  <a:gd name="T25" fmla="*/ 2147483647 h 512"/>
                  <a:gd name="T26" fmla="*/ 0 w 284"/>
                  <a:gd name="T27" fmla="*/ 2147483647 h 512"/>
                  <a:gd name="T28" fmla="*/ 0 w 284"/>
                  <a:gd name="T29" fmla="*/ 2147483647 h 512"/>
                  <a:gd name="T30" fmla="*/ 2147483647 w 284"/>
                  <a:gd name="T31" fmla="*/ 0 h 512"/>
                  <a:gd name="T32" fmla="*/ 2147483647 w 284"/>
                  <a:gd name="T33" fmla="*/ 0 h 512"/>
                  <a:gd name="T34" fmla="*/ 2147483647 w 284"/>
                  <a:gd name="T35" fmla="*/ 2147483647 h 512"/>
                  <a:gd name="T36" fmla="*/ 2147483647 w 284"/>
                  <a:gd name="T37" fmla="*/ 2147483647 h 512"/>
                  <a:gd name="T38" fmla="*/ 2147483647 w 284"/>
                  <a:gd name="T39" fmla="*/ 2147483647 h 51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84"/>
                  <a:gd name="T61" fmla="*/ 0 h 512"/>
                  <a:gd name="T62" fmla="*/ 284 w 284"/>
                  <a:gd name="T63" fmla="*/ 512 h 51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84" h="512">
                    <a:moveTo>
                      <a:pt x="36" y="27"/>
                    </a:moveTo>
                    <a:lnTo>
                      <a:pt x="36" y="27"/>
                    </a:lnTo>
                    <a:cubicBezTo>
                      <a:pt x="31" y="27"/>
                      <a:pt x="26" y="31"/>
                      <a:pt x="26" y="36"/>
                    </a:cubicBezTo>
                    <a:lnTo>
                      <a:pt x="26" y="475"/>
                    </a:lnTo>
                    <a:cubicBezTo>
                      <a:pt x="26" y="481"/>
                      <a:pt x="31" y="485"/>
                      <a:pt x="36" y="485"/>
                    </a:cubicBezTo>
                    <a:lnTo>
                      <a:pt x="248" y="485"/>
                    </a:lnTo>
                    <a:cubicBezTo>
                      <a:pt x="253" y="485"/>
                      <a:pt x="257" y="481"/>
                      <a:pt x="257" y="475"/>
                    </a:cubicBezTo>
                    <a:lnTo>
                      <a:pt x="257" y="36"/>
                    </a:lnTo>
                    <a:cubicBezTo>
                      <a:pt x="257" y="31"/>
                      <a:pt x="253" y="27"/>
                      <a:pt x="248" y="27"/>
                    </a:cubicBezTo>
                    <a:lnTo>
                      <a:pt x="36" y="27"/>
                    </a:lnTo>
                    <a:close/>
                    <a:moveTo>
                      <a:pt x="248" y="512"/>
                    </a:moveTo>
                    <a:lnTo>
                      <a:pt x="248" y="512"/>
                    </a:lnTo>
                    <a:lnTo>
                      <a:pt x="36" y="512"/>
                    </a:lnTo>
                    <a:cubicBezTo>
                      <a:pt x="16" y="512"/>
                      <a:pt x="0" y="495"/>
                      <a:pt x="0" y="475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lnTo>
                      <a:pt x="248" y="0"/>
                    </a:lnTo>
                    <a:cubicBezTo>
                      <a:pt x="268" y="0"/>
                      <a:pt x="284" y="16"/>
                      <a:pt x="284" y="36"/>
                    </a:cubicBezTo>
                    <a:lnTo>
                      <a:pt x="284" y="475"/>
                    </a:lnTo>
                    <a:cubicBezTo>
                      <a:pt x="284" y="495"/>
                      <a:pt x="268" y="512"/>
                      <a:pt x="248" y="51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defTabSz="1218712" fontAlgn="ctr"/>
                <a:endParaRPr lang="en-US" altLang="zh-CN" sz="2399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67" name="Freeform 121"/>
              <p:cNvSpPr>
                <a:spLocks noEditPoints="1"/>
              </p:cNvSpPr>
              <p:nvPr/>
            </p:nvSpPr>
            <p:spPr bwMode="auto">
              <a:xfrm>
                <a:off x="3055938" y="4014788"/>
                <a:ext cx="82550" cy="41275"/>
              </a:xfrm>
              <a:custGeom>
                <a:avLst/>
                <a:gdLst>
                  <a:gd name="T0" fmla="*/ 2147483647 w 195"/>
                  <a:gd name="T1" fmla="*/ 2147483647 h 98"/>
                  <a:gd name="T2" fmla="*/ 2147483647 w 195"/>
                  <a:gd name="T3" fmla="*/ 2147483647 h 98"/>
                  <a:gd name="T4" fmla="*/ 2147483647 w 195"/>
                  <a:gd name="T5" fmla="*/ 2147483647 h 98"/>
                  <a:gd name="T6" fmla="*/ 2147483647 w 195"/>
                  <a:gd name="T7" fmla="*/ 2147483647 h 98"/>
                  <a:gd name="T8" fmla="*/ 2147483647 w 195"/>
                  <a:gd name="T9" fmla="*/ 2147483647 h 98"/>
                  <a:gd name="T10" fmla="*/ 2147483647 w 195"/>
                  <a:gd name="T11" fmla="*/ 2147483647 h 98"/>
                  <a:gd name="T12" fmla="*/ 2147483647 w 195"/>
                  <a:gd name="T13" fmla="*/ 2147483647 h 98"/>
                  <a:gd name="T14" fmla="*/ 2147483647 w 195"/>
                  <a:gd name="T15" fmla="*/ 2147483647 h 98"/>
                  <a:gd name="T16" fmla="*/ 0 w 195"/>
                  <a:gd name="T17" fmla="*/ 2147483647 h 98"/>
                  <a:gd name="T18" fmla="*/ 0 w 195"/>
                  <a:gd name="T19" fmla="*/ 0 h 98"/>
                  <a:gd name="T20" fmla="*/ 2147483647 w 195"/>
                  <a:gd name="T21" fmla="*/ 0 h 98"/>
                  <a:gd name="T22" fmla="*/ 2147483647 w 195"/>
                  <a:gd name="T23" fmla="*/ 2147483647 h 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5"/>
                  <a:gd name="T37" fmla="*/ 0 h 98"/>
                  <a:gd name="T38" fmla="*/ 195 w 195"/>
                  <a:gd name="T39" fmla="*/ 98 h 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5" h="98">
                    <a:moveTo>
                      <a:pt x="27" y="71"/>
                    </a:moveTo>
                    <a:lnTo>
                      <a:pt x="27" y="71"/>
                    </a:lnTo>
                    <a:lnTo>
                      <a:pt x="169" y="71"/>
                    </a:lnTo>
                    <a:lnTo>
                      <a:pt x="169" y="26"/>
                    </a:lnTo>
                    <a:lnTo>
                      <a:pt x="27" y="26"/>
                    </a:lnTo>
                    <a:lnTo>
                      <a:pt x="27" y="71"/>
                    </a:lnTo>
                    <a:close/>
                    <a:moveTo>
                      <a:pt x="195" y="98"/>
                    </a:moveTo>
                    <a:lnTo>
                      <a:pt x="195" y="98"/>
                    </a:lnTo>
                    <a:lnTo>
                      <a:pt x="0" y="98"/>
                    </a:lnTo>
                    <a:lnTo>
                      <a:pt x="0" y="0"/>
                    </a:lnTo>
                    <a:lnTo>
                      <a:pt x="195" y="0"/>
                    </a:lnTo>
                    <a:lnTo>
                      <a:pt x="195" y="9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defTabSz="1218712" fontAlgn="ctr"/>
                <a:endParaRPr lang="en-US" altLang="zh-CN" sz="2399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68" name="Freeform 122"/>
              <p:cNvSpPr>
                <a:spLocks noEditPoints="1"/>
              </p:cNvSpPr>
              <p:nvPr/>
            </p:nvSpPr>
            <p:spPr bwMode="auto">
              <a:xfrm>
                <a:off x="3055938" y="4060826"/>
                <a:ext cx="82550" cy="41275"/>
              </a:xfrm>
              <a:custGeom>
                <a:avLst/>
                <a:gdLst>
                  <a:gd name="T0" fmla="*/ 2147483647 w 195"/>
                  <a:gd name="T1" fmla="*/ 2147483647 h 98"/>
                  <a:gd name="T2" fmla="*/ 2147483647 w 195"/>
                  <a:gd name="T3" fmla="*/ 2147483647 h 98"/>
                  <a:gd name="T4" fmla="*/ 2147483647 w 195"/>
                  <a:gd name="T5" fmla="*/ 2147483647 h 98"/>
                  <a:gd name="T6" fmla="*/ 2147483647 w 195"/>
                  <a:gd name="T7" fmla="*/ 2147483647 h 98"/>
                  <a:gd name="T8" fmla="*/ 2147483647 w 195"/>
                  <a:gd name="T9" fmla="*/ 2147483647 h 98"/>
                  <a:gd name="T10" fmla="*/ 2147483647 w 195"/>
                  <a:gd name="T11" fmla="*/ 2147483647 h 98"/>
                  <a:gd name="T12" fmla="*/ 2147483647 w 195"/>
                  <a:gd name="T13" fmla="*/ 2147483647 h 98"/>
                  <a:gd name="T14" fmla="*/ 2147483647 w 195"/>
                  <a:gd name="T15" fmla="*/ 2147483647 h 98"/>
                  <a:gd name="T16" fmla="*/ 0 w 195"/>
                  <a:gd name="T17" fmla="*/ 2147483647 h 98"/>
                  <a:gd name="T18" fmla="*/ 0 w 195"/>
                  <a:gd name="T19" fmla="*/ 0 h 98"/>
                  <a:gd name="T20" fmla="*/ 2147483647 w 195"/>
                  <a:gd name="T21" fmla="*/ 0 h 98"/>
                  <a:gd name="T22" fmla="*/ 2147483647 w 195"/>
                  <a:gd name="T23" fmla="*/ 2147483647 h 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5"/>
                  <a:gd name="T37" fmla="*/ 0 h 98"/>
                  <a:gd name="T38" fmla="*/ 195 w 195"/>
                  <a:gd name="T39" fmla="*/ 98 h 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5" h="98">
                    <a:moveTo>
                      <a:pt x="27" y="71"/>
                    </a:moveTo>
                    <a:lnTo>
                      <a:pt x="27" y="71"/>
                    </a:lnTo>
                    <a:lnTo>
                      <a:pt x="169" y="71"/>
                    </a:lnTo>
                    <a:lnTo>
                      <a:pt x="169" y="26"/>
                    </a:lnTo>
                    <a:lnTo>
                      <a:pt x="27" y="26"/>
                    </a:lnTo>
                    <a:lnTo>
                      <a:pt x="27" y="71"/>
                    </a:lnTo>
                    <a:close/>
                    <a:moveTo>
                      <a:pt x="195" y="98"/>
                    </a:moveTo>
                    <a:lnTo>
                      <a:pt x="195" y="98"/>
                    </a:lnTo>
                    <a:lnTo>
                      <a:pt x="0" y="98"/>
                    </a:lnTo>
                    <a:lnTo>
                      <a:pt x="0" y="0"/>
                    </a:lnTo>
                    <a:lnTo>
                      <a:pt x="195" y="0"/>
                    </a:lnTo>
                    <a:lnTo>
                      <a:pt x="195" y="9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defTabSz="1218712" fontAlgn="ctr"/>
                <a:endParaRPr lang="en-US" altLang="zh-CN" sz="2399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69" name="Freeform 123"/>
              <p:cNvSpPr>
                <a:spLocks/>
              </p:cNvSpPr>
              <p:nvPr/>
            </p:nvSpPr>
            <p:spPr bwMode="auto">
              <a:xfrm>
                <a:off x="3116263" y="4108451"/>
                <a:ext cx="15875" cy="9525"/>
              </a:xfrm>
              <a:custGeom>
                <a:avLst/>
                <a:gdLst>
                  <a:gd name="T0" fmla="*/ 0 w 39"/>
                  <a:gd name="T1" fmla="*/ 2147483647 h 22"/>
                  <a:gd name="T2" fmla="*/ 0 w 39"/>
                  <a:gd name="T3" fmla="*/ 2147483647 h 22"/>
                  <a:gd name="T4" fmla="*/ 2147483647 w 39"/>
                  <a:gd name="T5" fmla="*/ 2147483647 h 22"/>
                  <a:gd name="T6" fmla="*/ 2147483647 w 39"/>
                  <a:gd name="T7" fmla="*/ 0 h 22"/>
                  <a:gd name="T8" fmla="*/ 0 w 39"/>
                  <a:gd name="T9" fmla="*/ 0 h 22"/>
                  <a:gd name="T10" fmla="*/ 0 w 39"/>
                  <a:gd name="T11" fmla="*/ 2147483647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22"/>
                  <a:gd name="T20" fmla="*/ 39 w 39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22">
                    <a:moveTo>
                      <a:pt x="0" y="22"/>
                    </a:moveTo>
                    <a:lnTo>
                      <a:pt x="0" y="22"/>
                    </a:lnTo>
                    <a:lnTo>
                      <a:pt x="39" y="22"/>
                    </a:lnTo>
                    <a:lnTo>
                      <a:pt x="39" y="0"/>
                    </a:lnTo>
                    <a:lnTo>
                      <a:pt x="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defTabSz="1218712" fontAlgn="ctr"/>
                <a:endParaRPr lang="en-US" altLang="zh-CN" sz="2399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70" name="Freeform 124"/>
              <p:cNvSpPr>
                <a:spLocks/>
              </p:cNvSpPr>
              <p:nvPr/>
            </p:nvSpPr>
            <p:spPr bwMode="auto">
              <a:xfrm>
                <a:off x="3116263" y="4124326"/>
                <a:ext cx="15875" cy="9525"/>
              </a:xfrm>
              <a:custGeom>
                <a:avLst/>
                <a:gdLst>
                  <a:gd name="T0" fmla="*/ 0 w 39"/>
                  <a:gd name="T1" fmla="*/ 2147483647 h 23"/>
                  <a:gd name="T2" fmla="*/ 0 w 39"/>
                  <a:gd name="T3" fmla="*/ 2147483647 h 23"/>
                  <a:gd name="T4" fmla="*/ 2147483647 w 39"/>
                  <a:gd name="T5" fmla="*/ 2147483647 h 23"/>
                  <a:gd name="T6" fmla="*/ 2147483647 w 39"/>
                  <a:gd name="T7" fmla="*/ 0 h 23"/>
                  <a:gd name="T8" fmla="*/ 0 w 39"/>
                  <a:gd name="T9" fmla="*/ 0 h 23"/>
                  <a:gd name="T10" fmla="*/ 0 w 39"/>
                  <a:gd name="T11" fmla="*/ 2147483647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23"/>
                  <a:gd name="T20" fmla="*/ 39 w 39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23">
                    <a:moveTo>
                      <a:pt x="0" y="23"/>
                    </a:moveTo>
                    <a:lnTo>
                      <a:pt x="0" y="23"/>
                    </a:lnTo>
                    <a:lnTo>
                      <a:pt x="39" y="23"/>
                    </a:lnTo>
                    <a:lnTo>
                      <a:pt x="39" y="0"/>
                    </a:lnTo>
                    <a:lnTo>
                      <a:pt x="0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defTabSz="1218712" fontAlgn="ctr"/>
                <a:endParaRPr lang="en-US" altLang="zh-CN" sz="2399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71" name="Freeform 125"/>
              <p:cNvSpPr>
                <a:spLocks/>
              </p:cNvSpPr>
              <p:nvPr/>
            </p:nvSpPr>
            <p:spPr bwMode="auto">
              <a:xfrm>
                <a:off x="3405188" y="4268788"/>
                <a:ext cx="33338" cy="60325"/>
              </a:xfrm>
              <a:custGeom>
                <a:avLst/>
                <a:gdLst>
                  <a:gd name="T0" fmla="*/ 2147483647 w 78"/>
                  <a:gd name="T1" fmla="*/ 2147483647 h 143"/>
                  <a:gd name="T2" fmla="*/ 2147483647 w 78"/>
                  <a:gd name="T3" fmla="*/ 2147483647 h 143"/>
                  <a:gd name="T4" fmla="*/ 2147483647 w 78"/>
                  <a:gd name="T5" fmla="*/ 2147483647 h 143"/>
                  <a:gd name="T6" fmla="*/ 2147483647 w 78"/>
                  <a:gd name="T7" fmla="*/ 2147483647 h 143"/>
                  <a:gd name="T8" fmla="*/ 2147483647 w 78"/>
                  <a:gd name="T9" fmla="*/ 2147483647 h 143"/>
                  <a:gd name="T10" fmla="*/ 2147483647 w 78"/>
                  <a:gd name="T11" fmla="*/ 2147483647 h 143"/>
                  <a:gd name="T12" fmla="*/ 2147483647 w 78"/>
                  <a:gd name="T13" fmla="*/ 2147483647 h 143"/>
                  <a:gd name="T14" fmla="*/ 2147483647 w 78"/>
                  <a:gd name="T15" fmla="*/ 2147483647 h 143"/>
                  <a:gd name="T16" fmla="*/ 2147483647 w 78"/>
                  <a:gd name="T17" fmla="*/ 2147483647 h 1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143"/>
                  <a:gd name="T29" fmla="*/ 78 w 78"/>
                  <a:gd name="T30" fmla="*/ 143 h 1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143">
                    <a:moveTo>
                      <a:pt x="23" y="143"/>
                    </a:moveTo>
                    <a:lnTo>
                      <a:pt x="23" y="143"/>
                    </a:lnTo>
                    <a:cubicBezTo>
                      <a:pt x="21" y="143"/>
                      <a:pt x="18" y="143"/>
                      <a:pt x="16" y="142"/>
                    </a:cubicBezTo>
                    <a:cubicBezTo>
                      <a:pt x="6" y="138"/>
                      <a:pt x="0" y="127"/>
                      <a:pt x="4" y="117"/>
                    </a:cubicBezTo>
                    <a:lnTo>
                      <a:pt x="37" y="16"/>
                    </a:lnTo>
                    <a:cubicBezTo>
                      <a:pt x="40" y="6"/>
                      <a:pt x="52" y="0"/>
                      <a:pt x="62" y="4"/>
                    </a:cubicBezTo>
                    <a:cubicBezTo>
                      <a:pt x="73" y="7"/>
                      <a:pt x="78" y="18"/>
                      <a:pt x="75" y="29"/>
                    </a:cubicBezTo>
                    <a:lnTo>
                      <a:pt x="42" y="129"/>
                    </a:lnTo>
                    <a:cubicBezTo>
                      <a:pt x="39" y="138"/>
                      <a:pt x="31" y="143"/>
                      <a:pt x="23" y="1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defTabSz="1218712" fontAlgn="ctr"/>
                <a:endParaRPr lang="en-US" altLang="zh-CN" sz="2399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72" name="Freeform 126"/>
              <p:cNvSpPr>
                <a:spLocks/>
              </p:cNvSpPr>
              <p:nvPr/>
            </p:nvSpPr>
            <p:spPr bwMode="auto">
              <a:xfrm>
                <a:off x="3473450" y="4268788"/>
                <a:ext cx="36513" cy="60325"/>
              </a:xfrm>
              <a:custGeom>
                <a:avLst/>
                <a:gdLst>
                  <a:gd name="T0" fmla="*/ 2147483647 w 86"/>
                  <a:gd name="T1" fmla="*/ 2147483647 h 143"/>
                  <a:gd name="T2" fmla="*/ 2147483647 w 86"/>
                  <a:gd name="T3" fmla="*/ 2147483647 h 143"/>
                  <a:gd name="T4" fmla="*/ 2147483647 w 86"/>
                  <a:gd name="T5" fmla="*/ 2147483647 h 143"/>
                  <a:gd name="T6" fmla="*/ 2147483647 w 86"/>
                  <a:gd name="T7" fmla="*/ 2147483647 h 143"/>
                  <a:gd name="T8" fmla="*/ 2147483647 w 86"/>
                  <a:gd name="T9" fmla="*/ 2147483647 h 143"/>
                  <a:gd name="T10" fmla="*/ 2147483647 w 86"/>
                  <a:gd name="T11" fmla="*/ 2147483647 h 143"/>
                  <a:gd name="T12" fmla="*/ 2147483647 w 86"/>
                  <a:gd name="T13" fmla="*/ 2147483647 h 143"/>
                  <a:gd name="T14" fmla="*/ 2147483647 w 86"/>
                  <a:gd name="T15" fmla="*/ 2147483647 h 143"/>
                  <a:gd name="T16" fmla="*/ 2147483647 w 86"/>
                  <a:gd name="T17" fmla="*/ 2147483647 h 1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143"/>
                  <a:gd name="T29" fmla="*/ 86 w 86"/>
                  <a:gd name="T30" fmla="*/ 143 h 1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143">
                    <a:moveTo>
                      <a:pt x="64" y="143"/>
                    </a:moveTo>
                    <a:lnTo>
                      <a:pt x="64" y="143"/>
                    </a:lnTo>
                    <a:cubicBezTo>
                      <a:pt x="56" y="143"/>
                      <a:pt x="48" y="138"/>
                      <a:pt x="45" y="130"/>
                    </a:cubicBezTo>
                    <a:lnTo>
                      <a:pt x="4" y="30"/>
                    </a:lnTo>
                    <a:cubicBezTo>
                      <a:pt x="0" y="20"/>
                      <a:pt x="5" y="8"/>
                      <a:pt x="15" y="4"/>
                    </a:cubicBezTo>
                    <a:cubicBezTo>
                      <a:pt x="25" y="0"/>
                      <a:pt x="37" y="5"/>
                      <a:pt x="41" y="15"/>
                    </a:cubicBezTo>
                    <a:lnTo>
                      <a:pt x="82" y="115"/>
                    </a:lnTo>
                    <a:cubicBezTo>
                      <a:pt x="86" y="126"/>
                      <a:pt x="81" y="137"/>
                      <a:pt x="71" y="141"/>
                    </a:cubicBezTo>
                    <a:cubicBezTo>
                      <a:pt x="69" y="142"/>
                      <a:pt x="66" y="143"/>
                      <a:pt x="64" y="1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defTabSz="1218712" fontAlgn="ctr"/>
                <a:endParaRPr lang="en-US" altLang="zh-CN" sz="2399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73" name="Freeform 127"/>
              <p:cNvSpPr>
                <a:spLocks/>
              </p:cNvSpPr>
              <p:nvPr/>
            </p:nvSpPr>
            <p:spPr bwMode="auto">
              <a:xfrm>
                <a:off x="3384550" y="4311651"/>
                <a:ext cx="147638" cy="17463"/>
              </a:xfrm>
              <a:custGeom>
                <a:avLst/>
                <a:gdLst>
                  <a:gd name="T0" fmla="*/ 2147483647 w 351"/>
                  <a:gd name="T1" fmla="*/ 2147483647 h 40"/>
                  <a:gd name="T2" fmla="*/ 2147483647 w 351"/>
                  <a:gd name="T3" fmla="*/ 2147483647 h 40"/>
                  <a:gd name="T4" fmla="*/ 2147483647 w 351"/>
                  <a:gd name="T5" fmla="*/ 2147483647 h 40"/>
                  <a:gd name="T6" fmla="*/ 0 w 351"/>
                  <a:gd name="T7" fmla="*/ 2147483647 h 40"/>
                  <a:gd name="T8" fmla="*/ 2147483647 w 351"/>
                  <a:gd name="T9" fmla="*/ 0 h 40"/>
                  <a:gd name="T10" fmla="*/ 2147483647 w 351"/>
                  <a:gd name="T11" fmla="*/ 0 h 40"/>
                  <a:gd name="T12" fmla="*/ 2147483647 w 351"/>
                  <a:gd name="T13" fmla="*/ 2147483647 h 40"/>
                  <a:gd name="T14" fmla="*/ 2147483647 w 351"/>
                  <a:gd name="T15" fmla="*/ 2147483647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1"/>
                  <a:gd name="T25" fmla="*/ 0 h 40"/>
                  <a:gd name="T26" fmla="*/ 351 w 351"/>
                  <a:gd name="T27" fmla="*/ 40 h 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1" h="40">
                    <a:moveTo>
                      <a:pt x="331" y="40"/>
                    </a:moveTo>
                    <a:lnTo>
                      <a:pt x="331" y="40"/>
                    </a:lnTo>
                    <a:lnTo>
                      <a:pt x="20" y="40"/>
                    </a:ln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lnTo>
                      <a:pt x="331" y="0"/>
                    </a:lnTo>
                    <a:cubicBezTo>
                      <a:pt x="342" y="0"/>
                      <a:pt x="351" y="9"/>
                      <a:pt x="351" y="20"/>
                    </a:cubicBezTo>
                    <a:cubicBezTo>
                      <a:pt x="351" y="31"/>
                      <a:pt x="342" y="40"/>
                      <a:pt x="331" y="4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defTabSz="1218712" fontAlgn="ctr"/>
                <a:endParaRPr lang="en-US" altLang="zh-CN" sz="2399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74" name="Freeform 128"/>
              <p:cNvSpPr>
                <a:spLocks/>
              </p:cNvSpPr>
              <p:nvPr/>
            </p:nvSpPr>
            <p:spPr bwMode="auto">
              <a:xfrm>
                <a:off x="3340100" y="4227513"/>
                <a:ext cx="234950" cy="17463"/>
              </a:xfrm>
              <a:custGeom>
                <a:avLst/>
                <a:gdLst>
                  <a:gd name="T0" fmla="*/ 2147483647 w 558"/>
                  <a:gd name="T1" fmla="*/ 2147483647 h 40"/>
                  <a:gd name="T2" fmla="*/ 2147483647 w 558"/>
                  <a:gd name="T3" fmla="*/ 2147483647 h 40"/>
                  <a:gd name="T4" fmla="*/ 2147483647 w 558"/>
                  <a:gd name="T5" fmla="*/ 2147483647 h 40"/>
                  <a:gd name="T6" fmla="*/ 0 w 558"/>
                  <a:gd name="T7" fmla="*/ 2147483647 h 40"/>
                  <a:gd name="T8" fmla="*/ 2147483647 w 558"/>
                  <a:gd name="T9" fmla="*/ 0 h 40"/>
                  <a:gd name="T10" fmla="*/ 2147483647 w 558"/>
                  <a:gd name="T11" fmla="*/ 0 h 40"/>
                  <a:gd name="T12" fmla="*/ 2147483647 w 558"/>
                  <a:gd name="T13" fmla="*/ 2147483647 h 40"/>
                  <a:gd name="T14" fmla="*/ 2147483647 w 558"/>
                  <a:gd name="T15" fmla="*/ 2147483647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8"/>
                  <a:gd name="T25" fmla="*/ 0 h 40"/>
                  <a:gd name="T26" fmla="*/ 558 w 558"/>
                  <a:gd name="T27" fmla="*/ 40 h 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8" h="40">
                    <a:moveTo>
                      <a:pt x="538" y="40"/>
                    </a:moveTo>
                    <a:lnTo>
                      <a:pt x="538" y="40"/>
                    </a:lnTo>
                    <a:lnTo>
                      <a:pt x="20" y="40"/>
                    </a:ln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lnTo>
                      <a:pt x="538" y="0"/>
                    </a:lnTo>
                    <a:cubicBezTo>
                      <a:pt x="549" y="0"/>
                      <a:pt x="558" y="9"/>
                      <a:pt x="558" y="20"/>
                    </a:cubicBezTo>
                    <a:cubicBezTo>
                      <a:pt x="558" y="31"/>
                      <a:pt x="549" y="40"/>
                      <a:pt x="538" y="4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defTabSz="1218712" fontAlgn="ctr"/>
                <a:endParaRPr lang="en-US" altLang="zh-CN" sz="2399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75" name="Freeform 129"/>
              <p:cNvSpPr>
                <a:spLocks noEditPoints="1"/>
              </p:cNvSpPr>
              <p:nvPr/>
            </p:nvSpPr>
            <p:spPr bwMode="auto">
              <a:xfrm>
                <a:off x="3333750" y="4103688"/>
                <a:ext cx="249238" cy="180975"/>
              </a:xfrm>
              <a:custGeom>
                <a:avLst/>
                <a:gdLst>
                  <a:gd name="T0" fmla="*/ 2147483647 w 594"/>
                  <a:gd name="T1" fmla="*/ 2147483647 h 430"/>
                  <a:gd name="T2" fmla="*/ 2147483647 w 594"/>
                  <a:gd name="T3" fmla="*/ 2147483647 h 430"/>
                  <a:gd name="T4" fmla="*/ 2147483647 w 594"/>
                  <a:gd name="T5" fmla="*/ 2147483647 h 430"/>
                  <a:gd name="T6" fmla="*/ 2147483647 w 594"/>
                  <a:gd name="T7" fmla="*/ 2147483647 h 430"/>
                  <a:gd name="T8" fmla="*/ 2147483647 w 594"/>
                  <a:gd name="T9" fmla="*/ 2147483647 h 430"/>
                  <a:gd name="T10" fmla="*/ 2147483647 w 594"/>
                  <a:gd name="T11" fmla="*/ 2147483647 h 430"/>
                  <a:gd name="T12" fmla="*/ 2147483647 w 594"/>
                  <a:gd name="T13" fmla="*/ 2147483647 h 430"/>
                  <a:gd name="T14" fmla="*/ 2147483647 w 594"/>
                  <a:gd name="T15" fmla="*/ 2147483647 h 430"/>
                  <a:gd name="T16" fmla="*/ 2147483647 w 594"/>
                  <a:gd name="T17" fmla="*/ 2147483647 h 430"/>
                  <a:gd name="T18" fmla="*/ 2147483647 w 594"/>
                  <a:gd name="T19" fmla="*/ 2147483647 h 430"/>
                  <a:gd name="T20" fmla="*/ 2147483647 w 594"/>
                  <a:gd name="T21" fmla="*/ 2147483647 h 430"/>
                  <a:gd name="T22" fmla="*/ 2147483647 w 594"/>
                  <a:gd name="T23" fmla="*/ 2147483647 h 430"/>
                  <a:gd name="T24" fmla="*/ 2147483647 w 594"/>
                  <a:gd name="T25" fmla="*/ 2147483647 h 430"/>
                  <a:gd name="T26" fmla="*/ 0 w 594"/>
                  <a:gd name="T27" fmla="*/ 2147483647 h 430"/>
                  <a:gd name="T28" fmla="*/ 0 w 594"/>
                  <a:gd name="T29" fmla="*/ 2147483647 h 430"/>
                  <a:gd name="T30" fmla="*/ 2147483647 w 594"/>
                  <a:gd name="T31" fmla="*/ 0 h 430"/>
                  <a:gd name="T32" fmla="*/ 2147483647 w 594"/>
                  <a:gd name="T33" fmla="*/ 0 h 430"/>
                  <a:gd name="T34" fmla="*/ 2147483647 w 594"/>
                  <a:gd name="T35" fmla="*/ 2147483647 h 430"/>
                  <a:gd name="T36" fmla="*/ 2147483647 w 594"/>
                  <a:gd name="T37" fmla="*/ 2147483647 h 430"/>
                  <a:gd name="T38" fmla="*/ 2147483647 w 594"/>
                  <a:gd name="T39" fmla="*/ 2147483647 h 43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94"/>
                  <a:gd name="T61" fmla="*/ 0 h 430"/>
                  <a:gd name="T62" fmla="*/ 594 w 594"/>
                  <a:gd name="T63" fmla="*/ 430 h 43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94" h="430">
                    <a:moveTo>
                      <a:pt x="87" y="40"/>
                    </a:moveTo>
                    <a:lnTo>
                      <a:pt x="87" y="40"/>
                    </a:lnTo>
                    <a:cubicBezTo>
                      <a:pt x="61" y="40"/>
                      <a:pt x="40" y="61"/>
                      <a:pt x="40" y="87"/>
                    </a:cubicBezTo>
                    <a:lnTo>
                      <a:pt x="40" y="343"/>
                    </a:lnTo>
                    <a:cubicBezTo>
                      <a:pt x="40" y="369"/>
                      <a:pt x="61" y="390"/>
                      <a:pt x="87" y="390"/>
                    </a:cubicBezTo>
                    <a:lnTo>
                      <a:pt x="508" y="390"/>
                    </a:lnTo>
                    <a:cubicBezTo>
                      <a:pt x="533" y="390"/>
                      <a:pt x="554" y="369"/>
                      <a:pt x="554" y="343"/>
                    </a:cubicBezTo>
                    <a:lnTo>
                      <a:pt x="554" y="87"/>
                    </a:lnTo>
                    <a:cubicBezTo>
                      <a:pt x="554" y="61"/>
                      <a:pt x="533" y="40"/>
                      <a:pt x="508" y="40"/>
                    </a:cubicBezTo>
                    <a:lnTo>
                      <a:pt x="87" y="40"/>
                    </a:lnTo>
                    <a:close/>
                    <a:moveTo>
                      <a:pt x="508" y="430"/>
                    </a:moveTo>
                    <a:lnTo>
                      <a:pt x="508" y="430"/>
                    </a:lnTo>
                    <a:lnTo>
                      <a:pt x="87" y="430"/>
                    </a:lnTo>
                    <a:cubicBezTo>
                      <a:pt x="39" y="430"/>
                      <a:pt x="0" y="391"/>
                      <a:pt x="0" y="343"/>
                    </a:cubicBezTo>
                    <a:lnTo>
                      <a:pt x="0" y="87"/>
                    </a:lnTo>
                    <a:cubicBezTo>
                      <a:pt x="0" y="39"/>
                      <a:pt x="39" y="0"/>
                      <a:pt x="87" y="0"/>
                    </a:cubicBezTo>
                    <a:lnTo>
                      <a:pt x="508" y="0"/>
                    </a:lnTo>
                    <a:cubicBezTo>
                      <a:pt x="555" y="0"/>
                      <a:pt x="594" y="39"/>
                      <a:pt x="594" y="87"/>
                    </a:cubicBezTo>
                    <a:lnTo>
                      <a:pt x="594" y="343"/>
                    </a:lnTo>
                    <a:cubicBezTo>
                      <a:pt x="594" y="391"/>
                      <a:pt x="555" y="430"/>
                      <a:pt x="508" y="43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defTabSz="1218712" fontAlgn="ctr"/>
                <a:endParaRPr lang="en-US" altLang="zh-CN" sz="2399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76" name="Freeform 130"/>
              <p:cNvSpPr>
                <a:spLocks/>
              </p:cNvSpPr>
              <p:nvPr/>
            </p:nvSpPr>
            <p:spPr bwMode="auto">
              <a:xfrm>
                <a:off x="3424238" y="4360863"/>
                <a:ext cx="57150" cy="58738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0 w 139"/>
                  <a:gd name="T5" fmla="*/ 2147483647 h 139"/>
                  <a:gd name="T6" fmla="*/ 2147483647 w 139"/>
                  <a:gd name="T7" fmla="*/ 0 h 139"/>
                  <a:gd name="T8" fmla="*/ 2147483647 w 139"/>
                  <a:gd name="T9" fmla="*/ 2147483647 h 139"/>
                  <a:gd name="T10" fmla="*/ 2147483647 w 139"/>
                  <a:gd name="T11" fmla="*/ 2147483647 h 1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39"/>
                  <a:gd name="T20" fmla="*/ 139 w 139"/>
                  <a:gd name="T21" fmla="*/ 139 h 1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39">
                    <a:moveTo>
                      <a:pt x="70" y="139"/>
                    </a:moveTo>
                    <a:lnTo>
                      <a:pt x="70" y="139"/>
                    </a:lnTo>
                    <a:cubicBezTo>
                      <a:pt x="31" y="139"/>
                      <a:pt x="0" y="108"/>
                      <a:pt x="0" y="70"/>
                    </a:cubicBezTo>
                    <a:cubicBezTo>
                      <a:pt x="0" y="31"/>
                      <a:pt x="31" y="0"/>
                      <a:pt x="70" y="0"/>
                    </a:cubicBezTo>
                    <a:cubicBezTo>
                      <a:pt x="108" y="0"/>
                      <a:pt x="139" y="31"/>
                      <a:pt x="139" y="70"/>
                    </a:cubicBezTo>
                    <a:cubicBezTo>
                      <a:pt x="139" y="108"/>
                      <a:pt x="108" y="139"/>
                      <a:pt x="70" y="139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defTabSz="1218712" fontAlgn="ctr"/>
                <a:endParaRPr lang="en-US" altLang="zh-CN" sz="2399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77" name="Freeform 131"/>
              <p:cNvSpPr>
                <a:spLocks/>
              </p:cNvSpPr>
              <p:nvPr/>
            </p:nvSpPr>
            <p:spPr bwMode="auto">
              <a:xfrm>
                <a:off x="3513138" y="4360863"/>
                <a:ext cx="58738" cy="58738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0 w 139"/>
                  <a:gd name="T5" fmla="*/ 2147483647 h 139"/>
                  <a:gd name="T6" fmla="*/ 2147483647 w 139"/>
                  <a:gd name="T7" fmla="*/ 0 h 139"/>
                  <a:gd name="T8" fmla="*/ 2147483647 w 139"/>
                  <a:gd name="T9" fmla="*/ 2147483647 h 139"/>
                  <a:gd name="T10" fmla="*/ 2147483647 w 139"/>
                  <a:gd name="T11" fmla="*/ 2147483647 h 1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39"/>
                  <a:gd name="T20" fmla="*/ 139 w 139"/>
                  <a:gd name="T21" fmla="*/ 139 h 1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39">
                    <a:moveTo>
                      <a:pt x="70" y="139"/>
                    </a:moveTo>
                    <a:lnTo>
                      <a:pt x="70" y="139"/>
                    </a:lnTo>
                    <a:cubicBezTo>
                      <a:pt x="31" y="139"/>
                      <a:pt x="0" y="108"/>
                      <a:pt x="0" y="70"/>
                    </a:cubicBezTo>
                    <a:cubicBezTo>
                      <a:pt x="0" y="31"/>
                      <a:pt x="31" y="0"/>
                      <a:pt x="70" y="0"/>
                    </a:cubicBezTo>
                    <a:cubicBezTo>
                      <a:pt x="108" y="0"/>
                      <a:pt x="139" y="31"/>
                      <a:pt x="139" y="70"/>
                    </a:cubicBezTo>
                    <a:cubicBezTo>
                      <a:pt x="139" y="108"/>
                      <a:pt x="108" y="139"/>
                      <a:pt x="70" y="139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defTabSz="1218712" fontAlgn="ctr"/>
                <a:endParaRPr lang="en-US" altLang="zh-CN" sz="2399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78" name="Freeform 132"/>
              <p:cNvSpPr>
                <a:spLocks/>
              </p:cNvSpPr>
              <p:nvPr/>
            </p:nvSpPr>
            <p:spPr bwMode="auto">
              <a:xfrm>
                <a:off x="2978150" y="3884613"/>
                <a:ext cx="669925" cy="520700"/>
              </a:xfrm>
              <a:custGeom>
                <a:avLst/>
                <a:gdLst>
                  <a:gd name="T0" fmla="*/ 2147483647 w 1597"/>
                  <a:gd name="T1" fmla="*/ 2147483647 h 1238"/>
                  <a:gd name="T2" fmla="*/ 2147483647 w 1597"/>
                  <a:gd name="T3" fmla="*/ 2147483647 h 1238"/>
                  <a:gd name="T4" fmla="*/ 2147483647 w 1597"/>
                  <a:gd name="T5" fmla="*/ 2147483647 h 1238"/>
                  <a:gd name="T6" fmla="*/ 2147483647 w 1597"/>
                  <a:gd name="T7" fmla="*/ 2147483647 h 1238"/>
                  <a:gd name="T8" fmla="*/ 2147483647 w 1597"/>
                  <a:gd name="T9" fmla="*/ 2147483647 h 1238"/>
                  <a:gd name="T10" fmla="*/ 2147483647 w 1597"/>
                  <a:gd name="T11" fmla="*/ 2147483647 h 1238"/>
                  <a:gd name="T12" fmla="*/ 2147483647 w 1597"/>
                  <a:gd name="T13" fmla="*/ 2147483647 h 1238"/>
                  <a:gd name="T14" fmla="*/ 2147483647 w 1597"/>
                  <a:gd name="T15" fmla="*/ 2147483647 h 1238"/>
                  <a:gd name="T16" fmla="*/ 2147483647 w 1597"/>
                  <a:gd name="T17" fmla="*/ 2147483647 h 1238"/>
                  <a:gd name="T18" fmla="*/ 2147483647 w 1597"/>
                  <a:gd name="T19" fmla="*/ 2147483647 h 1238"/>
                  <a:gd name="T20" fmla="*/ 2147483647 w 1597"/>
                  <a:gd name="T21" fmla="*/ 2147483647 h 1238"/>
                  <a:gd name="T22" fmla="*/ 2147483647 w 1597"/>
                  <a:gd name="T23" fmla="*/ 2147483647 h 1238"/>
                  <a:gd name="T24" fmla="*/ 2147483647 w 1597"/>
                  <a:gd name="T25" fmla="*/ 2147483647 h 1238"/>
                  <a:gd name="T26" fmla="*/ 2147483647 w 1597"/>
                  <a:gd name="T27" fmla="*/ 2147483647 h 1238"/>
                  <a:gd name="T28" fmla="*/ 2147483647 w 1597"/>
                  <a:gd name="T29" fmla="*/ 2147483647 h 1238"/>
                  <a:gd name="T30" fmla="*/ 2147483647 w 1597"/>
                  <a:gd name="T31" fmla="*/ 2147483647 h 1238"/>
                  <a:gd name="T32" fmla="*/ 2147483647 w 1597"/>
                  <a:gd name="T33" fmla="*/ 2147483647 h 1238"/>
                  <a:gd name="T34" fmla="*/ 0 w 1597"/>
                  <a:gd name="T35" fmla="*/ 2147483647 h 1238"/>
                  <a:gd name="T36" fmla="*/ 0 w 1597"/>
                  <a:gd name="T37" fmla="*/ 2147483647 h 1238"/>
                  <a:gd name="T38" fmla="*/ 2147483647 w 1597"/>
                  <a:gd name="T39" fmla="*/ 0 h 1238"/>
                  <a:gd name="T40" fmla="*/ 2147483647 w 1597"/>
                  <a:gd name="T41" fmla="*/ 0 h 1238"/>
                  <a:gd name="T42" fmla="*/ 2147483647 w 1597"/>
                  <a:gd name="T43" fmla="*/ 2147483647 h 1238"/>
                  <a:gd name="T44" fmla="*/ 2147483647 w 1597"/>
                  <a:gd name="T45" fmla="*/ 2147483647 h 1238"/>
                  <a:gd name="T46" fmla="*/ 2147483647 w 1597"/>
                  <a:gd name="T47" fmla="*/ 2147483647 h 12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97"/>
                  <a:gd name="T73" fmla="*/ 0 h 1238"/>
                  <a:gd name="T74" fmla="*/ 1597 w 1597"/>
                  <a:gd name="T75" fmla="*/ 1238 h 12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97" h="1238">
                    <a:moveTo>
                      <a:pt x="1484" y="1238"/>
                    </a:moveTo>
                    <a:lnTo>
                      <a:pt x="1484" y="1238"/>
                    </a:lnTo>
                    <a:lnTo>
                      <a:pt x="1341" y="1238"/>
                    </a:lnTo>
                    <a:cubicBezTo>
                      <a:pt x="1323" y="1238"/>
                      <a:pt x="1308" y="1223"/>
                      <a:pt x="1308" y="1205"/>
                    </a:cubicBezTo>
                    <a:cubicBezTo>
                      <a:pt x="1308" y="1186"/>
                      <a:pt x="1323" y="1171"/>
                      <a:pt x="1341" y="1171"/>
                    </a:cubicBezTo>
                    <a:lnTo>
                      <a:pt x="1484" y="1171"/>
                    </a:lnTo>
                    <a:cubicBezTo>
                      <a:pt x="1509" y="1171"/>
                      <a:pt x="1530" y="1150"/>
                      <a:pt x="1530" y="1125"/>
                    </a:cubicBezTo>
                    <a:lnTo>
                      <a:pt x="1530" y="113"/>
                    </a:lnTo>
                    <a:cubicBezTo>
                      <a:pt x="1530" y="88"/>
                      <a:pt x="1509" y="67"/>
                      <a:pt x="1484" y="67"/>
                    </a:cubicBezTo>
                    <a:lnTo>
                      <a:pt x="113" y="67"/>
                    </a:lnTo>
                    <a:cubicBezTo>
                      <a:pt x="88" y="67"/>
                      <a:pt x="67" y="88"/>
                      <a:pt x="67" y="113"/>
                    </a:cubicBezTo>
                    <a:lnTo>
                      <a:pt x="67" y="1125"/>
                    </a:lnTo>
                    <a:cubicBezTo>
                      <a:pt x="67" y="1150"/>
                      <a:pt x="88" y="1171"/>
                      <a:pt x="113" y="1171"/>
                    </a:cubicBezTo>
                    <a:lnTo>
                      <a:pt x="1132" y="1171"/>
                    </a:lnTo>
                    <a:cubicBezTo>
                      <a:pt x="1151" y="1171"/>
                      <a:pt x="1166" y="1186"/>
                      <a:pt x="1166" y="1205"/>
                    </a:cubicBezTo>
                    <a:cubicBezTo>
                      <a:pt x="1166" y="1223"/>
                      <a:pt x="1151" y="1238"/>
                      <a:pt x="1132" y="1238"/>
                    </a:cubicBezTo>
                    <a:lnTo>
                      <a:pt x="113" y="1238"/>
                    </a:lnTo>
                    <a:cubicBezTo>
                      <a:pt x="51" y="1238"/>
                      <a:pt x="0" y="1187"/>
                      <a:pt x="0" y="1125"/>
                    </a:cubicBezTo>
                    <a:lnTo>
                      <a:pt x="0" y="113"/>
                    </a:lnTo>
                    <a:cubicBezTo>
                      <a:pt x="0" y="51"/>
                      <a:pt x="51" y="0"/>
                      <a:pt x="113" y="0"/>
                    </a:cubicBezTo>
                    <a:lnTo>
                      <a:pt x="1484" y="0"/>
                    </a:lnTo>
                    <a:cubicBezTo>
                      <a:pt x="1546" y="0"/>
                      <a:pt x="1597" y="51"/>
                      <a:pt x="1597" y="113"/>
                    </a:cubicBezTo>
                    <a:lnTo>
                      <a:pt x="1597" y="1125"/>
                    </a:lnTo>
                    <a:cubicBezTo>
                      <a:pt x="1597" y="1187"/>
                      <a:pt x="1546" y="1238"/>
                      <a:pt x="1484" y="1238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defTabSz="1218712" fontAlgn="ctr"/>
                <a:endParaRPr lang="en-US" altLang="zh-CN" sz="2399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</p:grpSp>
      </p:grpSp>
      <p:grpSp>
        <p:nvGrpSpPr>
          <p:cNvPr id="179" name="组合 178"/>
          <p:cNvGrpSpPr/>
          <p:nvPr/>
        </p:nvGrpSpPr>
        <p:grpSpPr>
          <a:xfrm>
            <a:off x="6774953" y="3784239"/>
            <a:ext cx="1439105" cy="1439105"/>
            <a:chOff x="7897787" y="1629594"/>
            <a:chExt cx="1440000" cy="1440000"/>
          </a:xfrm>
        </p:grpSpPr>
        <p:sp>
          <p:nvSpPr>
            <p:cNvPr id="180" name="Freeform 91"/>
            <p:cNvSpPr>
              <a:spLocks/>
            </p:cNvSpPr>
            <p:nvPr/>
          </p:nvSpPr>
          <p:spPr bwMode="auto">
            <a:xfrm>
              <a:off x="7897787" y="1629594"/>
              <a:ext cx="1440000" cy="1440000"/>
            </a:xfrm>
            <a:custGeom>
              <a:avLst/>
              <a:gdLst>
                <a:gd name="T0" fmla="*/ 2147483647 w 2659"/>
                <a:gd name="T1" fmla="*/ 2147483647 h 2659"/>
                <a:gd name="T2" fmla="*/ 2147483647 w 2659"/>
                <a:gd name="T3" fmla="*/ 2147483647 h 2659"/>
                <a:gd name="T4" fmla="*/ 2147483647 w 2659"/>
                <a:gd name="T5" fmla="*/ 2147483647 h 2659"/>
                <a:gd name="T6" fmla="*/ 0 w 2659"/>
                <a:gd name="T7" fmla="*/ 2147483647 h 2659"/>
                <a:gd name="T8" fmla="*/ 2147483647 w 2659"/>
                <a:gd name="T9" fmla="*/ 0 h 2659"/>
                <a:gd name="T10" fmla="*/ 2147483647 w 2659"/>
                <a:gd name="T11" fmla="*/ 2147483647 h 26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59" h="2659">
                  <a:moveTo>
                    <a:pt x="2659" y="1330"/>
                  </a:moveTo>
                  <a:lnTo>
                    <a:pt x="2659" y="1330"/>
                  </a:lnTo>
                  <a:cubicBezTo>
                    <a:pt x="2659" y="2064"/>
                    <a:pt x="2064" y="2659"/>
                    <a:pt x="1329" y="2659"/>
                  </a:cubicBezTo>
                  <a:cubicBezTo>
                    <a:pt x="595" y="2659"/>
                    <a:pt x="0" y="2064"/>
                    <a:pt x="0" y="1330"/>
                  </a:cubicBezTo>
                  <a:cubicBezTo>
                    <a:pt x="0" y="595"/>
                    <a:pt x="595" y="0"/>
                    <a:pt x="1329" y="0"/>
                  </a:cubicBezTo>
                  <a:cubicBezTo>
                    <a:pt x="2064" y="0"/>
                    <a:pt x="2659" y="595"/>
                    <a:pt x="2659" y="1330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wrap="square">
              <a:noAutofit/>
            </a:bodyPr>
            <a:lstStyle/>
            <a:p>
              <a:pPr defTabSz="1218712" fontAlgn="ctr">
                <a:defRPr/>
              </a:pPr>
              <a:endParaRPr lang="en-US" altLang="zh-CN" sz="2399" kern="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</a:endParaRPr>
            </a:p>
          </p:txBody>
        </p:sp>
        <p:grpSp>
          <p:nvGrpSpPr>
            <p:cNvPr id="181" name="组合 348"/>
            <p:cNvGrpSpPr>
              <a:grpSpLocks/>
            </p:cNvGrpSpPr>
            <p:nvPr/>
          </p:nvGrpSpPr>
          <p:grpSpPr bwMode="auto">
            <a:xfrm>
              <a:off x="8197534" y="2015300"/>
              <a:ext cx="840506" cy="668588"/>
              <a:chOff x="1008063" y="555626"/>
              <a:chExt cx="758825" cy="669925"/>
            </a:xfrm>
            <a:solidFill>
              <a:sysClr val="window" lastClr="FFFFFF"/>
            </a:solidFill>
          </p:grpSpPr>
          <p:sp>
            <p:nvSpPr>
              <p:cNvPr id="182" name="Freeform 25"/>
              <p:cNvSpPr>
                <a:spLocks noEditPoints="1"/>
              </p:cNvSpPr>
              <p:nvPr/>
            </p:nvSpPr>
            <p:spPr bwMode="auto">
              <a:xfrm>
                <a:off x="1409700" y="719138"/>
                <a:ext cx="265113" cy="454025"/>
              </a:xfrm>
              <a:custGeom>
                <a:avLst/>
                <a:gdLst>
                  <a:gd name="T0" fmla="*/ 2147483647 w 563"/>
                  <a:gd name="T1" fmla="*/ 2147483647 h 967"/>
                  <a:gd name="T2" fmla="*/ 2147483647 w 563"/>
                  <a:gd name="T3" fmla="*/ 2147483647 h 967"/>
                  <a:gd name="T4" fmla="*/ 2147483647 w 563"/>
                  <a:gd name="T5" fmla="*/ 2147483647 h 967"/>
                  <a:gd name="T6" fmla="*/ 2147483647 w 563"/>
                  <a:gd name="T7" fmla="*/ 2147483647 h 967"/>
                  <a:gd name="T8" fmla="*/ 2147483647 w 563"/>
                  <a:gd name="T9" fmla="*/ 2147483647 h 967"/>
                  <a:gd name="T10" fmla="*/ 2147483647 w 563"/>
                  <a:gd name="T11" fmla="*/ 2147483647 h 967"/>
                  <a:gd name="T12" fmla="*/ 2147483647 w 563"/>
                  <a:gd name="T13" fmla="*/ 2147483647 h 967"/>
                  <a:gd name="T14" fmla="*/ 2147483647 w 563"/>
                  <a:gd name="T15" fmla="*/ 2147483647 h 967"/>
                  <a:gd name="T16" fmla="*/ 2147483647 w 563"/>
                  <a:gd name="T17" fmla="*/ 2147483647 h 967"/>
                  <a:gd name="T18" fmla="*/ 2147483647 w 563"/>
                  <a:gd name="T19" fmla="*/ 2147483647 h 967"/>
                  <a:gd name="T20" fmla="*/ 2147483647 w 563"/>
                  <a:gd name="T21" fmla="*/ 2147483647 h 967"/>
                  <a:gd name="T22" fmla="*/ 2147483647 w 563"/>
                  <a:gd name="T23" fmla="*/ 2147483647 h 967"/>
                  <a:gd name="T24" fmla="*/ 2147483647 w 563"/>
                  <a:gd name="T25" fmla="*/ 2147483647 h 967"/>
                  <a:gd name="T26" fmla="*/ 2147483647 w 563"/>
                  <a:gd name="T27" fmla="*/ 2147483647 h 967"/>
                  <a:gd name="T28" fmla="*/ 2147483647 w 563"/>
                  <a:gd name="T29" fmla="*/ 2147483647 h 967"/>
                  <a:gd name="T30" fmla="*/ 2147483647 w 563"/>
                  <a:gd name="T31" fmla="*/ 2147483647 h 967"/>
                  <a:gd name="T32" fmla="*/ 2147483647 w 563"/>
                  <a:gd name="T33" fmla="*/ 2147483647 h 967"/>
                  <a:gd name="T34" fmla="*/ 2147483647 w 563"/>
                  <a:gd name="T35" fmla="*/ 2147483647 h 967"/>
                  <a:gd name="T36" fmla="*/ 2147483647 w 563"/>
                  <a:gd name="T37" fmla="*/ 2147483647 h 967"/>
                  <a:gd name="T38" fmla="*/ 2147483647 w 563"/>
                  <a:gd name="T39" fmla="*/ 2147483647 h 967"/>
                  <a:gd name="T40" fmla="*/ 2147483647 w 563"/>
                  <a:gd name="T41" fmla="*/ 2147483647 h 967"/>
                  <a:gd name="T42" fmla="*/ 2147483647 w 563"/>
                  <a:gd name="T43" fmla="*/ 2147483647 h 967"/>
                  <a:gd name="T44" fmla="*/ 2147483647 w 563"/>
                  <a:gd name="T45" fmla="*/ 2147483647 h 967"/>
                  <a:gd name="T46" fmla="*/ 2147483647 w 563"/>
                  <a:gd name="T47" fmla="*/ 2147483647 h 967"/>
                  <a:gd name="T48" fmla="*/ 2147483647 w 563"/>
                  <a:gd name="T49" fmla="*/ 2147483647 h 967"/>
                  <a:gd name="T50" fmla="*/ 2147483647 w 563"/>
                  <a:gd name="T51" fmla="*/ 2147483647 h 967"/>
                  <a:gd name="T52" fmla="*/ 2147483647 w 563"/>
                  <a:gd name="T53" fmla="*/ 2147483647 h 967"/>
                  <a:gd name="T54" fmla="*/ 2147483647 w 563"/>
                  <a:gd name="T55" fmla="*/ 2147483647 h 967"/>
                  <a:gd name="T56" fmla="*/ 2147483647 w 563"/>
                  <a:gd name="T57" fmla="*/ 2147483647 h 967"/>
                  <a:gd name="T58" fmla="*/ 2147483647 w 563"/>
                  <a:gd name="T59" fmla="*/ 2147483647 h 967"/>
                  <a:gd name="T60" fmla="*/ 2147483647 w 563"/>
                  <a:gd name="T61" fmla="*/ 2147483647 h 967"/>
                  <a:gd name="T62" fmla="*/ 2147483647 w 563"/>
                  <a:gd name="T63" fmla="*/ 2147483647 h 967"/>
                  <a:gd name="T64" fmla="*/ 2147483647 w 563"/>
                  <a:gd name="T65" fmla="*/ 2147483647 h 967"/>
                  <a:gd name="T66" fmla="*/ 2147483647 w 563"/>
                  <a:gd name="T67" fmla="*/ 2147483647 h 967"/>
                  <a:gd name="T68" fmla="*/ 2147483647 w 563"/>
                  <a:gd name="T69" fmla="*/ 2147483647 h 967"/>
                  <a:gd name="T70" fmla="*/ 2147483647 w 563"/>
                  <a:gd name="T71" fmla="*/ 2147483647 h 967"/>
                  <a:gd name="T72" fmla="*/ 2147483647 w 563"/>
                  <a:gd name="T73" fmla="*/ 2147483647 h 967"/>
                  <a:gd name="T74" fmla="*/ 2147483647 w 563"/>
                  <a:gd name="T75" fmla="*/ 2147483647 h 967"/>
                  <a:gd name="T76" fmla="*/ 2147483647 w 563"/>
                  <a:gd name="T77" fmla="*/ 2147483647 h 967"/>
                  <a:gd name="T78" fmla="*/ 2147483647 w 563"/>
                  <a:gd name="T79" fmla="*/ 0 h 967"/>
                  <a:gd name="T80" fmla="*/ 0 w 563"/>
                  <a:gd name="T81" fmla="*/ 2147483647 h 967"/>
                  <a:gd name="T82" fmla="*/ 2147483647 w 563"/>
                  <a:gd name="T83" fmla="*/ 2147483647 h 967"/>
                  <a:gd name="T84" fmla="*/ 0 w 563"/>
                  <a:gd name="T85" fmla="*/ 2147483647 h 967"/>
                  <a:gd name="T86" fmla="*/ 0 w 563"/>
                  <a:gd name="T87" fmla="*/ 2147483647 h 967"/>
                  <a:gd name="T88" fmla="*/ 2147483647 w 563"/>
                  <a:gd name="T89" fmla="*/ 2147483647 h 967"/>
                  <a:gd name="T90" fmla="*/ 2147483647 w 563"/>
                  <a:gd name="T91" fmla="*/ 2147483647 h 967"/>
                  <a:gd name="T92" fmla="*/ 2147483647 w 563"/>
                  <a:gd name="T93" fmla="*/ 2147483647 h 96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63"/>
                  <a:gd name="T142" fmla="*/ 0 h 967"/>
                  <a:gd name="T143" fmla="*/ 563 w 563"/>
                  <a:gd name="T144" fmla="*/ 967 h 96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63" h="967">
                    <a:moveTo>
                      <a:pt x="282" y="58"/>
                    </a:moveTo>
                    <a:lnTo>
                      <a:pt x="282" y="58"/>
                    </a:lnTo>
                    <a:cubicBezTo>
                      <a:pt x="403" y="58"/>
                      <a:pt x="505" y="115"/>
                      <a:pt x="505" y="182"/>
                    </a:cubicBezTo>
                    <a:cubicBezTo>
                      <a:pt x="505" y="249"/>
                      <a:pt x="403" y="305"/>
                      <a:pt x="282" y="305"/>
                    </a:cubicBezTo>
                    <a:cubicBezTo>
                      <a:pt x="161" y="305"/>
                      <a:pt x="58" y="249"/>
                      <a:pt x="58" y="182"/>
                    </a:cubicBezTo>
                    <a:cubicBezTo>
                      <a:pt x="58" y="115"/>
                      <a:pt x="161" y="58"/>
                      <a:pt x="282" y="58"/>
                    </a:cubicBezTo>
                    <a:close/>
                    <a:moveTo>
                      <a:pt x="299" y="909"/>
                    </a:moveTo>
                    <a:lnTo>
                      <a:pt x="299" y="909"/>
                    </a:lnTo>
                    <a:cubicBezTo>
                      <a:pt x="294" y="909"/>
                      <a:pt x="288" y="909"/>
                      <a:pt x="282" y="909"/>
                    </a:cubicBezTo>
                    <a:cubicBezTo>
                      <a:pt x="161" y="909"/>
                      <a:pt x="58" y="853"/>
                      <a:pt x="58" y="786"/>
                    </a:cubicBezTo>
                    <a:lnTo>
                      <a:pt x="58" y="756"/>
                    </a:lnTo>
                    <a:cubicBezTo>
                      <a:pt x="109" y="799"/>
                      <a:pt x="190" y="826"/>
                      <a:pt x="282" y="826"/>
                    </a:cubicBezTo>
                    <a:cubicBezTo>
                      <a:pt x="288" y="826"/>
                      <a:pt x="294" y="826"/>
                      <a:pt x="299" y="826"/>
                    </a:cubicBezTo>
                    <a:lnTo>
                      <a:pt x="299" y="768"/>
                    </a:lnTo>
                    <a:cubicBezTo>
                      <a:pt x="294" y="768"/>
                      <a:pt x="288" y="768"/>
                      <a:pt x="282" y="768"/>
                    </a:cubicBezTo>
                    <a:cubicBezTo>
                      <a:pt x="161" y="768"/>
                      <a:pt x="58" y="712"/>
                      <a:pt x="58" y="645"/>
                    </a:cubicBezTo>
                    <a:lnTo>
                      <a:pt x="58" y="604"/>
                    </a:lnTo>
                    <a:cubicBezTo>
                      <a:pt x="109" y="647"/>
                      <a:pt x="190" y="674"/>
                      <a:pt x="282" y="674"/>
                    </a:cubicBezTo>
                    <a:cubicBezTo>
                      <a:pt x="288" y="674"/>
                      <a:pt x="294" y="674"/>
                      <a:pt x="299" y="674"/>
                    </a:cubicBezTo>
                    <a:lnTo>
                      <a:pt x="299" y="616"/>
                    </a:lnTo>
                    <a:cubicBezTo>
                      <a:pt x="294" y="616"/>
                      <a:pt x="288" y="616"/>
                      <a:pt x="282" y="616"/>
                    </a:cubicBezTo>
                    <a:cubicBezTo>
                      <a:pt x="161" y="616"/>
                      <a:pt x="58" y="560"/>
                      <a:pt x="58" y="493"/>
                    </a:cubicBezTo>
                    <a:lnTo>
                      <a:pt x="58" y="453"/>
                    </a:lnTo>
                    <a:cubicBezTo>
                      <a:pt x="109" y="496"/>
                      <a:pt x="190" y="523"/>
                      <a:pt x="282" y="523"/>
                    </a:cubicBezTo>
                    <a:cubicBezTo>
                      <a:pt x="288" y="523"/>
                      <a:pt x="294" y="523"/>
                      <a:pt x="299" y="522"/>
                    </a:cubicBezTo>
                    <a:lnTo>
                      <a:pt x="299" y="508"/>
                    </a:lnTo>
                    <a:cubicBezTo>
                      <a:pt x="299" y="493"/>
                      <a:pt x="303" y="478"/>
                      <a:pt x="309" y="464"/>
                    </a:cubicBezTo>
                    <a:cubicBezTo>
                      <a:pt x="300" y="464"/>
                      <a:pt x="291" y="465"/>
                      <a:pt x="282" y="465"/>
                    </a:cubicBezTo>
                    <a:cubicBezTo>
                      <a:pt x="161" y="465"/>
                      <a:pt x="58" y="408"/>
                      <a:pt x="58" y="341"/>
                    </a:cubicBezTo>
                    <a:lnTo>
                      <a:pt x="58" y="293"/>
                    </a:lnTo>
                    <a:cubicBezTo>
                      <a:pt x="109" y="336"/>
                      <a:pt x="190" y="363"/>
                      <a:pt x="282" y="363"/>
                    </a:cubicBezTo>
                    <a:cubicBezTo>
                      <a:pt x="374" y="363"/>
                      <a:pt x="454" y="336"/>
                      <a:pt x="505" y="293"/>
                    </a:cubicBezTo>
                    <a:lnTo>
                      <a:pt x="505" y="341"/>
                    </a:lnTo>
                    <a:cubicBezTo>
                      <a:pt x="505" y="347"/>
                      <a:pt x="504" y="352"/>
                      <a:pt x="503" y="356"/>
                    </a:cubicBezTo>
                    <a:cubicBezTo>
                      <a:pt x="513" y="356"/>
                      <a:pt x="524" y="355"/>
                      <a:pt x="534" y="355"/>
                    </a:cubicBezTo>
                    <a:cubicBezTo>
                      <a:pt x="544" y="355"/>
                      <a:pt x="553" y="356"/>
                      <a:pt x="563" y="356"/>
                    </a:cubicBezTo>
                    <a:lnTo>
                      <a:pt x="563" y="190"/>
                    </a:lnTo>
                    <a:cubicBezTo>
                      <a:pt x="563" y="187"/>
                      <a:pt x="563" y="184"/>
                      <a:pt x="563" y="182"/>
                    </a:cubicBezTo>
                    <a:cubicBezTo>
                      <a:pt x="563" y="80"/>
                      <a:pt x="439" y="0"/>
                      <a:pt x="282" y="0"/>
                    </a:cubicBezTo>
                    <a:cubicBezTo>
                      <a:pt x="124" y="0"/>
                      <a:pt x="0" y="80"/>
                      <a:pt x="0" y="182"/>
                    </a:cubicBezTo>
                    <a:cubicBezTo>
                      <a:pt x="0" y="184"/>
                      <a:pt x="0" y="185"/>
                      <a:pt x="1" y="187"/>
                    </a:cubicBezTo>
                    <a:cubicBezTo>
                      <a:pt x="0" y="188"/>
                      <a:pt x="0" y="189"/>
                      <a:pt x="0" y="190"/>
                    </a:cubicBezTo>
                    <a:lnTo>
                      <a:pt x="0" y="786"/>
                    </a:lnTo>
                    <a:cubicBezTo>
                      <a:pt x="0" y="887"/>
                      <a:pt x="124" y="967"/>
                      <a:pt x="282" y="967"/>
                    </a:cubicBezTo>
                    <a:cubicBezTo>
                      <a:pt x="288" y="967"/>
                      <a:pt x="322" y="967"/>
                      <a:pt x="328" y="967"/>
                    </a:cubicBezTo>
                    <a:lnTo>
                      <a:pt x="299" y="9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83" name="Freeform 26"/>
              <p:cNvSpPr>
                <a:spLocks/>
              </p:cNvSpPr>
              <p:nvPr/>
            </p:nvSpPr>
            <p:spPr bwMode="auto">
              <a:xfrm>
                <a:off x="1008063" y="555626"/>
                <a:ext cx="738188" cy="465138"/>
              </a:xfrm>
              <a:custGeom>
                <a:avLst/>
                <a:gdLst>
                  <a:gd name="T0" fmla="*/ 2147483647 w 1570"/>
                  <a:gd name="T1" fmla="*/ 2147483647 h 988"/>
                  <a:gd name="T2" fmla="*/ 2147483647 w 1570"/>
                  <a:gd name="T3" fmla="*/ 2147483647 h 988"/>
                  <a:gd name="T4" fmla="*/ 2147483647 w 1570"/>
                  <a:gd name="T5" fmla="*/ 2147483647 h 988"/>
                  <a:gd name="T6" fmla="*/ 0 w 1570"/>
                  <a:gd name="T7" fmla="*/ 2147483647 h 988"/>
                  <a:gd name="T8" fmla="*/ 0 w 1570"/>
                  <a:gd name="T9" fmla="*/ 2147483647 h 988"/>
                  <a:gd name="T10" fmla="*/ 2147483647 w 1570"/>
                  <a:gd name="T11" fmla="*/ 0 h 988"/>
                  <a:gd name="T12" fmla="*/ 2147483647 w 1570"/>
                  <a:gd name="T13" fmla="*/ 0 h 988"/>
                  <a:gd name="T14" fmla="*/ 2147483647 w 1570"/>
                  <a:gd name="T15" fmla="*/ 2147483647 h 988"/>
                  <a:gd name="T16" fmla="*/ 2147483647 w 1570"/>
                  <a:gd name="T17" fmla="*/ 2147483647 h 988"/>
                  <a:gd name="T18" fmla="*/ 2147483647 w 1570"/>
                  <a:gd name="T19" fmla="*/ 2147483647 h 988"/>
                  <a:gd name="T20" fmla="*/ 2147483647 w 1570"/>
                  <a:gd name="T21" fmla="*/ 2147483647 h 988"/>
                  <a:gd name="T22" fmla="*/ 2147483647 w 1570"/>
                  <a:gd name="T23" fmla="*/ 2147483647 h 988"/>
                  <a:gd name="T24" fmla="*/ 2147483647 w 1570"/>
                  <a:gd name="T25" fmla="*/ 2147483647 h 988"/>
                  <a:gd name="T26" fmla="*/ 2147483647 w 1570"/>
                  <a:gd name="T27" fmla="*/ 2147483647 h 988"/>
                  <a:gd name="T28" fmla="*/ 2147483647 w 1570"/>
                  <a:gd name="T29" fmla="*/ 2147483647 h 988"/>
                  <a:gd name="T30" fmla="*/ 2147483647 w 1570"/>
                  <a:gd name="T31" fmla="*/ 2147483647 h 988"/>
                  <a:gd name="T32" fmla="*/ 2147483647 w 1570"/>
                  <a:gd name="T33" fmla="*/ 2147483647 h 988"/>
                  <a:gd name="T34" fmla="*/ 2147483647 w 1570"/>
                  <a:gd name="T35" fmla="*/ 2147483647 h 9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70"/>
                  <a:gd name="T55" fmla="*/ 0 h 988"/>
                  <a:gd name="T56" fmla="*/ 1570 w 1570"/>
                  <a:gd name="T57" fmla="*/ 988 h 9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70" h="988">
                    <a:moveTo>
                      <a:pt x="880" y="988"/>
                    </a:moveTo>
                    <a:lnTo>
                      <a:pt x="880" y="988"/>
                    </a:lnTo>
                    <a:lnTo>
                      <a:pt x="80" y="988"/>
                    </a:lnTo>
                    <a:cubicBezTo>
                      <a:pt x="36" y="988"/>
                      <a:pt x="0" y="952"/>
                      <a:pt x="0" y="907"/>
                    </a:cubicBezTo>
                    <a:lnTo>
                      <a:pt x="0" y="81"/>
                    </a:lnTo>
                    <a:cubicBezTo>
                      <a:pt x="0" y="36"/>
                      <a:pt x="36" y="0"/>
                      <a:pt x="80" y="0"/>
                    </a:cubicBezTo>
                    <a:lnTo>
                      <a:pt x="1489" y="0"/>
                    </a:lnTo>
                    <a:cubicBezTo>
                      <a:pt x="1534" y="0"/>
                      <a:pt x="1570" y="36"/>
                      <a:pt x="1570" y="81"/>
                    </a:cubicBezTo>
                    <a:lnTo>
                      <a:pt x="1570" y="771"/>
                    </a:lnTo>
                    <a:lnTo>
                      <a:pt x="1503" y="771"/>
                    </a:lnTo>
                    <a:lnTo>
                      <a:pt x="1503" y="81"/>
                    </a:lnTo>
                    <a:cubicBezTo>
                      <a:pt x="1503" y="73"/>
                      <a:pt x="1497" y="67"/>
                      <a:pt x="1489" y="67"/>
                    </a:cubicBezTo>
                    <a:lnTo>
                      <a:pt x="80" y="67"/>
                    </a:lnTo>
                    <a:cubicBezTo>
                      <a:pt x="73" y="67"/>
                      <a:pt x="66" y="73"/>
                      <a:pt x="66" y="81"/>
                    </a:cubicBezTo>
                    <a:lnTo>
                      <a:pt x="66" y="907"/>
                    </a:lnTo>
                    <a:cubicBezTo>
                      <a:pt x="66" y="915"/>
                      <a:pt x="73" y="921"/>
                      <a:pt x="80" y="921"/>
                    </a:cubicBezTo>
                    <a:lnTo>
                      <a:pt x="880" y="921"/>
                    </a:lnTo>
                    <a:lnTo>
                      <a:pt x="880" y="9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84" name="Freeform 27"/>
              <p:cNvSpPr>
                <a:spLocks/>
              </p:cNvSpPr>
              <p:nvPr/>
            </p:nvSpPr>
            <p:spPr bwMode="auto">
              <a:xfrm>
                <a:off x="1282700" y="1004888"/>
                <a:ext cx="31750" cy="96838"/>
              </a:xfrm>
              <a:custGeom>
                <a:avLst/>
                <a:gdLst>
                  <a:gd name="T0" fmla="*/ 2147483647 w 67"/>
                  <a:gd name="T1" fmla="*/ 2147483647 h 206"/>
                  <a:gd name="T2" fmla="*/ 2147483647 w 67"/>
                  <a:gd name="T3" fmla="*/ 2147483647 h 206"/>
                  <a:gd name="T4" fmla="*/ 0 w 67"/>
                  <a:gd name="T5" fmla="*/ 2147483647 h 206"/>
                  <a:gd name="T6" fmla="*/ 0 w 67"/>
                  <a:gd name="T7" fmla="*/ 0 h 206"/>
                  <a:gd name="T8" fmla="*/ 2147483647 w 67"/>
                  <a:gd name="T9" fmla="*/ 0 h 206"/>
                  <a:gd name="T10" fmla="*/ 2147483647 w 67"/>
                  <a:gd name="T11" fmla="*/ 2147483647 h 2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206"/>
                  <a:gd name="T20" fmla="*/ 67 w 67"/>
                  <a:gd name="T21" fmla="*/ 206 h 2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206">
                    <a:moveTo>
                      <a:pt x="67" y="206"/>
                    </a:moveTo>
                    <a:lnTo>
                      <a:pt x="67" y="206"/>
                    </a:lnTo>
                    <a:lnTo>
                      <a:pt x="0" y="206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2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85" name="Freeform 28"/>
              <p:cNvSpPr>
                <a:spLocks/>
              </p:cNvSpPr>
              <p:nvPr/>
            </p:nvSpPr>
            <p:spPr bwMode="auto">
              <a:xfrm>
                <a:off x="1090613" y="1085851"/>
                <a:ext cx="346075" cy="31750"/>
              </a:xfrm>
              <a:custGeom>
                <a:avLst/>
                <a:gdLst>
                  <a:gd name="T0" fmla="*/ 2147483647 w 737"/>
                  <a:gd name="T1" fmla="*/ 2147483647 h 66"/>
                  <a:gd name="T2" fmla="*/ 2147483647 w 737"/>
                  <a:gd name="T3" fmla="*/ 2147483647 h 66"/>
                  <a:gd name="T4" fmla="*/ 2147483647 w 737"/>
                  <a:gd name="T5" fmla="*/ 2147483647 h 66"/>
                  <a:gd name="T6" fmla="*/ 0 w 737"/>
                  <a:gd name="T7" fmla="*/ 2147483647 h 66"/>
                  <a:gd name="T8" fmla="*/ 2147483647 w 737"/>
                  <a:gd name="T9" fmla="*/ 0 h 66"/>
                  <a:gd name="T10" fmla="*/ 2147483647 w 737"/>
                  <a:gd name="T11" fmla="*/ 0 h 66"/>
                  <a:gd name="T12" fmla="*/ 2147483647 w 737"/>
                  <a:gd name="T13" fmla="*/ 2147483647 h 66"/>
                  <a:gd name="T14" fmla="*/ 2147483647 w 737"/>
                  <a:gd name="T15" fmla="*/ 2147483647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7"/>
                  <a:gd name="T25" fmla="*/ 0 h 66"/>
                  <a:gd name="T26" fmla="*/ 737 w 737"/>
                  <a:gd name="T27" fmla="*/ 66 h 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7" h="66">
                    <a:moveTo>
                      <a:pt x="704" y="66"/>
                    </a:moveTo>
                    <a:lnTo>
                      <a:pt x="704" y="66"/>
                    </a:lnTo>
                    <a:lnTo>
                      <a:pt x="34" y="66"/>
                    </a:lnTo>
                    <a:cubicBezTo>
                      <a:pt x="15" y="66"/>
                      <a:pt x="0" y="52"/>
                      <a:pt x="0" y="33"/>
                    </a:cubicBezTo>
                    <a:cubicBezTo>
                      <a:pt x="0" y="15"/>
                      <a:pt x="15" y="0"/>
                      <a:pt x="34" y="0"/>
                    </a:cubicBezTo>
                    <a:lnTo>
                      <a:pt x="704" y="0"/>
                    </a:lnTo>
                    <a:cubicBezTo>
                      <a:pt x="722" y="0"/>
                      <a:pt x="737" y="15"/>
                      <a:pt x="737" y="33"/>
                    </a:cubicBezTo>
                    <a:cubicBezTo>
                      <a:pt x="737" y="52"/>
                      <a:pt x="722" y="66"/>
                      <a:pt x="704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86" name="Freeform 29"/>
              <p:cNvSpPr>
                <a:spLocks noEditPoints="1"/>
              </p:cNvSpPr>
              <p:nvPr/>
            </p:nvSpPr>
            <p:spPr bwMode="auto">
              <a:xfrm>
                <a:off x="1543050" y="884238"/>
                <a:ext cx="223838" cy="144463"/>
              </a:xfrm>
              <a:custGeom>
                <a:avLst/>
                <a:gdLst>
                  <a:gd name="T0" fmla="*/ 2147483647 w 473"/>
                  <a:gd name="T1" fmla="*/ 2147483647 h 307"/>
                  <a:gd name="T2" fmla="*/ 2147483647 w 473"/>
                  <a:gd name="T3" fmla="*/ 2147483647 h 307"/>
                  <a:gd name="T4" fmla="*/ 2147483647 w 473"/>
                  <a:gd name="T5" fmla="*/ 2147483647 h 307"/>
                  <a:gd name="T6" fmla="*/ 2147483647 w 473"/>
                  <a:gd name="T7" fmla="*/ 2147483647 h 307"/>
                  <a:gd name="T8" fmla="*/ 2147483647 w 473"/>
                  <a:gd name="T9" fmla="*/ 2147483647 h 307"/>
                  <a:gd name="T10" fmla="*/ 2147483647 w 473"/>
                  <a:gd name="T11" fmla="*/ 2147483647 h 307"/>
                  <a:gd name="T12" fmla="*/ 2147483647 w 473"/>
                  <a:gd name="T13" fmla="*/ 2147483647 h 307"/>
                  <a:gd name="T14" fmla="*/ 2147483647 w 473"/>
                  <a:gd name="T15" fmla="*/ 2147483647 h 307"/>
                  <a:gd name="T16" fmla="*/ 0 w 473"/>
                  <a:gd name="T17" fmla="*/ 2147483647 h 307"/>
                  <a:gd name="T18" fmla="*/ 2147483647 w 473"/>
                  <a:gd name="T19" fmla="*/ 0 h 307"/>
                  <a:gd name="T20" fmla="*/ 2147483647 w 473"/>
                  <a:gd name="T21" fmla="*/ 2147483647 h 307"/>
                  <a:gd name="T22" fmla="*/ 2147483647 w 473"/>
                  <a:gd name="T23" fmla="*/ 2147483647 h 3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3"/>
                  <a:gd name="T37" fmla="*/ 0 h 307"/>
                  <a:gd name="T38" fmla="*/ 473 w 473"/>
                  <a:gd name="T39" fmla="*/ 307 h 3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3" h="307">
                    <a:moveTo>
                      <a:pt x="237" y="53"/>
                    </a:moveTo>
                    <a:lnTo>
                      <a:pt x="237" y="53"/>
                    </a:lnTo>
                    <a:cubicBezTo>
                      <a:pt x="137" y="53"/>
                      <a:pt x="53" y="99"/>
                      <a:pt x="53" y="153"/>
                    </a:cubicBezTo>
                    <a:cubicBezTo>
                      <a:pt x="53" y="207"/>
                      <a:pt x="137" y="253"/>
                      <a:pt x="237" y="253"/>
                    </a:cubicBezTo>
                    <a:cubicBezTo>
                      <a:pt x="336" y="253"/>
                      <a:pt x="420" y="207"/>
                      <a:pt x="420" y="153"/>
                    </a:cubicBezTo>
                    <a:cubicBezTo>
                      <a:pt x="420" y="99"/>
                      <a:pt x="336" y="53"/>
                      <a:pt x="237" y="53"/>
                    </a:cubicBezTo>
                    <a:close/>
                    <a:moveTo>
                      <a:pt x="237" y="307"/>
                    </a:moveTo>
                    <a:lnTo>
                      <a:pt x="237" y="307"/>
                    </a:lnTo>
                    <a:cubicBezTo>
                      <a:pt x="104" y="307"/>
                      <a:pt x="0" y="239"/>
                      <a:pt x="0" y="153"/>
                    </a:cubicBezTo>
                    <a:cubicBezTo>
                      <a:pt x="0" y="67"/>
                      <a:pt x="104" y="0"/>
                      <a:pt x="237" y="0"/>
                    </a:cubicBezTo>
                    <a:cubicBezTo>
                      <a:pt x="370" y="0"/>
                      <a:pt x="473" y="67"/>
                      <a:pt x="473" y="153"/>
                    </a:cubicBezTo>
                    <a:cubicBezTo>
                      <a:pt x="473" y="239"/>
                      <a:pt x="370" y="307"/>
                      <a:pt x="237" y="3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87" name="Freeform 30"/>
              <p:cNvSpPr>
                <a:spLocks noEditPoints="1"/>
              </p:cNvSpPr>
              <p:nvPr/>
            </p:nvSpPr>
            <p:spPr bwMode="auto">
              <a:xfrm>
                <a:off x="1543050" y="947738"/>
                <a:ext cx="223838" cy="203200"/>
              </a:xfrm>
              <a:custGeom>
                <a:avLst/>
                <a:gdLst>
                  <a:gd name="T0" fmla="*/ 2147483647 w 473"/>
                  <a:gd name="T1" fmla="*/ 2147483647 h 431"/>
                  <a:gd name="T2" fmla="*/ 2147483647 w 473"/>
                  <a:gd name="T3" fmla="*/ 2147483647 h 431"/>
                  <a:gd name="T4" fmla="*/ 2147483647 w 473"/>
                  <a:gd name="T5" fmla="*/ 2147483647 h 431"/>
                  <a:gd name="T6" fmla="*/ 2147483647 w 473"/>
                  <a:gd name="T7" fmla="*/ 2147483647 h 431"/>
                  <a:gd name="T8" fmla="*/ 2147483647 w 473"/>
                  <a:gd name="T9" fmla="*/ 2147483647 h 431"/>
                  <a:gd name="T10" fmla="*/ 2147483647 w 473"/>
                  <a:gd name="T11" fmla="*/ 2147483647 h 431"/>
                  <a:gd name="T12" fmla="*/ 2147483647 w 473"/>
                  <a:gd name="T13" fmla="*/ 2147483647 h 431"/>
                  <a:gd name="T14" fmla="*/ 2147483647 w 473"/>
                  <a:gd name="T15" fmla="*/ 2147483647 h 431"/>
                  <a:gd name="T16" fmla="*/ 2147483647 w 473"/>
                  <a:gd name="T17" fmla="*/ 2147483647 h 431"/>
                  <a:gd name="T18" fmla="*/ 2147483647 w 473"/>
                  <a:gd name="T19" fmla="*/ 2147483647 h 431"/>
                  <a:gd name="T20" fmla="*/ 2147483647 w 473"/>
                  <a:gd name="T21" fmla="*/ 2147483647 h 431"/>
                  <a:gd name="T22" fmla="*/ 2147483647 w 473"/>
                  <a:gd name="T23" fmla="*/ 2147483647 h 431"/>
                  <a:gd name="T24" fmla="*/ 2147483647 w 473"/>
                  <a:gd name="T25" fmla="*/ 2147483647 h 431"/>
                  <a:gd name="T26" fmla="*/ 0 w 473"/>
                  <a:gd name="T27" fmla="*/ 2147483647 h 431"/>
                  <a:gd name="T28" fmla="*/ 0 w 473"/>
                  <a:gd name="T29" fmla="*/ 2147483647 h 431"/>
                  <a:gd name="T30" fmla="*/ 2147483647 w 473"/>
                  <a:gd name="T31" fmla="*/ 0 h 431"/>
                  <a:gd name="T32" fmla="*/ 2147483647 w 473"/>
                  <a:gd name="T33" fmla="*/ 2147483647 h 431"/>
                  <a:gd name="T34" fmla="*/ 2147483647 w 473"/>
                  <a:gd name="T35" fmla="*/ 2147483647 h 431"/>
                  <a:gd name="T36" fmla="*/ 2147483647 w 473"/>
                  <a:gd name="T37" fmla="*/ 2147483647 h 431"/>
                  <a:gd name="T38" fmla="*/ 2147483647 w 473"/>
                  <a:gd name="T39" fmla="*/ 2147483647 h 431"/>
                  <a:gd name="T40" fmla="*/ 2147483647 w 473"/>
                  <a:gd name="T41" fmla="*/ 2147483647 h 431"/>
                  <a:gd name="T42" fmla="*/ 2147483647 w 473"/>
                  <a:gd name="T43" fmla="*/ 2147483647 h 431"/>
                  <a:gd name="T44" fmla="*/ 2147483647 w 473"/>
                  <a:gd name="T45" fmla="*/ 2147483647 h 431"/>
                  <a:gd name="T46" fmla="*/ 2147483647 w 473"/>
                  <a:gd name="T47" fmla="*/ 2147483647 h 43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73"/>
                  <a:gd name="T73" fmla="*/ 0 h 431"/>
                  <a:gd name="T74" fmla="*/ 473 w 473"/>
                  <a:gd name="T75" fmla="*/ 431 h 43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73" h="431">
                    <a:moveTo>
                      <a:pt x="53" y="278"/>
                    </a:moveTo>
                    <a:lnTo>
                      <a:pt x="53" y="278"/>
                    </a:lnTo>
                    <a:cubicBezTo>
                      <a:pt x="53" y="332"/>
                      <a:pt x="137" y="378"/>
                      <a:pt x="237" y="378"/>
                    </a:cubicBezTo>
                    <a:cubicBezTo>
                      <a:pt x="336" y="378"/>
                      <a:pt x="420" y="332"/>
                      <a:pt x="420" y="278"/>
                    </a:cubicBezTo>
                    <a:lnTo>
                      <a:pt x="420" y="250"/>
                    </a:lnTo>
                    <a:cubicBezTo>
                      <a:pt x="377" y="284"/>
                      <a:pt x="311" y="306"/>
                      <a:pt x="237" y="306"/>
                    </a:cubicBezTo>
                    <a:cubicBezTo>
                      <a:pt x="162" y="306"/>
                      <a:pt x="97" y="284"/>
                      <a:pt x="53" y="250"/>
                    </a:cubicBezTo>
                    <a:lnTo>
                      <a:pt x="53" y="278"/>
                    </a:lnTo>
                    <a:close/>
                    <a:moveTo>
                      <a:pt x="237" y="431"/>
                    </a:moveTo>
                    <a:lnTo>
                      <a:pt x="237" y="431"/>
                    </a:lnTo>
                    <a:cubicBezTo>
                      <a:pt x="162" y="431"/>
                      <a:pt x="97" y="410"/>
                      <a:pt x="53" y="376"/>
                    </a:cubicBezTo>
                    <a:lnTo>
                      <a:pt x="53" y="405"/>
                    </a:lnTo>
                    <a:cubicBezTo>
                      <a:pt x="53" y="420"/>
                      <a:pt x="42" y="431"/>
                      <a:pt x="27" y="431"/>
                    </a:cubicBezTo>
                    <a:cubicBezTo>
                      <a:pt x="12" y="431"/>
                      <a:pt x="0" y="420"/>
                      <a:pt x="0" y="405"/>
                    </a:cubicBezTo>
                    <a:lnTo>
                      <a:pt x="0" y="26"/>
                    </a:ln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3" y="12"/>
                      <a:pt x="53" y="26"/>
                    </a:cubicBezTo>
                    <a:lnTo>
                      <a:pt x="53" y="152"/>
                    </a:lnTo>
                    <a:cubicBezTo>
                      <a:pt x="53" y="206"/>
                      <a:pt x="137" y="252"/>
                      <a:pt x="237" y="252"/>
                    </a:cubicBezTo>
                    <a:cubicBezTo>
                      <a:pt x="336" y="252"/>
                      <a:pt x="420" y="206"/>
                      <a:pt x="420" y="152"/>
                    </a:cubicBezTo>
                    <a:lnTo>
                      <a:pt x="420" y="26"/>
                    </a:lnTo>
                    <a:lnTo>
                      <a:pt x="473" y="26"/>
                    </a:lnTo>
                    <a:lnTo>
                      <a:pt x="473" y="278"/>
                    </a:lnTo>
                    <a:cubicBezTo>
                      <a:pt x="473" y="364"/>
                      <a:pt x="370" y="431"/>
                      <a:pt x="237" y="4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88" name="Freeform 31"/>
              <p:cNvSpPr>
                <a:spLocks/>
              </p:cNvSpPr>
              <p:nvPr/>
            </p:nvSpPr>
            <p:spPr bwMode="auto">
              <a:xfrm>
                <a:off x="1689100" y="1093788"/>
                <a:ext cx="77788" cy="107950"/>
              </a:xfrm>
              <a:custGeom>
                <a:avLst/>
                <a:gdLst>
                  <a:gd name="T0" fmla="*/ 2147483647 w 164"/>
                  <a:gd name="T1" fmla="*/ 2147483647 h 231"/>
                  <a:gd name="T2" fmla="*/ 2147483647 w 164"/>
                  <a:gd name="T3" fmla="*/ 2147483647 h 231"/>
                  <a:gd name="T4" fmla="*/ 2147483647 w 164"/>
                  <a:gd name="T5" fmla="*/ 2147483647 h 231"/>
                  <a:gd name="T6" fmla="*/ 2147483647 w 164"/>
                  <a:gd name="T7" fmla="*/ 2147483647 h 231"/>
                  <a:gd name="T8" fmla="*/ 2147483647 w 164"/>
                  <a:gd name="T9" fmla="*/ 2147483647 h 231"/>
                  <a:gd name="T10" fmla="*/ 2147483647 w 164"/>
                  <a:gd name="T11" fmla="*/ 0 h 231"/>
                  <a:gd name="T12" fmla="*/ 2147483647 w 164"/>
                  <a:gd name="T13" fmla="*/ 0 h 231"/>
                  <a:gd name="T14" fmla="*/ 2147483647 w 164"/>
                  <a:gd name="T15" fmla="*/ 2147483647 h 231"/>
                  <a:gd name="T16" fmla="*/ 2147483647 w 164"/>
                  <a:gd name="T17" fmla="*/ 2147483647 h 231"/>
                  <a:gd name="T18" fmla="*/ 2147483647 w 164"/>
                  <a:gd name="T19" fmla="*/ 2147483647 h 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4"/>
                  <a:gd name="T31" fmla="*/ 0 h 231"/>
                  <a:gd name="T32" fmla="*/ 164 w 164"/>
                  <a:gd name="T33" fmla="*/ 231 h 2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4" h="231">
                    <a:moveTo>
                      <a:pt x="30" y="231"/>
                    </a:moveTo>
                    <a:lnTo>
                      <a:pt x="30" y="231"/>
                    </a:lnTo>
                    <a:cubicBezTo>
                      <a:pt x="19" y="231"/>
                      <a:pt x="8" y="224"/>
                      <a:pt x="5" y="213"/>
                    </a:cubicBezTo>
                    <a:cubicBezTo>
                      <a:pt x="0" y="199"/>
                      <a:pt x="7" y="184"/>
                      <a:pt x="21" y="179"/>
                    </a:cubicBezTo>
                    <a:cubicBezTo>
                      <a:pt x="76" y="161"/>
                      <a:pt x="111" y="127"/>
                      <a:pt x="111" y="94"/>
                    </a:cubicBezTo>
                    <a:lnTo>
                      <a:pt x="111" y="0"/>
                    </a:lnTo>
                    <a:lnTo>
                      <a:pt x="164" y="0"/>
                    </a:lnTo>
                    <a:lnTo>
                      <a:pt x="164" y="95"/>
                    </a:lnTo>
                    <a:cubicBezTo>
                      <a:pt x="164" y="152"/>
                      <a:pt x="116" y="204"/>
                      <a:pt x="38" y="230"/>
                    </a:cubicBezTo>
                    <a:cubicBezTo>
                      <a:pt x="35" y="231"/>
                      <a:pt x="33" y="231"/>
                      <a:pt x="30" y="2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89" name="Freeform 32"/>
              <p:cNvSpPr>
                <a:spLocks/>
              </p:cNvSpPr>
              <p:nvPr/>
            </p:nvSpPr>
            <p:spPr bwMode="auto">
              <a:xfrm>
                <a:off x="1543050" y="1049338"/>
                <a:ext cx="90488" cy="157163"/>
              </a:xfrm>
              <a:custGeom>
                <a:avLst/>
                <a:gdLst>
                  <a:gd name="T0" fmla="*/ 2147483647 w 192"/>
                  <a:gd name="T1" fmla="*/ 2147483647 h 333"/>
                  <a:gd name="T2" fmla="*/ 2147483647 w 192"/>
                  <a:gd name="T3" fmla="*/ 2147483647 h 333"/>
                  <a:gd name="T4" fmla="*/ 2147483647 w 192"/>
                  <a:gd name="T5" fmla="*/ 2147483647 h 333"/>
                  <a:gd name="T6" fmla="*/ 0 w 192"/>
                  <a:gd name="T7" fmla="*/ 2147483647 h 333"/>
                  <a:gd name="T8" fmla="*/ 0 w 192"/>
                  <a:gd name="T9" fmla="*/ 0 h 333"/>
                  <a:gd name="T10" fmla="*/ 2147483647 w 192"/>
                  <a:gd name="T11" fmla="*/ 0 h 333"/>
                  <a:gd name="T12" fmla="*/ 2147483647 w 192"/>
                  <a:gd name="T13" fmla="*/ 2147483647 h 333"/>
                  <a:gd name="T14" fmla="*/ 2147483647 w 192"/>
                  <a:gd name="T15" fmla="*/ 2147483647 h 333"/>
                  <a:gd name="T16" fmla="*/ 2147483647 w 192"/>
                  <a:gd name="T17" fmla="*/ 2147483647 h 333"/>
                  <a:gd name="T18" fmla="*/ 2147483647 w 192"/>
                  <a:gd name="T19" fmla="*/ 2147483647 h 3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2"/>
                  <a:gd name="T31" fmla="*/ 0 h 333"/>
                  <a:gd name="T32" fmla="*/ 192 w 192"/>
                  <a:gd name="T33" fmla="*/ 333 h 33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2" h="333">
                    <a:moveTo>
                      <a:pt x="163" y="333"/>
                    </a:moveTo>
                    <a:lnTo>
                      <a:pt x="163" y="333"/>
                    </a:lnTo>
                    <a:cubicBezTo>
                      <a:pt x="161" y="333"/>
                      <a:pt x="159" y="333"/>
                      <a:pt x="157" y="333"/>
                    </a:cubicBezTo>
                    <a:cubicBezTo>
                      <a:pt x="62" y="311"/>
                      <a:pt x="0" y="254"/>
                      <a:pt x="0" y="188"/>
                    </a:cubicBezTo>
                    <a:lnTo>
                      <a:pt x="0" y="0"/>
                    </a:lnTo>
                    <a:lnTo>
                      <a:pt x="54" y="0"/>
                    </a:lnTo>
                    <a:lnTo>
                      <a:pt x="54" y="188"/>
                    </a:lnTo>
                    <a:cubicBezTo>
                      <a:pt x="54" y="227"/>
                      <a:pt x="101" y="265"/>
                      <a:pt x="169" y="281"/>
                    </a:cubicBezTo>
                    <a:cubicBezTo>
                      <a:pt x="183" y="284"/>
                      <a:pt x="192" y="298"/>
                      <a:pt x="189" y="312"/>
                    </a:cubicBezTo>
                    <a:cubicBezTo>
                      <a:pt x="186" y="325"/>
                      <a:pt x="175" y="333"/>
                      <a:pt x="163" y="3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90" name="Freeform 33"/>
              <p:cNvSpPr>
                <a:spLocks/>
              </p:cNvSpPr>
              <p:nvPr/>
            </p:nvSpPr>
            <p:spPr bwMode="auto">
              <a:xfrm>
                <a:off x="1741488" y="1036638"/>
                <a:ext cx="25400" cy="69850"/>
              </a:xfrm>
              <a:custGeom>
                <a:avLst/>
                <a:gdLst>
                  <a:gd name="T0" fmla="*/ 2147483647 w 53"/>
                  <a:gd name="T1" fmla="*/ 2147483647 h 147"/>
                  <a:gd name="T2" fmla="*/ 2147483647 w 53"/>
                  <a:gd name="T3" fmla="*/ 2147483647 h 147"/>
                  <a:gd name="T4" fmla="*/ 0 w 53"/>
                  <a:gd name="T5" fmla="*/ 2147483647 h 147"/>
                  <a:gd name="T6" fmla="*/ 0 w 53"/>
                  <a:gd name="T7" fmla="*/ 2147483647 h 147"/>
                  <a:gd name="T8" fmla="*/ 2147483647 w 53"/>
                  <a:gd name="T9" fmla="*/ 0 h 147"/>
                  <a:gd name="T10" fmla="*/ 2147483647 w 53"/>
                  <a:gd name="T11" fmla="*/ 2147483647 h 147"/>
                  <a:gd name="T12" fmla="*/ 2147483647 w 53"/>
                  <a:gd name="T13" fmla="*/ 2147483647 h 147"/>
                  <a:gd name="T14" fmla="*/ 2147483647 w 53"/>
                  <a:gd name="T15" fmla="*/ 2147483647 h 1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3"/>
                  <a:gd name="T25" fmla="*/ 0 h 147"/>
                  <a:gd name="T26" fmla="*/ 53 w 53"/>
                  <a:gd name="T27" fmla="*/ 147 h 1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3" h="147">
                    <a:moveTo>
                      <a:pt x="27" y="147"/>
                    </a:moveTo>
                    <a:lnTo>
                      <a:pt x="27" y="147"/>
                    </a:lnTo>
                    <a:cubicBezTo>
                      <a:pt x="12" y="147"/>
                      <a:pt x="0" y="135"/>
                      <a:pt x="0" y="120"/>
                    </a:cubicBezTo>
                    <a:lnTo>
                      <a:pt x="0" y="27"/>
                    </a:lnTo>
                    <a:cubicBezTo>
                      <a:pt x="0" y="12"/>
                      <a:pt x="12" y="0"/>
                      <a:pt x="27" y="0"/>
                    </a:cubicBezTo>
                    <a:cubicBezTo>
                      <a:pt x="41" y="0"/>
                      <a:pt x="53" y="12"/>
                      <a:pt x="53" y="27"/>
                    </a:cubicBezTo>
                    <a:lnTo>
                      <a:pt x="53" y="120"/>
                    </a:lnTo>
                    <a:cubicBezTo>
                      <a:pt x="53" y="135"/>
                      <a:pt x="41" y="147"/>
                      <a:pt x="27" y="1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91" name="Freeform 34"/>
              <p:cNvSpPr>
                <a:spLocks noEditPoints="1"/>
              </p:cNvSpPr>
              <p:nvPr/>
            </p:nvSpPr>
            <p:spPr bwMode="auto">
              <a:xfrm>
                <a:off x="1168400" y="647701"/>
                <a:ext cx="244475" cy="155575"/>
              </a:xfrm>
              <a:custGeom>
                <a:avLst/>
                <a:gdLst>
                  <a:gd name="T0" fmla="*/ 2147483647 w 517"/>
                  <a:gd name="T1" fmla="*/ 2147483647 h 328"/>
                  <a:gd name="T2" fmla="*/ 2147483647 w 517"/>
                  <a:gd name="T3" fmla="*/ 2147483647 h 328"/>
                  <a:gd name="T4" fmla="*/ 2147483647 w 517"/>
                  <a:gd name="T5" fmla="*/ 2147483647 h 328"/>
                  <a:gd name="T6" fmla="*/ 2147483647 w 517"/>
                  <a:gd name="T7" fmla="*/ 2147483647 h 328"/>
                  <a:gd name="T8" fmla="*/ 2147483647 w 517"/>
                  <a:gd name="T9" fmla="*/ 2147483647 h 328"/>
                  <a:gd name="T10" fmla="*/ 2147483647 w 517"/>
                  <a:gd name="T11" fmla="*/ 2147483647 h 328"/>
                  <a:gd name="T12" fmla="*/ 2147483647 w 517"/>
                  <a:gd name="T13" fmla="*/ 2147483647 h 328"/>
                  <a:gd name="T14" fmla="*/ 2147483647 w 517"/>
                  <a:gd name="T15" fmla="*/ 2147483647 h 328"/>
                  <a:gd name="T16" fmla="*/ 2147483647 w 517"/>
                  <a:gd name="T17" fmla="*/ 2147483647 h 328"/>
                  <a:gd name="T18" fmla="*/ 2147483647 w 517"/>
                  <a:gd name="T19" fmla="*/ 2147483647 h 328"/>
                  <a:gd name="T20" fmla="*/ 2147483647 w 517"/>
                  <a:gd name="T21" fmla="*/ 2147483647 h 328"/>
                  <a:gd name="T22" fmla="*/ 2147483647 w 517"/>
                  <a:gd name="T23" fmla="*/ 2147483647 h 328"/>
                  <a:gd name="T24" fmla="*/ 2147483647 w 517"/>
                  <a:gd name="T25" fmla="*/ 2147483647 h 328"/>
                  <a:gd name="T26" fmla="*/ 2147483647 w 517"/>
                  <a:gd name="T27" fmla="*/ 2147483647 h 328"/>
                  <a:gd name="T28" fmla="*/ 2147483647 w 517"/>
                  <a:gd name="T29" fmla="*/ 2147483647 h 328"/>
                  <a:gd name="T30" fmla="*/ 2147483647 w 517"/>
                  <a:gd name="T31" fmla="*/ 2147483647 h 328"/>
                  <a:gd name="T32" fmla="*/ 2147483647 w 517"/>
                  <a:gd name="T33" fmla="*/ 2147483647 h 328"/>
                  <a:gd name="T34" fmla="*/ 0 w 517"/>
                  <a:gd name="T35" fmla="*/ 2147483647 h 328"/>
                  <a:gd name="T36" fmla="*/ 2147483647 w 517"/>
                  <a:gd name="T37" fmla="*/ 2147483647 h 328"/>
                  <a:gd name="T38" fmla="*/ 2147483647 w 517"/>
                  <a:gd name="T39" fmla="*/ 0 h 328"/>
                  <a:gd name="T40" fmla="*/ 2147483647 w 517"/>
                  <a:gd name="T41" fmla="*/ 2147483647 h 328"/>
                  <a:gd name="T42" fmla="*/ 2147483647 w 517"/>
                  <a:gd name="T43" fmla="*/ 2147483647 h 328"/>
                  <a:gd name="T44" fmla="*/ 2147483647 w 517"/>
                  <a:gd name="T45" fmla="*/ 2147483647 h 328"/>
                  <a:gd name="T46" fmla="*/ 2147483647 w 517"/>
                  <a:gd name="T47" fmla="*/ 2147483647 h 32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17"/>
                  <a:gd name="T73" fmla="*/ 0 h 328"/>
                  <a:gd name="T74" fmla="*/ 517 w 517"/>
                  <a:gd name="T75" fmla="*/ 328 h 32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17" h="328">
                    <a:moveTo>
                      <a:pt x="248" y="53"/>
                    </a:moveTo>
                    <a:lnTo>
                      <a:pt x="248" y="53"/>
                    </a:lnTo>
                    <a:cubicBezTo>
                      <a:pt x="187" y="53"/>
                      <a:pt x="134" y="94"/>
                      <a:pt x="119" y="153"/>
                    </a:cubicBezTo>
                    <a:lnTo>
                      <a:pt x="114" y="170"/>
                    </a:lnTo>
                    <a:lnTo>
                      <a:pt x="97" y="173"/>
                    </a:lnTo>
                    <a:cubicBezTo>
                      <a:pt x="72" y="176"/>
                      <a:pt x="53" y="198"/>
                      <a:pt x="53" y="223"/>
                    </a:cubicBezTo>
                    <a:cubicBezTo>
                      <a:pt x="53" y="251"/>
                      <a:pt x="76" y="274"/>
                      <a:pt x="104" y="274"/>
                    </a:cubicBezTo>
                    <a:lnTo>
                      <a:pt x="427" y="274"/>
                    </a:lnTo>
                    <a:cubicBezTo>
                      <a:pt x="428" y="274"/>
                      <a:pt x="431" y="273"/>
                      <a:pt x="435" y="269"/>
                    </a:cubicBezTo>
                    <a:cubicBezTo>
                      <a:pt x="455" y="253"/>
                      <a:pt x="464" y="235"/>
                      <a:pt x="464" y="212"/>
                    </a:cubicBezTo>
                    <a:cubicBezTo>
                      <a:pt x="464" y="170"/>
                      <a:pt x="430" y="136"/>
                      <a:pt x="388" y="136"/>
                    </a:cubicBezTo>
                    <a:lnTo>
                      <a:pt x="372" y="135"/>
                    </a:lnTo>
                    <a:lnTo>
                      <a:pt x="365" y="122"/>
                    </a:lnTo>
                    <a:cubicBezTo>
                      <a:pt x="341" y="79"/>
                      <a:pt x="296" y="53"/>
                      <a:pt x="248" y="53"/>
                    </a:cubicBezTo>
                    <a:close/>
                    <a:moveTo>
                      <a:pt x="428" y="328"/>
                    </a:moveTo>
                    <a:lnTo>
                      <a:pt x="428" y="328"/>
                    </a:lnTo>
                    <a:lnTo>
                      <a:pt x="104" y="328"/>
                    </a:lnTo>
                    <a:cubicBezTo>
                      <a:pt x="47" y="328"/>
                      <a:pt x="0" y="281"/>
                      <a:pt x="0" y="223"/>
                    </a:cubicBezTo>
                    <a:cubicBezTo>
                      <a:pt x="0" y="178"/>
                      <a:pt x="30" y="138"/>
                      <a:pt x="72" y="124"/>
                    </a:cubicBezTo>
                    <a:cubicBezTo>
                      <a:pt x="98" y="50"/>
                      <a:pt x="168" y="0"/>
                      <a:pt x="248" y="0"/>
                    </a:cubicBezTo>
                    <a:cubicBezTo>
                      <a:pt x="311" y="0"/>
                      <a:pt x="369" y="31"/>
                      <a:pt x="403" y="83"/>
                    </a:cubicBezTo>
                    <a:cubicBezTo>
                      <a:pt x="467" y="92"/>
                      <a:pt x="517" y="147"/>
                      <a:pt x="517" y="212"/>
                    </a:cubicBezTo>
                    <a:cubicBezTo>
                      <a:pt x="517" y="252"/>
                      <a:pt x="501" y="285"/>
                      <a:pt x="469" y="310"/>
                    </a:cubicBezTo>
                    <a:cubicBezTo>
                      <a:pt x="455" y="322"/>
                      <a:pt x="441" y="328"/>
                      <a:pt x="428" y="3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92" name="Freeform 35"/>
              <p:cNvSpPr>
                <a:spLocks/>
              </p:cNvSpPr>
              <p:nvPr/>
            </p:nvSpPr>
            <p:spPr bwMode="auto">
              <a:xfrm>
                <a:off x="1163638" y="782638"/>
                <a:ext cx="79375" cy="85725"/>
              </a:xfrm>
              <a:custGeom>
                <a:avLst/>
                <a:gdLst>
                  <a:gd name="T0" fmla="*/ 2147483647 w 167"/>
                  <a:gd name="T1" fmla="*/ 2147483647 h 185"/>
                  <a:gd name="T2" fmla="*/ 2147483647 w 167"/>
                  <a:gd name="T3" fmla="*/ 2147483647 h 185"/>
                  <a:gd name="T4" fmla="*/ 0 w 167"/>
                  <a:gd name="T5" fmla="*/ 2147483647 h 185"/>
                  <a:gd name="T6" fmla="*/ 2147483647 w 167"/>
                  <a:gd name="T7" fmla="*/ 0 h 185"/>
                  <a:gd name="T8" fmla="*/ 2147483647 w 167"/>
                  <a:gd name="T9" fmla="*/ 2147483647 h 185"/>
                  <a:gd name="T10" fmla="*/ 2147483647 w 167"/>
                  <a:gd name="T11" fmla="*/ 2147483647 h 1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7"/>
                  <a:gd name="T19" fmla="*/ 0 h 185"/>
                  <a:gd name="T20" fmla="*/ 167 w 167"/>
                  <a:gd name="T21" fmla="*/ 185 h 18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7" h="185">
                    <a:moveTo>
                      <a:pt x="42" y="185"/>
                    </a:moveTo>
                    <a:lnTo>
                      <a:pt x="42" y="185"/>
                    </a:lnTo>
                    <a:lnTo>
                      <a:pt x="0" y="151"/>
                    </a:lnTo>
                    <a:lnTo>
                      <a:pt x="126" y="0"/>
                    </a:lnTo>
                    <a:lnTo>
                      <a:pt x="167" y="34"/>
                    </a:lnTo>
                    <a:lnTo>
                      <a:pt x="42" y="1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93" name="Freeform 36"/>
              <p:cNvSpPr>
                <a:spLocks/>
              </p:cNvSpPr>
              <p:nvPr/>
            </p:nvSpPr>
            <p:spPr bwMode="auto">
              <a:xfrm>
                <a:off x="1343025" y="781051"/>
                <a:ext cx="87313" cy="90488"/>
              </a:xfrm>
              <a:custGeom>
                <a:avLst/>
                <a:gdLst>
                  <a:gd name="T0" fmla="*/ 2147483647 w 185"/>
                  <a:gd name="T1" fmla="*/ 2147483647 h 190"/>
                  <a:gd name="T2" fmla="*/ 2147483647 w 185"/>
                  <a:gd name="T3" fmla="*/ 2147483647 h 190"/>
                  <a:gd name="T4" fmla="*/ 0 w 185"/>
                  <a:gd name="T5" fmla="*/ 2147483647 h 190"/>
                  <a:gd name="T6" fmla="*/ 2147483647 w 185"/>
                  <a:gd name="T7" fmla="*/ 0 h 190"/>
                  <a:gd name="T8" fmla="*/ 2147483647 w 185"/>
                  <a:gd name="T9" fmla="*/ 2147483647 h 190"/>
                  <a:gd name="T10" fmla="*/ 2147483647 w 185"/>
                  <a:gd name="T11" fmla="*/ 2147483647 h 1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"/>
                  <a:gd name="T19" fmla="*/ 0 h 190"/>
                  <a:gd name="T20" fmla="*/ 185 w 185"/>
                  <a:gd name="T21" fmla="*/ 190 h 1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" h="190">
                    <a:moveTo>
                      <a:pt x="146" y="190"/>
                    </a:moveTo>
                    <a:lnTo>
                      <a:pt x="146" y="190"/>
                    </a:lnTo>
                    <a:lnTo>
                      <a:pt x="0" y="36"/>
                    </a:lnTo>
                    <a:lnTo>
                      <a:pt x="38" y="0"/>
                    </a:lnTo>
                    <a:lnTo>
                      <a:pt x="185" y="153"/>
                    </a:lnTo>
                    <a:lnTo>
                      <a:pt x="146" y="1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94" name="Freeform 37"/>
              <p:cNvSpPr>
                <a:spLocks noEditPoints="1"/>
              </p:cNvSpPr>
              <p:nvPr/>
            </p:nvSpPr>
            <p:spPr bwMode="auto">
              <a:xfrm>
                <a:off x="1119188" y="838201"/>
                <a:ext cx="87313" cy="88900"/>
              </a:xfrm>
              <a:custGeom>
                <a:avLst/>
                <a:gdLst>
                  <a:gd name="T0" fmla="*/ 2147483647 w 186"/>
                  <a:gd name="T1" fmla="*/ 2147483647 h 187"/>
                  <a:gd name="T2" fmla="*/ 2147483647 w 186"/>
                  <a:gd name="T3" fmla="*/ 2147483647 h 187"/>
                  <a:gd name="T4" fmla="*/ 2147483647 w 186"/>
                  <a:gd name="T5" fmla="*/ 2147483647 h 187"/>
                  <a:gd name="T6" fmla="*/ 2147483647 w 186"/>
                  <a:gd name="T7" fmla="*/ 2147483647 h 187"/>
                  <a:gd name="T8" fmla="*/ 2147483647 w 186"/>
                  <a:gd name="T9" fmla="*/ 2147483647 h 187"/>
                  <a:gd name="T10" fmla="*/ 2147483647 w 186"/>
                  <a:gd name="T11" fmla="*/ 2147483647 h 187"/>
                  <a:gd name="T12" fmla="*/ 2147483647 w 186"/>
                  <a:gd name="T13" fmla="*/ 2147483647 h 187"/>
                  <a:gd name="T14" fmla="*/ 2147483647 w 186"/>
                  <a:gd name="T15" fmla="*/ 2147483647 h 187"/>
                  <a:gd name="T16" fmla="*/ 0 w 186"/>
                  <a:gd name="T17" fmla="*/ 2147483647 h 187"/>
                  <a:gd name="T18" fmla="*/ 2147483647 w 186"/>
                  <a:gd name="T19" fmla="*/ 0 h 187"/>
                  <a:gd name="T20" fmla="*/ 2147483647 w 186"/>
                  <a:gd name="T21" fmla="*/ 2147483647 h 187"/>
                  <a:gd name="T22" fmla="*/ 2147483647 w 186"/>
                  <a:gd name="T23" fmla="*/ 2147483647 h 1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6"/>
                  <a:gd name="T37" fmla="*/ 0 h 187"/>
                  <a:gd name="T38" fmla="*/ 186 w 186"/>
                  <a:gd name="T39" fmla="*/ 187 h 1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6" h="187">
                    <a:moveTo>
                      <a:pt x="93" y="53"/>
                    </a:moveTo>
                    <a:lnTo>
                      <a:pt x="93" y="53"/>
                    </a:lnTo>
                    <a:cubicBezTo>
                      <a:pt x="71" y="53"/>
                      <a:pt x="53" y="71"/>
                      <a:pt x="53" y="93"/>
                    </a:cubicBezTo>
                    <a:cubicBezTo>
                      <a:pt x="53" y="115"/>
                      <a:pt x="71" y="133"/>
                      <a:pt x="93" y="133"/>
                    </a:cubicBezTo>
                    <a:cubicBezTo>
                      <a:pt x="115" y="133"/>
                      <a:pt x="133" y="115"/>
                      <a:pt x="133" y="93"/>
                    </a:cubicBezTo>
                    <a:cubicBezTo>
                      <a:pt x="133" y="71"/>
                      <a:pt x="115" y="53"/>
                      <a:pt x="93" y="53"/>
                    </a:cubicBezTo>
                    <a:close/>
                    <a:moveTo>
                      <a:pt x="93" y="187"/>
                    </a:moveTo>
                    <a:lnTo>
                      <a:pt x="93" y="187"/>
                    </a:lnTo>
                    <a:cubicBezTo>
                      <a:pt x="41" y="187"/>
                      <a:pt x="0" y="145"/>
                      <a:pt x="0" y="93"/>
                    </a:cubicBezTo>
                    <a:cubicBezTo>
                      <a:pt x="0" y="42"/>
                      <a:pt x="41" y="0"/>
                      <a:pt x="93" y="0"/>
                    </a:cubicBezTo>
                    <a:cubicBezTo>
                      <a:pt x="144" y="0"/>
                      <a:pt x="186" y="42"/>
                      <a:pt x="186" y="93"/>
                    </a:cubicBezTo>
                    <a:cubicBezTo>
                      <a:pt x="186" y="145"/>
                      <a:pt x="144" y="187"/>
                      <a:pt x="93" y="1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95" name="Freeform 38"/>
              <p:cNvSpPr>
                <a:spLocks noEditPoints="1"/>
              </p:cNvSpPr>
              <p:nvPr/>
            </p:nvSpPr>
            <p:spPr bwMode="auto">
              <a:xfrm>
                <a:off x="1250950" y="849313"/>
                <a:ext cx="88900" cy="87313"/>
              </a:xfrm>
              <a:custGeom>
                <a:avLst/>
                <a:gdLst>
                  <a:gd name="T0" fmla="*/ 2147483647 w 187"/>
                  <a:gd name="T1" fmla="*/ 2147483647 h 187"/>
                  <a:gd name="T2" fmla="*/ 2147483647 w 187"/>
                  <a:gd name="T3" fmla="*/ 2147483647 h 187"/>
                  <a:gd name="T4" fmla="*/ 2147483647 w 187"/>
                  <a:gd name="T5" fmla="*/ 2147483647 h 187"/>
                  <a:gd name="T6" fmla="*/ 2147483647 w 187"/>
                  <a:gd name="T7" fmla="*/ 2147483647 h 187"/>
                  <a:gd name="T8" fmla="*/ 2147483647 w 187"/>
                  <a:gd name="T9" fmla="*/ 2147483647 h 187"/>
                  <a:gd name="T10" fmla="*/ 2147483647 w 187"/>
                  <a:gd name="T11" fmla="*/ 2147483647 h 187"/>
                  <a:gd name="T12" fmla="*/ 2147483647 w 187"/>
                  <a:gd name="T13" fmla="*/ 2147483647 h 187"/>
                  <a:gd name="T14" fmla="*/ 2147483647 w 187"/>
                  <a:gd name="T15" fmla="*/ 2147483647 h 187"/>
                  <a:gd name="T16" fmla="*/ 0 w 187"/>
                  <a:gd name="T17" fmla="*/ 2147483647 h 187"/>
                  <a:gd name="T18" fmla="*/ 2147483647 w 187"/>
                  <a:gd name="T19" fmla="*/ 0 h 187"/>
                  <a:gd name="T20" fmla="*/ 2147483647 w 187"/>
                  <a:gd name="T21" fmla="*/ 2147483647 h 187"/>
                  <a:gd name="T22" fmla="*/ 2147483647 w 187"/>
                  <a:gd name="T23" fmla="*/ 2147483647 h 1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7"/>
                  <a:gd name="T37" fmla="*/ 0 h 187"/>
                  <a:gd name="T38" fmla="*/ 187 w 187"/>
                  <a:gd name="T39" fmla="*/ 187 h 1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7" h="187">
                    <a:moveTo>
                      <a:pt x="93" y="54"/>
                    </a:moveTo>
                    <a:lnTo>
                      <a:pt x="93" y="54"/>
                    </a:lnTo>
                    <a:cubicBezTo>
                      <a:pt x="71" y="54"/>
                      <a:pt x="53" y="72"/>
                      <a:pt x="53" y="94"/>
                    </a:cubicBezTo>
                    <a:cubicBezTo>
                      <a:pt x="53" y="116"/>
                      <a:pt x="71" y="134"/>
                      <a:pt x="93" y="134"/>
                    </a:cubicBezTo>
                    <a:cubicBezTo>
                      <a:pt x="115" y="134"/>
                      <a:pt x="133" y="116"/>
                      <a:pt x="133" y="94"/>
                    </a:cubicBezTo>
                    <a:cubicBezTo>
                      <a:pt x="133" y="72"/>
                      <a:pt x="115" y="54"/>
                      <a:pt x="93" y="54"/>
                    </a:cubicBezTo>
                    <a:close/>
                    <a:moveTo>
                      <a:pt x="93" y="187"/>
                    </a:moveTo>
                    <a:lnTo>
                      <a:pt x="93" y="187"/>
                    </a:lnTo>
                    <a:cubicBezTo>
                      <a:pt x="42" y="187"/>
                      <a:pt x="0" y="145"/>
                      <a:pt x="0" y="94"/>
                    </a:cubicBezTo>
                    <a:cubicBezTo>
                      <a:pt x="0" y="42"/>
                      <a:pt x="42" y="0"/>
                      <a:pt x="93" y="0"/>
                    </a:cubicBezTo>
                    <a:cubicBezTo>
                      <a:pt x="145" y="0"/>
                      <a:pt x="187" y="42"/>
                      <a:pt x="187" y="94"/>
                    </a:cubicBezTo>
                    <a:cubicBezTo>
                      <a:pt x="187" y="145"/>
                      <a:pt x="145" y="187"/>
                      <a:pt x="93" y="1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96" name="Freeform 39"/>
              <p:cNvSpPr>
                <a:spLocks/>
              </p:cNvSpPr>
              <p:nvPr/>
            </p:nvSpPr>
            <p:spPr bwMode="auto">
              <a:xfrm>
                <a:off x="1282700" y="790576"/>
                <a:ext cx="25400" cy="71438"/>
              </a:xfrm>
              <a:custGeom>
                <a:avLst/>
                <a:gdLst>
                  <a:gd name="T0" fmla="*/ 2147483647 w 53"/>
                  <a:gd name="T1" fmla="*/ 2147483647 h 153"/>
                  <a:gd name="T2" fmla="*/ 2147483647 w 53"/>
                  <a:gd name="T3" fmla="*/ 2147483647 h 153"/>
                  <a:gd name="T4" fmla="*/ 0 w 53"/>
                  <a:gd name="T5" fmla="*/ 2147483647 h 153"/>
                  <a:gd name="T6" fmla="*/ 0 w 53"/>
                  <a:gd name="T7" fmla="*/ 0 h 153"/>
                  <a:gd name="T8" fmla="*/ 2147483647 w 53"/>
                  <a:gd name="T9" fmla="*/ 0 h 153"/>
                  <a:gd name="T10" fmla="*/ 2147483647 w 53"/>
                  <a:gd name="T11" fmla="*/ 2147483647 h 1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153"/>
                  <a:gd name="T20" fmla="*/ 53 w 53"/>
                  <a:gd name="T21" fmla="*/ 153 h 1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153">
                    <a:moveTo>
                      <a:pt x="53" y="153"/>
                    </a:moveTo>
                    <a:lnTo>
                      <a:pt x="53" y="153"/>
                    </a:lnTo>
                    <a:lnTo>
                      <a:pt x="0" y="153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97" name="Freeform 40"/>
              <p:cNvSpPr>
                <a:spLocks/>
              </p:cNvSpPr>
              <p:nvPr/>
            </p:nvSpPr>
            <p:spPr bwMode="auto">
              <a:xfrm>
                <a:off x="1062038" y="608013"/>
                <a:ext cx="628650" cy="355600"/>
              </a:xfrm>
              <a:custGeom>
                <a:avLst/>
                <a:gdLst>
                  <a:gd name="T0" fmla="*/ 2147483647 w 1338"/>
                  <a:gd name="T1" fmla="*/ 2147483647 h 755"/>
                  <a:gd name="T2" fmla="*/ 2147483647 w 1338"/>
                  <a:gd name="T3" fmla="*/ 2147483647 h 755"/>
                  <a:gd name="T4" fmla="*/ 0 w 1338"/>
                  <a:gd name="T5" fmla="*/ 2147483647 h 755"/>
                  <a:gd name="T6" fmla="*/ 0 w 1338"/>
                  <a:gd name="T7" fmla="*/ 0 h 755"/>
                  <a:gd name="T8" fmla="*/ 2147483647 w 1338"/>
                  <a:gd name="T9" fmla="*/ 0 h 755"/>
                  <a:gd name="T10" fmla="*/ 2147483647 w 1338"/>
                  <a:gd name="T11" fmla="*/ 2147483647 h 755"/>
                  <a:gd name="T12" fmla="*/ 2147483647 w 1338"/>
                  <a:gd name="T13" fmla="*/ 2147483647 h 755"/>
                  <a:gd name="T14" fmla="*/ 2147483647 w 1338"/>
                  <a:gd name="T15" fmla="*/ 2147483647 h 755"/>
                  <a:gd name="T16" fmla="*/ 2147483647 w 1338"/>
                  <a:gd name="T17" fmla="*/ 2147483647 h 755"/>
                  <a:gd name="T18" fmla="*/ 2147483647 w 1338"/>
                  <a:gd name="T19" fmla="*/ 2147483647 h 755"/>
                  <a:gd name="T20" fmla="*/ 2147483647 w 1338"/>
                  <a:gd name="T21" fmla="*/ 2147483647 h 755"/>
                  <a:gd name="T22" fmla="*/ 2147483647 w 1338"/>
                  <a:gd name="T23" fmla="*/ 2147483647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38"/>
                  <a:gd name="T37" fmla="*/ 0 h 755"/>
                  <a:gd name="T38" fmla="*/ 1338 w 1338"/>
                  <a:gd name="T39" fmla="*/ 755 h 75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38" h="755">
                    <a:moveTo>
                      <a:pt x="765" y="755"/>
                    </a:moveTo>
                    <a:lnTo>
                      <a:pt x="765" y="755"/>
                    </a:lnTo>
                    <a:lnTo>
                      <a:pt x="0" y="755"/>
                    </a:lnTo>
                    <a:lnTo>
                      <a:pt x="0" y="0"/>
                    </a:lnTo>
                    <a:lnTo>
                      <a:pt x="1338" y="0"/>
                    </a:lnTo>
                    <a:lnTo>
                      <a:pt x="1338" y="143"/>
                    </a:lnTo>
                    <a:lnTo>
                      <a:pt x="1311" y="143"/>
                    </a:lnTo>
                    <a:lnTo>
                      <a:pt x="1311" y="27"/>
                    </a:lnTo>
                    <a:lnTo>
                      <a:pt x="27" y="27"/>
                    </a:lnTo>
                    <a:lnTo>
                      <a:pt x="27" y="728"/>
                    </a:lnTo>
                    <a:lnTo>
                      <a:pt x="765" y="728"/>
                    </a:lnTo>
                    <a:lnTo>
                      <a:pt x="765" y="7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98" name="Freeform 41"/>
              <p:cNvSpPr>
                <a:spLocks/>
              </p:cNvSpPr>
              <p:nvPr/>
            </p:nvSpPr>
            <p:spPr bwMode="auto">
              <a:xfrm>
                <a:off x="1582738" y="1160463"/>
                <a:ext cx="65088" cy="65088"/>
              </a:xfrm>
              <a:custGeom>
                <a:avLst/>
                <a:gdLst>
                  <a:gd name="T0" fmla="*/ 2147483647 w 138"/>
                  <a:gd name="T1" fmla="*/ 2147483647 h 139"/>
                  <a:gd name="T2" fmla="*/ 2147483647 w 138"/>
                  <a:gd name="T3" fmla="*/ 2147483647 h 139"/>
                  <a:gd name="T4" fmla="*/ 0 w 138"/>
                  <a:gd name="T5" fmla="*/ 2147483647 h 139"/>
                  <a:gd name="T6" fmla="*/ 2147483647 w 138"/>
                  <a:gd name="T7" fmla="*/ 0 h 139"/>
                  <a:gd name="T8" fmla="*/ 2147483647 w 138"/>
                  <a:gd name="T9" fmla="*/ 2147483647 h 139"/>
                  <a:gd name="T10" fmla="*/ 2147483647 w 138"/>
                  <a:gd name="T11" fmla="*/ 2147483647 h 1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"/>
                  <a:gd name="T19" fmla="*/ 0 h 139"/>
                  <a:gd name="T20" fmla="*/ 138 w 138"/>
                  <a:gd name="T21" fmla="*/ 139 h 1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" h="139">
                    <a:moveTo>
                      <a:pt x="69" y="139"/>
                    </a:moveTo>
                    <a:lnTo>
                      <a:pt x="69" y="139"/>
                    </a:lnTo>
                    <a:cubicBezTo>
                      <a:pt x="30" y="139"/>
                      <a:pt x="0" y="108"/>
                      <a:pt x="0" y="70"/>
                    </a:cubicBezTo>
                    <a:cubicBezTo>
                      <a:pt x="0" y="31"/>
                      <a:pt x="30" y="0"/>
                      <a:pt x="69" y="0"/>
                    </a:cubicBezTo>
                    <a:cubicBezTo>
                      <a:pt x="107" y="0"/>
                      <a:pt x="138" y="31"/>
                      <a:pt x="138" y="70"/>
                    </a:cubicBezTo>
                    <a:cubicBezTo>
                      <a:pt x="138" y="108"/>
                      <a:pt x="107" y="139"/>
                      <a:pt x="69" y="1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199" name="Freeform 42"/>
              <p:cNvSpPr>
                <a:spLocks/>
              </p:cNvSpPr>
              <p:nvPr/>
            </p:nvSpPr>
            <p:spPr bwMode="auto">
              <a:xfrm>
                <a:off x="1670050" y="1160463"/>
                <a:ext cx="65088" cy="65088"/>
              </a:xfrm>
              <a:custGeom>
                <a:avLst/>
                <a:gdLst>
                  <a:gd name="T0" fmla="*/ 2147483647 w 139"/>
                  <a:gd name="T1" fmla="*/ 2147483647 h 139"/>
                  <a:gd name="T2" fmla="*/ 2147483647 w 139"/>
                  <a:gd name="T3" fmla="*/ 2147483647 h 139"/>
                  <a:gd name="T4" fmla="*/ 0 w 139"/>
                  <a:gd name="T5" fmla="*/ 2147483647 h 139"/>
                  <a:gd name="T6" fmla="*/ 2147483647 w 139"/>
                  <a:gd name="T7" fmla="*/ 0 h 139"/>
                  <a:gd name="T8" fmla="*/ 2147483647 w 139"/>
                  <a:gd name="T9" fmla="*/ 2147483647 h 139"/>
                  <a:gd name="T10" fmla="*/ 2147483647 w 139"/>
                  <a:gd name="T11" fmla="*/ 2147483647 h 1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39"/>
                  <a:gd name="T20" fmla="*/ 139 w 139"/>
                  <a:gd name="T21" fmla="*/ 139 h 1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39">
                    <a:moveTo>
                      <a:pt x="70" y="139"/>
                    </a:moveTo>
                    <a:lnTo>
                      <a:pt x="70" y="139"/>
                    </a:lnTo>
                    <a:cubicBezTo>
                      <a:pt x="31" y="139"/>
                      <a:pt x="0" y="108"/>
                      <a:pt x="0" y="70"/>
                    </a:cubicBezTo>
                    <a:cubicBezTo>
                      <a:pt x="0" y="31"/>
                      <a:pt x="31" y="0"/>
                      <a:pt x="70" y="0"/>
                    </a:cubicBezTo>
                    <a:cubicBezTo>
                      <a:pt x="108" y="0"/>
                      <a:pt x="139" y="31"/>
                      <a:pt x="139" y="70"/>
                    </a:cubicBezTo>
                    <a:cubicBezTo>
                      <a:pt x="139" y="108"/>
                      <a:pt x="108" y="139"/>
                      <a:pt x="70" y="1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defTabSz="1218712" fontAlgn="ctr">
                  <a:defRPr/>
                </a:pPr>
                <a:endParaRPr lang="en-US" altLang="zh-CN" sz="2399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</p:grpSp>
      </p:grpSp>
      <p:sp>
        <p:nvSpPr>
          <p:cNvPr id="200" name="标题 5"/>
          <p:cNvSpPr txBox="1">
            <a:spLocks/>
          </p:cNvSpPr>
          <p:nvPr/>
        </p:nvSpPr>
        <p:spPr>
          <a:xfrm>
            <a:off x="575899" y="169361"/>
            <a:ext cx="10889310" cy="727039"/>
          </a:xfrm>
          <a:prstGeom prst="rect">
            <a:avLst/>
          </a:prstGeom>
        </p:spPr>
        <p:txBody>
          <a:bodyPr vert="horz" wrap="square" lIns="121807" tIns="60906" rIns="121807" bIns="60906" anchor="t" anchorCtr="0">
            <a:noAutofit/>
          </a:bodyPr>
          <a:lstStyle>
            <a:defPPr>
              <a:defRPr lang="en-US"/>
            </a:defPPr>
            <a:lvl1pPr defTabSz="1187679" fontAlgn="ctr">
              <a:lnSpc>
                <a:spcPct val="100000"/>
              </a:lnSpc>
              <a:spcBef>
                <a:spcPct val="0"/>
              </a:spcBef>
              <a:buNone/>
              <a:defRPr sz="2799" b="0" u="none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US" sz="2798" dirty="0"/>
              <a:t>SMEs Requirements</a:t>
            </a:r>
          </a:p>
        </p:txBody>
      </p:sp>
      <p:sp>
        <p:nvSpPr>
          <p:cNvPr id="201" name="Freeform 91"/>
          <p:cNvSpPr>
            <a:spLocks/>
          </p:cNvSpPr>
          <p:nvPr/>
        </p:nvSpPr>
        <p:spPr bwMode="auto">
          <a:xfrm>
            <a:off x="2022724" y="3784239"/>
            <a:ext cx="1439105" cy="1439105"/>
          </a:xfrm>
          <a:custGeom>
            <a:avLst/>
            <a:gdLst>
              <a:gd name="T0" fmla="*/ 2147483647 w 2659"/>
              <a:gd name="T1" fmla="*/ 2147483647 h 2659"/>
              <a:gd name="T2" fmla="*/ 2147483647 w 2659"/>
              <a:gd name="T3" fmla="*/ 2147483647 h 2659"/>
              <a:gd name="T4" fmla="*/ 2147483647 w 2659"/>
              <a:gd name="T5" fmla="*/ 2147483647 h 2659"/>
              <a:gd name="T6" fmla="*/ 0 w 2659"/>
              <a:gd name="T7" fmla="*/ 2147483647 h 2659"/>
              <a:gd name="T8" fmla="*/ 2147483647 w 2659"/>
              <a:gd name="T9" fmla="*/ 0 h 2659"/>
              <a:gd name="T10" fmla="*/ 2147483647 w 2659"/>
              <a:gd name="T11" fmla="*/ 2147483647 h 26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59" h="2659">
                <a:moveTo>
                  <a:pt x="2659" y="1330"/>
                </a:moveTo>
                <a:lnTo>
                  <a:pt x="2659" y="1330"/>
                </a:lnTo>
                <a:cubicBezTo>
                  <a:pt x="2659" y="2064"/>
                  <a:pt x="2064" y="2659"/>
                  <a:pt x="1329" y="2659"/>
                </a:cubicBezTo>
                <a:cubicBezTo>
                  <a:pt x="595" y="2659"/>
                  <a:pt x="0" y="2064"/>
                  <a:pt x="0" y="1330"/>
                </a:cubicBezTo>
                <a:cubicBezTo>
                  <a:pt x="0" y="595"/>
                  <a:pt x="595" y="0"/>
                  <a:pt x="1329" y="0"/>
                </a:cubicBezTo>
                <a:cubicBezTo>
                  <a:pt x="2064" y="0"/>
                  <a:pt x="2659" y="595"/>
                  <a:pt x="2659" y="1330"/>
                </a:cubicBezTo>
                <a:close/>
              </a:path>
            </a:pathLst>
          </a:custGeom>
          <a:solidFill>
            <a:srgbClr val="48A5D9"/>
          </a:solidFill>
          <a:ln>
            <a:noFill/>
          </a:ln>
        </p:spPr>
        <p:txBody>
          <a:bodyPr wrap="square">
            <a:noAutofit/>
          </a:bodyPr>
          <a:lstStyle/>
          <a:p>
            <a:pPr defTabSz="1218712" fontAlgn="ctr"/>
            <a:endParaRPr lang="en-US" altLang="zh-CN" sz="2399" dirty="0">
              <a:solidFill>
                <a:prstClr val="black"/>
              </a:solidFill>
              <a:latin typeface="Arial" panose="020B0604020202020204" pitchFamily="34" charset="0"/>
              <a:ea typeface="微软雅黑"/>
            </a:endParaRPr>
          </a:p>
        </p:txBody>
      </p:sp>
      <p:grpSp>
        <p:nvGrpSpPr>
          <p:cNvPr id="202" name="组合 737"/>
          <p:cNvGrpSpPr/>
          <p:nvPr/>
        </p:nvGrpSpPr>
        <p:grpSpPr>
          <a:xfrm>
            <a:off x="2334586" y="4053153"/>
            <a:ext cx="872750" cy="891211"/>
            <a:chOff x="30858" y="2560"/>
            <a:chExt cx="1302" cy="1328"/>
          </a:xfrm>
          <a:solidFill>
            <a:sysClr val="window" lastClr="FFFFFF"/>
          </a:solidFill>
        </p:grpSpPr>
        <p:sp>
          <p:nvSpPr>
            <p:cNvPr id="203" name="任意多边形 3273"/>
            <p:cNvSpPr/>
            <p:nvPr/>
          </p:nvSpPr>
          <p:spPr>
            <a:xfrm>
              <a:off x="30858" y="3430"/>
              <a:ext cx="1302" cy="458"/>
            </a:xfrm>
            <a:custGeom>
              <a:avLst/>
              <a:gdLst/>
              <a:ahLst/>
              <a:cxnLst>
                <a:cxn ang="0">
                  <a:pos x="434" y="161"/>
                </a:cxn>
                <a:cxn ang="0">
                  <a:pos x="508" y="229"/>
                </a:cxn>
                <a:cxn ang="0">
                  <a:pos x="528" y="229"/>
                </a:cxn>
                <a:cxn ang="0">
                  <a:pos x="618" y="229"/>
                </a:cxn>
                <a:cxn ang="0">
                  <a:pos x="462" y="241"/>
                </a:cxn>
                <a:cxn ang="0">
                  <a:pos x="177" y="56"/>
                </a:cxn>
                <a:cxn ang="0">
                  <a:pos x="38" y="48"/>
                </a:cxn>
                <a:cxn ang="0">
                  <a:pos x="28" y="156"/>
                </a:cxn>
                <a:cxn ang="0">
                  <a:pos x="33" y="160"/>
                </a:cxn>
                <a:cxn ang="0">
                  <a:pos x="507" y="457"/>
                </a:cxn>
                <a:cxn ang="0">
                  <a:pos x="537" y="457"/>
                </a:cxn>
                <a:cxn ang="0">
                  <a:pos x="951" y="395"/>
                </a:cxn>
                <a:cxn ang="0">
                  <a:pos x="987" y="411"/>
                </a:cxn>
                <a:cxn ang="0">
                  <a:pos x="1046" y="360"/>
                </a:cxn>
                <a:cxn ang="0">
                  <a:pos x="995" y="299"/>
                </a:cxn>
                <a:cxn ang="0">
                  <a:pos x="935" y="343"/>
                </a:cxn>
                <a:cxn ang="0">
                  <a:pos x="510" y="402"/>
                </a:cxn>
                <a:cxn ang="0">
                  <a:pos x="68" y="120"/>
                </a:cxn>
                <a:cxn ang="0">
                  <a:pos x="78" y="82"/>
                </a:cxn>
                <a:cxn ang="0">
                  <a:pos x="142" y="99"/>
                </a:cxn>
                <a:cxn ang="0">
                  <a:pos x="143" y="100"/>
                </a:cxn>
                <a:cxn ang="0">
                  <a:pos x="448" y="294"/>
                </a:cxn>
                <a:cxn ang="0">
                  <a:pos x="743" y="240"/>
                </a:cxn>
                <a:cxn ang="0">
                  <a:pos x="743" y="198"/>
                </a:cxn>
                <a:cxn ang="0">
                  <a:pos x="525" y="175"/>
                </a:cxn>
                <a:cxn ang="0">
                  <a:pos x="504" y="175"/>
                </a:cxn>
                <a:cxn ang="0">
                  <a:pos x="483" y="159"/>
                </a:cxn>
                <a:cxn ang="0">
                  <a:pos x="531" y="134"/>
                </a:cxn>
                <a:cxn ang="0">
                  <a:pos x="775" y="112"/>
                </a:cxn>
                <a:cxn ang="0">
                  <a:pos x="794" y="108"/>
                </a:cxn>
                <a:cxn ang="0">
                  <a:pos x="1114" y="164"/>
                </a:cxn>
                <a:cxn ang="0">
                  <a:pos x="1124" y="169"/>
                </a:cxn>
                <a:cxn ang="0">
                  <a:pos x="1230" y="192"/>
                </a:cxn>
                <a:cxn ang="0">
                  <a:pos x="1195" y="244"/>
                </a:cxn>
                <a:cxn ang="0">
                  <a:pos x="1136" y="296"/>
                </a:cxn>
                <a:cxn ang="0">
                  <a:pos x="1188" y="357"/>
                </a:cxn>
                <a:cxn ang="0">
                  <a:pos x="1248" y="304"/>
                </a:cxn>
                <a:cxn ang="0">
                  <a:pos x="1240" y="271"/>
                </a:cxn>
                <a:cxn ang="0">
                  <a:pos x="1296" y="188"/>
                </a:cxn>
                <a:cxn ang="0">
                  <a:pos x="1299" y="162"/>
                </a:cxn>
                <a:cxn ang="0">
                  <a:pos x="1280" y="145"/>
                </a:cxn>
                <a:cxn ang="0">
                  <a:pos x="1141" y="114"/>
                </a:cxn>
                <a:cxn ang="0">
                  <a:pos x="806" y="47"/>
                </a:cxn>
                <a:cxn ang="0">
                  <a:pos x="751" y="55"/>
                </a:cxn>
                <a:cxn ang="0">
                  <a:pos x="528" y="76"/>
                </a:cxn>
                <a:cxn ang="0">
                  <a:pos x="446" y="109"/>
                </a:cxn>
                <a:cxn ang="0">
                  <a:pos x="434" y="161"/>
                </a:cxn>
              </a:cxnLst>
              <a:rect l="0" t="0" r="0" b="0"/>
              <a:pathLst>
                <a:path w="2298" h="805">
                  <a:moveTo>
                    <a:pt x="766" y="283"/>
                  </a:moveTo>
                  <a:cubicBezTo>
                    <a:pt x="767" y="350"/>
                    <a:pt x="825" y="403"/>
                    <a:pt x="896" y="403"/>
                  </a:cubicBezTo>
                  <a:lnTo>
                    <a:pt x="932" y="403"/>
                  </a:lnTo>
                  <a:cubicBezTo>
                    <a:pt x="965" y="403"/>
                    <a:pt x="1029" y="403"/>
                    <a:pt x="1091" y="403"/>
                  </a:cubicBezTo>
                  <a:cubicBezTo>
                    <a:pt x="984" y="418"/>
                    <a:pt x="851" y="426"/>
                    <a:pt x="816" y="423"/>
                  </a:cubicBezTo>
                  <a:cubicBezTo>
                    <a:pt x="775" y="407"/>
                    <a:pt x="529" y="247"/>
                    <a:pt x="313" y="98"/>
                  </a:cubicBezTo>
                  <a:cubicBezTo>
                    <a:pt x="254" y="53"/>
                    <a:pt x="140" y="0"/>
                    <a:pt x="67" y="84"/>
                  </a:cubicBezTo>
                  <a:cubicBezTo>
                    <a:pt x="0" y="165"/>
                    <a:pt x="26" y="242"/>
                    <a:pt x="50" y="274"/>
                  </a:cubicBezTo>
                  <a:cubicBezTo>
                    <a:pt x="51" y="275"/>
                    <a:pt x="54" y="280"/>
                    <a:pt x="58" y="281"/>
                  </a:cubicBezTo>
                  <a:cubicBezTo>
                    <a:pt x="118" y="333"/>
                    <a:pt x="661" y="782"/>
                    <a:pt x="895" y="803"/>
                  </a:cubicBezTo>
                  <a:cubicBezTo>
                    <a:pt x="910" y="804"/>
                    <a:pt x="928" y="804"/>
                    <a:pt x="948" y="804"/>
                  </a:cubicBezTo>
                  <a:cubicBezTo>
                    <a:pt x="1144" y="804"/>
                    <a:pt x="1505" y="731"/>
                    <a:pt x="1679" y="694"/>
                  </a:cubicBezTo>
                  <a:cubicBezTo>
                    <a:pt x="1695" y="709"/>
                    <a:pt x="1717" y="722"/>
                    <a:pt x="1742" y="723"/>
                  </a:cubicBezTo>
                  <a:cubicBezTo>
                    <a:pt x="1796" y="728"/>
                    <a:pt x="1844" y="686"/>
                    <a:pt x="1847" y="632"/>
                  </a:cubicBezTo>
                  <a:cubicBezTo>
                    <a:pt x="1852" y="577"/>
                    <a:pt x="1810" y="529"/>
                    <a:pt x="1756" y="526"/>
                  </a:cubicBezTo>
                  <a:cubicBezTo>
                    <a:pt x="1706" y="521"/>
                    <a:pt x="1664" y="555"/>
                    <a:pt x="1651" y="602"/>
                  </a:cubicBezTo>
                  <a:cubicBezTo>
                    <a:pt x="1461" y="642"/>
                    <a:pt x="1063" y="722"/>
                    <a:pt x="901" y="706"/>
                  </a:cubicBezTo>
                  <a:cubicBezTo>
                    <a:pt x="730" y="691"/>
                    <a:pt x="286" y="347"/>
                    <a:pt x="120" y="211"/>
                  </a:cubicBezTo>
                  <a:cubicBezTo>
                    <a:pt x="115" y="204"/>
                    <a:pt x="107" y="179"/>
                    <a:pt x="137" y="144"/>
                  </a:cubicBezTo>
                  <a:cubicBezTo>
                    <a:pt x="162" y="115"/>
                    <a:pt x="235" y="160"/>
                    <a:pt x="251" y="174"/>
                  </a:cubicBezTo>
                  <a:lnTo>
                    <a:pt x="252" y="176"/>
                  </a:lnTo>
                  <a:cubicBezTo>
                    <a:pt x="431" y="298"/>
                    <a:pt x="736" y="507"/>
                    <a:pt x="791" y="516"/>
                  </a:cubicBezTo>
                  <a:cubicBezTo>
                    <a:pt x="820" y="523"/>
                    <a:pt x="1251" y="512"/>
                    <a:pt x="1312" y="421"/>
                  </a:cubicBezTo>
                  <a:cubicBezTo>
                    <a:pt x="1328" y="400"/>
                    <a:pt x="1328" y="372"/>
                    <a:pt x="1312" y="348"/>
                  </a:cubicBezTo>
                  <a:cubicBezTo>
                    <a:pt x="1292" y="319"/>
                    <a:pt x="1272" y="305"/>
                    <a:pt x="926" y="308"/>
                  </a:cubicBezTo>
                  <a:lnTo>
                    <a:pt x="890" y="308"/>
                  </a:lnTo>
                  <a:cubicBezTo>
                    <a:pt x="867" y="308"/>
                    <a:pt x="853" y="294"/>
                    <a:pt x="853" y="280"/>
                  </a:cubicBezTo>
                  <a:cubicBezTo>
                    <a:pt x="853" y="260"/>
                    <a:pt x="878" y="239"/>
                    <a:pt x="937" y="236"/>
                  </a:cubicBezTo>
                  <a:cubicBezTo>
                    <a:pt x="1122" y="230"/>
                    <a:pt x="1230" y="214"/>
                    <a:pt x="1367" y="196"/>
                  </a:cubicBezTo>
                  <a:cubicBezTo>
                    <a:pt x="1371" y="196"/>
                    <a:pt x="1402" y="190"/>
                    <a:pt x="1402" y="190"/>
                  </a:cubicBezTo>
                  <a:cubicBezTo>
                    <a:pt x="1675" y="149"/>
                    <a:pt x="1795" y="158"/>
                    <a:pt x="1967" y="289"/>
                  </a:cubicBezTo>
                  <a:cubicBezTo>
                    <a:pt x="1974" y="294"/>
                    <a:pt x="1980" y="297"/>
                    <a:pt x="1984" y="297"/>
                  </a:cubicBezTo>
                  <a:lnTo>
                    <a:pt x="2171" y="337"/>
                  </a:lnTo>
                  <a:lnTo>
                    <a:pt x="2109" y="429"/>
                  </a:lnTo>
                  <a:cubicBezTo>
                    <a:pt x="2056" y="428"/>
                    <a:pt x="2010" y="466"/>
                    <a:pt x="2005" y="521"/>
                  </a:cubicBezTo>
                  <a:cubicBezTo>
                    <a:pt x="2001" y="575"/>
                    <a:pt x="2042" y="624"/>
                    <a:pt x="2096" y="627"/>
                  </a:cubicBezTo>
                  <a:cubicBezTo>
                    <a:pt x="2151" y="632"/>
                    <a:pt x="2199" y="590"/>
                    <a:pt x="2202" y="535"/>
                  </a:cubicBezTo>
                  <a:cubicBezTo>
                    <a:pt x="2204" y="513"/>
                    <a:pt x="2198" y="496"/>
                    <a:pt x="2188" y="477"/>
                  </a:cubicBezTo>
                  <a:lnTo>
                    <a:pt x="2288" y="330"/>
                  </a:lnTo>
                  <a:cubicBezTo>
                    <a:pt x="2296" y="316"/>
                    <a:pt x="2297" y="300"/>
                    <a:pt x="2293" y="284"/>
                  </a:cubicBezTo>
                  <a:cubicBezTo>
                    <a:pt x="2286" y="270"/>
                    <a:pt x="2275" y="260"/>
                    <a:pt x="2260" y="255"/>
                  </a:cubicBezTo>
                  <a:lnTo>
                    <a:pt x="2014" y="200"/>
                  </a:lnTo>
                  <a:cubicBezTo>
                    <a:pt x="1826" y="59"/>
                    <a:pt x="1681" y="48"/>
                    <a:pt x="1423" y="82"/>
                  </a:cubicBezTo>
                  <a:lnTo>
                    <a:pt x="1326" y="96"/>
                  </a:lnTo>
                  <a:cubicBezTo>
                    <a:pt x="1205" y="113"/>
                    <a:pt x="1100" y="127"/>
                    <a:pt x="932" y="134"/>
                  </a:cubicBezTo>
                  <a:cubicBezTo>
                    <a:pt x="864" y="135"/>
                    <a:pt x="817" y="158"/>
                    <a:pt x="788" y="191"/>
                  </a:cubicBezTo>
                  <a:cubicBezTo>
                    <a:pt x="797" y="196"/>
                    <a:pt x="767" y="227"/>
                    <a:pt x="766" y="283"/>
                  </a:cubicBezTo>
                </a:path>
              </a:pathLst>
            </a:custGeom>
            <a:grpFill/>
            <a:ln w="9525">
              <a:noFill/>
            </a:ln>
          </p:spPr>
          <p:txBody>
            <a:bodyPr wrap="square">
              <a:noAutofit/>
            </a:bodyPr>
            <a:lstStyle/>
            <a:p>
              <a:pPr defTabSz="1218712" fontAlgn="ctr">
                <a:defRPr/>
              </a:pPr>
              <a:endParaRPr lang="en-US" altLang="zh-CN" sz="2399" kern="0" dirty="0">
                <a:solidFill>
                  <a:prstClr val="white"/>
                </a:solidFill>
                <a:latin typeface="Arial" panose="020B0604020202020204" pitchFamily="34" charset="0"/>
                <a:ea typeface="微软雅黑"/>
              </a:endParaRPr>
            </a:p>
          </p:txBody>
        </p:sp>
        <p:sp>
          <p:nvSpPr>
            <p:cNvPr id="204" name="任意多边形 3274"/>
            <p:cNvSpPr/>
            <p:nvPr/>
          </p:nvSpPr>
          <p:spPr>
            <a:xfrm>
              <a:off x="31070" y="2763"/>
              <a:ext cx="583" cy="355"/>
            </a:xfrm>
            <a:custGeom>
              <a:avLst/>
              <a:gdLst/>
              <a:ahLst/>
              <a:cxnLst>
                <a:cxn ang="0">
                  <a:pos x="292" y="354"/>
                </a:cxn>
                <a:cxn ang="0">
                  <a:pos x="0" y="177"/>
                </a:cxn>
                <a:cxn ang="0">
                  <a:pos x="292" y="0"/>
                </a:cxn>
                <a:cxn ang="0">
                  <a:pos x="582" y="177"/>
                </a:cxn>
                <a:cxn ang="0">
                  <a:pos x="292" y="354"/>
                </a:cxn>
                <a:cxn ang="0">
                  <a:pos x="292" y="45"/>
                </a:cxn>
                <a:cxn ang="0">
                  <a:pos x="44" y="177"/>
                </a:cxn>
                <a:cxn ang="0">
                  <a:pos x="292" y="309"/>
                </a:cxn>
                <a:cxn ang="0">
                  <a:pos x="539" y="177"/>
                </a:cxn>
                <a:cxn ang="0">
                  <a:pos x="292" y="45"/>
                </a:cxn>
              </a:cxnLst>
              <a:rect l="0" t="0" r="0" b="0"/>
              <a:pathLst>
                <a:path w="1028" h="627">
                  <a:moveTo>
                    <a:pt x="514" y="626"/>
                  </a:moveTo>
                  <a:cubicBezTo>
                    <a:pt x="226" y="626"/>
                    <a:pt x="0" y="489"/>
                    <a:pt x="0" y="313"/>
                  </a:cubicBezTo>
                  <a:cubicBezTo>
                    <a:pt x="0" y="139"/>
                    <a:pt x="226" y="0"/>
                    <a:pt x="514" y="0"/>
                  </a:cubicBezTo>
                  <a:cubicBezTo>
                    <a:pt x="802" y="0"/>
                    <a:pt x="1027" y="137"/>
                    <a:pt x="1027" y="313"/>
                  </a:cubicBezTo>
                  <a:cubicBezTo>
                    <a:pt x="1027" y="487"/>
                    <a:pt x="802" y="626"/>
                    <a:pt x="514" y="626"/>
                  </a:cubicBezTo>
                  <a:close/>
                  <a:moveTo>
                    <a:pt x="514" y="79"/>
                  </a:moveTo>
                  <a:cubicBezTo>
                    <a:pt x="276" y="79"/>
                    <a:pt x="78" y="187"/>
                    <a:pt x="78" y="313"/>
                  </a:cubicBezTo>
                  <a:cubicBezTo>
                    <a:pt x="78" y="439"/>
                    <a:pt x="279" y="546"/>
                    <a:pt x="514" y="546"/>
                  </a:cubicBezTo>
                  <a:cubicBezTo>
                    <a:pt x="749" y="546"/>
                    <a:pt x="950" y="439"/>
                    <a:pt x="950" y="313"/>
                  </a:cubicBezTo>
                  <a:cubicBezTo>
                    <a:pt x="950" y="187"/>
                    <a:pt x="750" y="79"/>
                    <a:pt x="514" y="79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 wrap="square">
              <a:noAutofit/>
            </a:bodyPr>
            <a:lstStyle/>
            <a:p>
              <a:pPr defTabSz="1218712" fontAlgn="ctr">
                <a:defRPr/>
              </a:pPr>
              <a:endParaRPr lang="en-US" altLang="zh-CN" sz="2399" kern="0" dirty="0">
                <a:solidFill>
                  <a:prstClr val="white"/>
                </a:solidFill>
                <a:latin typeface="Arial" panose="020B0604020202020204" pitchFamily="34" charset="0"/>
                <a:ea typeface="微软雅黑"/>
              </a:endParaRPr>
            </a:p>
          </p:txBody>
        </p:sp>
        <p:sp>
          <p:nvSpPr>
            <p:cNvPr id="205" name="任意多边形 3275"/>
            <p:cNvSpPr/>
            <p:nvPr/>
          </p:nvSpPr>
          <p:spPr>
            <a:xfrm>
              <a:off x="31070" y="3265"/>
              <a:ext cx="585" cy="178"/>
            </a:xfrm>
            <a:custGeom>
              <a:avLst/>
              <a:gdLst/>
              <a:ahLst/>
              <a:cxnLst>
                <a:cxn ang="0">
                  <a:pos x="292" y="17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292" y="133"/>
                </a:cxn>
                <a:cxn ang="0">
                  <a:pos x="540" y="0"/>
                </a:cxn>
                <a:cxn ang="0">
                  <a:pos x="583" y="0"/>
                </a:cxn>
                <a:cxn ang="0">
                  <a:pos x="292" y="177"/>
                </a:cxn>
              </a:cxnLst>
              <a:rect l="0" t="0" r="0" b="0"/>
              <a:pathLst>
                <a:path w="1030" h="314">
                  <a:moveTo>
                    <a:pt x="514" y="313"/>
                  </a:moveTo>
                  <a:cubicBezTo>
                    <a:pt x="226" y="313"/>
                    <a:pt x="0" y="176"/>
                    <a:pt x="0" y="0"/>
                  </a:cubicBezTo>
                  <a:lnTo>
                    <a:pt x="78" y="0"/>
                  </a:lnTo>
                  <a:cubicBezTo>
                    <a:pt x="78" y="128"/>
                    <a:pt x="279" y="234"/>
                    <a:pt x="514" y="234"/>
                  </a:cubicBezTo>
                  <a:cubicBezTo>
                    <a:pt x="749" y="234"/>
                    <a:pt x="950" y="126"/>
                    <a:pt x="950" y="0"/>
                  </a:cubicBezTo>
                  <a:lnTo>
                    <a:pt x="1027" y="0"/>
                  </a:lnTo>
                  <a:cubicBezTo>
                    <a:pt x="1029" y="176"/>
                    <a:pt x="802" y="313"/>
                    <a:pt x="514" y="313"/>
                  </a:cubicBezTo>
                </a:path>
              </a:pathLst>
            </a:custGeom>
            <a:grpFill/>
            <a:ln w="9525">
              <a:noFill/>
            </a:ln>
          </p:spPr>
          <p:txBody>
            <a:bodyPr wrap="square">
              <a:noAutofit/>
            </a:bodyPr>
            <a:lstStyle/>
            <a:p>
              <a:pPr defTabSz="1218712" fontAlgn="ctr">
                <a:defRPr/>
              </a:pPr>
              <a:endParaRPr lang="en-US" altLang="zh-CN" sz="2399" kern="0" dirty="0">
                <a:solidFill>
                  <a:prstClr val="white"/>
                </a:solidFill>
                <a:latin typeface="Arial" panose="020B0604020202020204" pitchFamily="34" charset="0"/>
                <a:ea typeface="微软雅黑"/>
              </a:endParaRPr>
            </a:p>
          </p:txBody>
        </p:sp>
        <p:sp>
          <p:nvSpPr>
            <p:cNvPr id="206" name="任意多边形 3276"/>
            <p:cNvSpPr/>
            <p:nvPr/>
          </p:nvSpPr>
          <p:spPr>
            <a:xfrm>
              <a:off x="31070" y="3103"/>
              <a:ext cx="585" cy="177"/>
            </a:xfrm>
            <a:custGeom>
              <a:avLst/>
              <a:gdLst/>
              <a:ahLst/>
              <a:cxnLst>
                <a:cxn ang="0">
                  <a:pos x="292" y="176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292" y="132"/>
                </a:cxn>
                <a:cxn ang="0">
                  <a:pos x="540" y="0"/>
                </a:cxn>
                <a:cxn ang="0">
                  <a:pos x="583" y="0"/>
                </a:cxn>
                <a:cxn ang="0">
                  <a:pos x="292" y="176"/>
                </a:cxn>
              </a:cxnLst>
              <a:rect l="0" t="0" r="0" b="0"/>
              <a:pathLst>
                <a:path w="1030" h="314">
                  <a:moveTo>
                    <a:pt x="514" y="313"/>
                  </a:moveTo>
                  <a:cubicBezTo>
                    <a:pt x="226" y="313"/>
                    <a:pt x="0" y="176"/>
                    <a:pt x="0" y="0"/>
                  </a:cubicBezTo>
                  <a:lnTo>
                    <a:pt x="78" y="0"/>
                  </a:lnTo>
                  <a:cubicBezTo>
                    <a:pt x="78" y="128"/>
                    <a:pt x="279" y="234"/>
                    <a:pt x="514" y="234"/>
                  </a:cubicBezTo>
                  <a:cubicBezTo>
                    <a:pt x="749" y="234"/>
                    <a:pt x="950" y="126"/>
                    <a:pt x="950" y="0"/>
                  </a:cubicBezTo>
                  <a:lnTo>
                    <a:pt x="1027" y="0"/>
                  </a:lnTo>
                  <a:cubicBezTo>
                    <a:pt x="1029" y="178"/>
                    <a:pt x="802" y="313"/>
                    <a:pt x="514" y="313"/>
                  </a:cubicBezTo>
                </a:path>
              </a:pathLst>
            </a:custGeom>
            <a:grpFill/>
            <a:ln w="9525">
              <a:noFill/>
            </a:ln>
          </p:spPr>
          <p:txBody>
            <a:bodyPr wrap="square">
              <a:noAutofit/>
            </a:bodyPr>
            <a:lstStyle/>
            <a:p>
              <a:pPr defTabSz="1218712" fontAlgn="ctr">
                <a:defRPr/>
              </a:pPr>
              <a:endParaRPr lang="en-US" altLang="zh-CN" sz="2399" kern="0" dirty="0">
                <a:solidFill>
                  <a:prstClr val="white"/>
                </a:solidFill>
                <a:latin typeface="Arial" panose="020B0604020202020204" pitchFamily="34" charset="0"/>
                <a:ea typeface="微软雅黑"/>
              </a:endParaRPr>
            </a:p>
          </p:txBody>
        </p:sp>
        <p:sp>
          <p:nvSpPr>
            <p:cNvPr id="207" name="任意多边形 3277"/>
            <p:cNvSpPr/>
            <p:nvPr/>
          </p:nvSpPr>
          <p:spPr>
            <a:xfrm>
              <a:off x="31070" y="2938"/>
              <a:ext cx="223" cy="660"/>
            </a:xfrm>
            <a:custGeom>
              <a:avLst/>
              <a:gdLst/>
              <a:ahLst/>
              <a:cxnLst>
                <a:cxn ang="0">
                  <a:pos x="215" y="659"/>
                </a:cxn>
                <a:cxn ang="0">
                  <a:pos x="0" y="489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89"/>
                </a:cxn>
                <a:cxn ang="0">
                  <a:pos x="222" y="616"/>
                </a:cxn>
                <a:cxn ang="0">
                  <a:pos x="215" y="659"/>
                </a:cxn>
              </a:cxnLst>
              <a:rect l="0" t="0" r="0" b="0"/>
              <a:pathLst>
                <a:path w="392" h="1165">
                  <a:moveTo>
                    <a:pt x="378" y="1164"/>
                  </a:moveTo>
                  <a:cubicBezTo>
                    <a:pt x="153" y="1127"/>
                    <a:pt x="0" y="1006"/>
                    <a:pt x="0" y="863"/>
                  </a:cubicBezTo>
                  <a:lnTo>
                    <a:pt x="0" y="0"/>
                  </a:lnTo>
                  <a:lnTo>
                    <a:pt x="78" y="0"/>
                  </a:lnTo>
                  <a:lnTo>
                    <a:pt x="78" y="863"/>
                  </a:lnTo>
                  <a:cubicBezTo>
                    <a:pt x="78" y="962"/>
                    <a:pt x="209" y="1057"/>
                    <a:pt x="391" y="1087"/>
                  </a:cubicBezTo>
                  <a:lnTo>
                    <a:pt x="378" y="1164"/>
                  </a:lnTo>
                </a:path>
              </a:pathLst>
            </a:custGeom>
            <a:grpFill/>
            <a:ln w="9525">
              <a:noFill/>
            </a:ln>
          </p:spPr>
          <p:txBody>
            <a:bodyPr wrap="square">
              <a:noAutofit/>
            </a:bodyPr>
            <a:lstStyle/>
            <a:p>
              <a:pPr defTabSz="1218712" fontAlgn="ctr">
                <a:defRPr/>
              </a:pPr>
              <a:endParaRPr lang="en-US" altLang="zh-CN" sz="2399" kern="0" dirty="0">
                <a:solidFill>
                  <a:prstClr val="white"/>
                </a:solidFill>
                <a:latin typeface="Arial" panose="020B0604020202020204" pitchFamily="34" charset="0"/>
                <a:ea typeface="微软雅黑"/>
              </a:endParaRPr>
            </a:p>
          </p:txBody>
        </p:sp>
        <p:sp>
          <p:nvSpPr>
            <p:cNvPr id="208" name="任意多边形 3278"/>
            <p:cNvSpPr/>
            <p:nvPr/>
          </p:nvSpPr>
          <p:spPr>
            <a:xfrm>
              <a:off x="31550" y="2918"/>
              <a:ext cx="105" cy="627"/>
            </a:xfrm>
            <a:custGeom>
              <a:avLst/>
              <a:gdLst/>
              <a:ahLst/>
              <a:cxnLst>
                <a:cxn ang="0">
                  <a:pos x="26" y="626"/>
                </a:cxn>
                <a:cxn ang="0">
                  <a:pos x="8" y="617"/>
                </a:cxn>
                <a:cxn ang="0">
                  <a:pos x="12" y="587"/>
                </a:cxn>
                <a:cxn ang="0">
                  <a:pos x="60" y="510"/>
                </a:cxn>
                <a:cxn ang="0">
                  <a:pos x="60" y="22"/>
                </a:cxn>
                <a:cxn ang="0">
                  <a:pos x="82" y="0"/>
                </a:cxn>
                <a:cxn ang="0">
                  <a:pos x="104" y="22"/>
                </a:cxn>
                <a:cxn ang="0">
                  <a:pos x="104" y="510"/>
                </a:cxn>
                <a:cxn ang="0">
                  <a:pos x="39" y="624"/>
                </a:cxn>
                <a:cxn ang="0">
                  <a:pos x="26" y="626"/>
                </a:cxn>
              </a:cxnLst>
              <a:rect l="0" t="0" r="0" b="0"/>
              <a:pathLst>
                <a:path w="185" h="1108">
                  <a:moveTo>
                    <a:pt x="45" y="1107"/>
                  </a:moveTo>
                  <a:cubicBezTo>
                    <a:pt x="33" y="1107"/>
                    <a:pt x="22" y="1100"/>
                    <a:pt x="14" y="1091"/>
                  </a:cubicBezTo>
                  <a:cubicBezTo>
                    <a:pt x="0" y="1074"/>
                    <a:pt x="5" y="1051"/>
                    <a:pt x="22" y="1037"/>
                  </a:cubicBezTo>
                  <a:cubicBezTo>
                    <a:pt x="61" y="1008"/>
                    <a:pt x="106" y="962"/>
                    <a:pt x="106" y="901"/>
                  </a:cubicBezTo>
                  <a:lnTo>
                    <a:pt x="106" y="39"/>
                  </a:lnTo>
                  <a:cubicBezTo>
                    <a:pt x="106" y="17"/>
                    <a:pt x="123" y="0"/>
                    <a:pt x="145" y="0"/>
                  </a:cubicBezTo>
                  <a:cubicBezTo>
                    <a:pt x="167" y="0"/>
                    <a:pt x="184" y="17"/>
                    <a:pt x="184" y="39"/>
                  </a:cubicBezTo>
                  <a:lnTo>
                    <a:pt x="184" y="901"/>
                  </a:lnTo>
                  <a:cubicBezTo>
                    <a:pt x="184" y="974"/>
                    <a:pt x="144" y="1044"/>
                    <a:pt x="69" y="1102"/>
                  </a:cubicBezTo>
                  <a:cubicBezTo>
                    <a:pt x="61" y="1105"/>
                    <a:pt x="53" y="1107"/>
                    <a:pt x="45" y="1107"/>
                  </a:cubicBezTo>
                </a:path>
              </a:pathLst>
            </a:custGeom>
            <a:grpFill/>
            <a:ln w="9525">
              <a:noFill/>
            </a:ln>
          </p:spPr>
          <p:txBody>
            <a:bodyPr wrap="square">
              <a:noAutofit/>
            </a:bodyPr>
            <a:lstStyle/>
            <a:p>
              <a:pPr defTabSz="1218712" fontAlgn="ctr">
                <a:defRPr/>
              </a:pPr>
              <a:endParaRPr lang="en-US" altLang="zh-CN" sz="2399" kern="0" dirty="0">
                <a:solidFill>
                  <a:prstClr val="white"/>
                </a:solidFill>
                <a:latin typeface="Arial" panose="020B0604020202020204" pitchFamily="34" charset="0"/>
                <a:ea typeface="微软雅黑"/>
              </a:endParaRPr>
            </a:p>
          </p:txBody>
        </p:sp>
        <p:sp>
          <p:nvSpPr>
            <p:cNvPr id="209" name="任意多边形 3279"/>
            <p:cNvSpPr/>
            <p:nvPr/>
          </p:nvSpPr>
          <p:spPr>
            <a:xfrm>
              <a:off x="31255" y="2560"/>
              <a:ext cx="553" cy="325"/>
            </a:xfrm>
            <a:custGeom>
              <a:avLst/>
              <a:gdLst/>
              <a:ahLst/>
              <a:cxnLst>
                <a:cxn ang="0">
                  <a:pos x="348" y="324"/>
                </a:cxn>
                <a:cxn ang="0">
                  <a:pos x="343" y="291"/>
                </a:cxn>
                <a:cxn ang="0">
                  <a:pos x="519" y="165"/>
                </a:cxn>
                <a:cxn ang="0">
                  <a:pos x="276" y="33"/>
                </a:cxn>
                <a:cxn ang="0">
                  <a:pos x="34" y="165"/>
                </a:cxn>
                <a:cxn ang="0">
                  <a:pos x="56" y="219"/>
                </a:cxn>
                <a:cxn ang="0">
                  <a:pos x="30" y="241"/>
                </a:cxn>
                <a:cxn ang="0">
                  <a:pos x="0" y="165"/>
                </a:cxn>
                <a:cxn ang="0">
                  <a:pos x="276" y="0"/>
                </a:cxn>
                <a:cxn ang="0">
                  <a:pos x="551" y="165"/>
                </a:cxn>
                <a:cxn ang="0">
                  <a:pos x="348" y="324"/>
                </a:cxn>
              </a:cxnLst>
              <a:rect l="0" t="0" r="0" b="0"/>
              <a:pathLst>
                <a:path w="973" h="572">
                  <a:moveTo>
                    <a:pt x="612" y="571"/>
                  </a:moveTo>
                  <a:lnTo>
                    <a:pt x="603" y="512"/>
                  </a:lnTo>
                  <a:cubicBezTo>
                    <a:pt x="785" y="483"/>
                    <a:pt x="913" y="392"/>
                    <a:pt x="913" y="290"/>
                  </a:cubicBezTo>
                  <a:cubicBezTo>
                    <a:pt x="913" y="164"/>
                    <a:pt x="718" y="58"/>
                    <a:pt x="486" y="58"/>
                  </a:cubicBezTo>
                  <a:cubicBezTo>
                    <a:pt x="254" y="58"/>
                    <a:pt x="60" y="164"/>
                    <a:pt x="60" y="290"/>
                  </a:cubicBezTo>
                  <a:cubicBezTo>
                    <a:pt x="60" y="322"/>
                    <a:pt x="74" y="355"/>
                    <a:pt x="99" y="386"/>
                  </a:cubicBezTo>
                  <a:lnTo>
                    <a:pt x="53" y="425"/>
                  </a:lnTo>
                  <a:cubicBezTo>
                    <a:pt x="18" y="385"/>
                    <a:pt x="0" y="336"/>
                    <a:pt x="0" y="291"/>
                  </a:cubicBezTo>
                  <a:cubicBezTo>
                    <a:pt x="0" y="128"/>
                    <a:pt x="213" y="0"/>
                    <a:pt x="485" y="0"/>
                  </a:cubicBezTo>
                  <a:cubicBezTo>
                    <a:pt x="758" y="0"/>
                    <a:pt x="969" y="128"/>
                    <a:pt x="969" y="291"/>
                  </a:cubicBezTo>
                  <a:cubicBezTo>
                    <a:pt x="972" y="423"/>
                    <a:pt x="828" y="537"/>
                    <a:pt x="612" y="571"/>
                  </a:cubicBezTo>
                </a:path>
              </a:pathLst>
            </a:custGeom>
            <a:grpFill/>
            <a:ln w="9525">
              <a:noFill/>
            </a:ln>
          </p:spPr>
          <p:txBody>
            <a:bodyPr wrap="square">
              <a:noAutofit/>
            </a:bodyPr>
            <a:lstStyle/>
            <a:p>
              <a:pPr defTabSz="1218712" fontAlgn="ctr">
                <a:defRPr/>
              </a:pPr>
              <a:endParaRPr lang="en-US" altLang="zh-CN" sz="2399" kern="0" dirty="0">
                <a:solidFill>
                  <a:prstClr val="white"/>
                </a:solidFill>
                <a:latin typeface="Arial" panose="020B0604020202020204" pitchFamily="34" charset="0"/>
                <a:ea typeface="微软雅黑"/>
              </a:endParaRPr>
            </a:p>
          </p:txBody>
        </p:sp>
        <p:sp>
          <p:nvSpPr>
            <p:cNvPr id="210" name="任意多边形 3280"/>
            <p:cNvSpPr/>
            <p:nvPr/>
          </p:nvSpPr>
          <p:spPr>
            <a:xfrm>
              <a:off x="31628" y="3033"/>
              <a:ext cx="180" cy="152"/>
            </a:xfrm>
            <a:custGeom>
              <a:avLst/>
              <a:gdLst/>
              <a:ahLst/>
              <a:cxnLst>
                <a:cxn ang="0">
                  <a:pos x="8" y="151"/>
                </a:cxn>
                <a:cxn ang="0">
                  <a:pos x="0" y="119"/>
                </a:cxn>
                <a:cxn ang="0">
                  <a:pos x="146" y="0"/>
                </a:cxn>
                <a:cxn ang="0">
                  <a:pos x="179" y="0"/>
                </a:cxn>
                <a:cxn ang="0">
                  <a:pos x="8" y="151"/>
                </a:cxn>
              </a:cxnLst>
              <a:rect l="0" t="0" r="0" b="0"/>
              <a:pathLst>
                <a:path w="316" h="271">
                  <a:moveTo>
                    <a:pt x="14" y="270"/>
                  </a:moveTo>
                  <a:lnTo>
                    <a:pt x="0" y="212"/>
                  </a:lnTo>
                  <a:cubicBezTo>
                    <a:pt x="153" y="175"/>
                    <a:pt x="256" y="91"/>
                    <a:pt x="256" y="0"/>
                  </a:cubicBezTo>
                  <a:lnTo>
                    <a:pt x="315" y="0"/>
                  </a:lnTo>
                  <a:cubicBezTo>
                    <a:pt x="315" y="120"/>
                    <a:pt x="196" y="226"/>
                    <a:pt x="14" y="270"/>
                  </a:cubicBezTo>
                </a:path>
              </a:pathLst>
            </a:custGeom>
            <a:grpFill/>
            <a:ln w="9525">
              <a:noFill/>
            </a:ln>
          </p:spPr>
          <p:txBody>
            <a:bodyPr wrap="square">
              <a:noAutofit/>
            </a:bodyPr>
            <a:lstStyle/>
            <a:p>
              <a:pPr defTabSz="1218712" fontAlgn="ctr">
                <a:defRPr/>
              </a:pPr>
              <a:endParaRPr lang="en-US" altLang="zh-CN" sz="2399" kern="0" dirty="0">
                <a:solidFill>
                  <a:prstClr val="white"/>
                </a:solidFill>
                <a:latin typeface="Arial" panose="020B0604020202020204" pitchFamily="34" charset="0"/>
                <a:ea typeface="微软雅黑"/>
              </a:endParaRPr>
            </a:p>
          </p:txBody>
        </p:sp>
        <p:sp>
          <p:nvSpPr>
            <p:cNvPr id="211" name="任意多边形 3281"/>
            <p:cNvSpPr/>
            <p:nvPr/>
          </p:nvSpPr>
          <p:spPr>
            <a:xfrm>
              <a:off x="31628" y="2880"/>
              <a:ext cx="180" cy="153"/>
            </a:xfrm>
            <a:custGeom>
              <a:avLst/>
              <a:gdLst/>
              <a:ahLst/>
              <a:cxnLst>
                <a:cxn ang="0">
                  <a:pos x="8" y="152"/>
                </a:cxn>
                <a:cxn ang="0">
                  <a:pos x="0" y="120"/>
                </a:cxn>
                <a:cxn ang="0">
                  <a:pos x="146" y="0"/>
                </a:cxn>
                <a:cxn ang="0">
                  <a:pos x="179" y="0"/>
                </a:cxn>
                <a:cxn ang="0">
                  <a:pos x="8" y="152"/>
                </a:cxn>
              </a:cxnLst>
              <a:rect l="0" t="0" r="0" b="0"/>
              <a:pathLst>
                <a:path w="316" h="270">
                  <a:moveTo>
                    <a:pt x="14" y="269"/>
                  </a:moveTo>
                  <a:lnTo>
                    <a:pt x="0" y="212"/>
                  </a:lnTo>
                  <a:cubicBezTo>
                    <a:pt x="153" y="174"/>
                    <a:pt x="256" y="90"/>
                    <a:pt x="256" y="0"/>
                  </a:cubicBezTo>
                  <a:lnTo>
                    <a:pt x="315" y="0"/>
                  </a:lnTo>
                  <a:cubicBezTo>
                    <a:pt x="315" y="118"/>
                    <a:pt x="196" y="224"/>
                    <a:pt x="14" y="269"/>
                  </a:cubicBezTo>
                </a:path>
              </a:pathLst>
            </a:custGeom>
            <a:grpFill/>
            <a:ln w="9525">
              <a:noFill/>
            </a:ln>
          </p:spPr>
          <p:txBody>
            <a:bodyPr wrap="square">
              <a:noAutofit/>
            </a:bodyPr>
            <a:lstStyle/>
            <a:p>
              <a:pPr defTabSz="1218712" fontAlgn="ctr">
                <a:defRPr/>
              </a:pPr>
              <a:endParaRPr lang="en-US" altLang="zh-CN" sz="2399" kern="0" dirty="0">
                <a:solidFill>
                  <a:prstClr val="white"/>
                </a:solidFill>
                <a:latin typeface="Arial" panose="020B0604020202020204" pitchFamily="34" charset="0"/>
                <a:ea typeface="微软雅黑"/>
              </a:endParaRPr>
            </a:p>
          </p:txBody>
        </p:sp>
        <p:sp>
          <p:nvSpPr>
            <p:cNvPr id="212" name="任意多边形 3282"/>
            <p:cNvSpPr/>
            <p:nvPr/>
          </p:nvSpPr>
          <p:spPr>
            <a:xfrm>
              <a:off x="31773" y="2708"/>
              <a:ext cx="35" cy="437"/>
            </a:xfrm>
            <a:custGeom>
              <a:avLst/>
              <a:gdLst/>
              <a:ahLst/>
              <a:cxnLst>
                <a:cxn ang="0">
                  <a:pos x="17" y="436"/>
                </a:cxn>
                <a:cxn ang="0">
                  <a:pos x="0" y="420"/>
                </a:cxn>
                <a:cxn ang="0">
                  <a:pos x="0" y="17"/>
                </a:cxn>
                <a:cxn ang="0">
                  <a:pos x="17" y="0"/>
                </a:cxn>
                <a:cxn ang="0">
                  <a:pos x="34" y="17"/>
                </a:cxn>
                <a:cxn ang="0">
                  <a:pos x="34" y="420"/>
                </a:cxn>
                <a:cxn ang="0">
                  <a:pos x="17" y="436"/>
                </a:cxn>
              </a:cxnLst>
              <a:rect l="0" t="0" r="0" b="0"/>
              <a:pathLst>
                <a:path w="60" h="771">
                  <a:moveTo>
                    <a:pt x="29" y="770"/>
                  </a:moveTo>
                  <a:cubicBezTo>
                    <a:pt x="14" y="770"/>
                    <a:pt x="0" y="756"/>
                    <a:pt x="0" y="741"/>
                  </a:cubicBezTo>
                  <a:lnTo>
                    <a:pt x="0" y="30"/>
                  </a:lnTo>
                  <a:cubicBezTo>
                    <a:pt x="0" y="14"/>
                    <a:pt x="14" y="0"/>
                    <a:pt x="29" y="0"/>
                  </a:cubicBezTo>
                  <a:cubicBezTo>
                    <a:pt x="45" y="0"/>
                    <a:pt x="59" y="14"/>
                    <a:pt x="59" y="30"/>
                  </a:cubicBezTo>
                  <a:lnTo>
                    <a:pt x="59" y="741"/>
                  </a:lnTo>
                  <a:cubicBezTo>
                    <a:pt x="59" y="756"/>
                    <a:pt x="45" y="770"/>
                    <a:pt x="29" y="770"/>
                  </a:cubicBezTo>
                </a:path>
              </a:pathLst>
            </a:custGeom>
            <a:grpFill/>
            <a:ln w="9525">
              <a:noFill/>
            </a:ln>
          </p:spPr>
          <p:txBody>
            <a:bodyPr wrap="square">
              <a:noAutofit/>
            </a:bodyPr>
            <a:lstStyle/>
            <a:p>
              <a:pPr defTabSz="1218712" fontAlgn="ctr">
                <a:defRPr/>
              </a:pPr>
              <a:endParaRPr lang="en-US" altLang="zh-CN" sz="2399" kern="0" dirty="0">
                <a:solidFill>
                  <a:prstClr val="white"/>
                </a:solidFill>
                <a:latin typeface="Arial" panose="020B0604020202020204" pitchFamily="34" charset="0"/>
                <a:ea typeface="微软雅黑"/>
              </a:endParaRPr>
            </a:p>
          </p:txBody>
        </p:sp>
        <p:sp>
          <p:nvSpPr>
            <p:cNvPr id="213" name="任意多边形 3283"/>
            <p:cNvSpPr/>
            <p:nvPr/>
          </p:nvSpPr>
          <p:spPr>
            <a:xfrm>
              <a:off x="31683" y="3163"/>
              <a:ext cx="337" cy="290"/>
            </a:xfrm>
            <a:custGeom>
              <a:avLst/>
              <a:gdLst/>
              <a:ahLst/>
              <a:cxnLst>
                <a:cxn ang="0">
                  <a:pos x="294" y="289"/>
                </a:cxn>
                <a:cxn ang="0">
                  <a:pos x="42" y="289"/>
                </a:cxn>
                <a:cxn ang="0">
                  <a:pos x="0" y="247"/>
                </a:cxn>
                <a:cxn ang="0">
                  <a:pos x="0" y="91"/>
                </a:cxn>
                <a:cxn ang="0">
                  <a:pos x="42" y="49"/>
                </a:cxn>
                <a:cxn ang="0">
                  <a:pos x="77" y="49"/>
                </a:cxn>
                <a:cxn ang="0">
                  <a:pos x="167" y="0"/>
                </a:cxn>
                <a:cxn ang="0">
                  <a:pos x="257" y="49"/>
                </a:cxn>
                <a:cxn ang="0">
                  <a:pos x="292" y="49"/>
                </a:cxn>
                <a:cxn ang="0">
                  <a:pos x="335" y="91"/>
                </a:cxn>
                <a:cxn ang="0">
                  <a:pos x="335" y="248"/>
                </a:cxn>
                <a:cxn ang="0">
                  <a:pos x="294" y="289"/>
                </a:cxn>
                <a:cxn ang="0">
                  <a:pos x="42" y="71"/>
                </a:cxn>
                <a:cxn ang="0">
                  <a:pos x="22" y="91"/>
                </a:cxn>
                <a:cxn ang="0">
                  <a:pos x="22" y="248"/>
                </a:cxn>
                <a:cxn ang="0">
                  <a:pos x="42" y="268"/>
                </a:cxn>
                <a:cxn ang="0">
                  <a:pos x="294" y="268"/>
                </a:cxn>
                <a:cxn ang="0">
                  <a:pos x="314" y="248"/>
                </a:cxn>
                <a:cxn ang="0">
                  <a:pos x="314" y="91"/>
                </a:cxn>
                <a:cxn ang="0">
                  <a:pos x="294" y="71"/>
                </a:cxn>
                <a:cxn ang="0">
                  <a:pos x="248" y="71"/>
                </a:cxn>
                <a:cxn ang="0">
                  <a:pos x="237" y="59"/>
                </a:cxn>
                <a:cxn ang="0">
                  <a:pos x="167" y="21"/>
                </a:cxn>
                <a:cxn ang="0">
                  <a:pos x="98" y="59"/>
                </a:cxn>
                <a:cxn ang="0">
                  <a:pos x="87" y="71"/>
                </a:cxn>
                <a:cxn ang="0">
                  <a:pos x="42" y="71"/>
                </a:cxn>
              </a:cxnLst>
              <a:rect l="0" t="0" r="0" b="0"/>
              <a:pathLst>
                <a:path w="596" h="510">
                  <a:moveTo>
                    <a:pt x="520" y="509"/>
                  </a:moveTo>
                  <a:lnTo>
                    <a:pt x="75" y="509"/>
                  </a:lnTo>
                  <a:cubicBezTo>
                    <a:pt x="35" y="509"/>
                    <a:pt x="0" y="476"/>
                    <a:pt x="0" y="434"/>
                  </a:cubicBezTo>
                  <a:lnTo>
                    <a:pt x="0" y="160"/>
                  </a:lnTo>
                  <a:cubicBezTo>
                    <a:pt x="0" y="120"/>
                    <a:pt x="33" y="86"/>
                    <a:pt x="75" y="86"/>
                  </a:cubicBezTo>
                  <a:lnTo>
                    <a:pt x="137" y="86"/>
                  </a:lnTo>
                  <a:cubicBezTo>
                    <a:pt x="153" y="33"/>
                    <a:pt x="228" y="0"/>
                    <a:pt x="296" y="0"/>
                  </a:cubicBezTo>
                  <a:cubicBezTo>
                    <a:pt x="365" y="0"/>
                    <a:pt x="439" y="36"/>
                    <a:pt x="455" y="86"/>
                  </a:cubicBezTo>
                  <a:lnTo>
                    <a:pt x="517" y="86"/>
                  </a:lnTo>
                  <a:cubicBezTo>
                    <a:pt x="558" y="86"/>
                    <a:pt x="592" y="118"/>
                    <a:pt x="592" y="160"/>
                  </a:cubicBezTo>
                  <a:lnTo>
                    <a:pt x="592" y="436"/>
                  </a:lnTo>
                  <a:cubicBezTo>
                    <a:pt x="595" y="476"/>
                    <a:pt x="562" y="509"/>
                    <a:pt x="520" y="509"/>
                  </a:cubicBezTo>
                  <a:close/>
                  <a:moveTo>
                    <a:pt x="75" y="125"/>
                  </a:moveTo>
                  <a:cubicBezTo>
                    <a:pt x="55" y="125"/>
                    <a:pt x="39" y="140"/>
                    <a:pt x="39" y="160"/>
                  </a:cubicBezTo>
                  <a:lnTo>
                    <a:pt x="39" y="436"/>
                  </a:lnTo>
                  <a:cubicBezTo>
                    <a:pt x="39" y="456"/>
                    <a:pt x="55" y="472"/>
                    <a:pt x="75" y="472"/>
                  </a:cubicBezTo>
                  <a:lnTo>
                    <a:pt x="520" y="472"/>
                  </a:lnTo>
                  <a:cubicBezTo>
                    <a:pt x="540" y="472"/>
                    <a:pt x="556" y="456"/>
                    <a:pt x="556" y="436"/>
                  </a:cubicBezTo>
                  <a:lnTo>
                    <a:pt x="556" y="160"/>
                  </a:lnTo>
                  <a:cubicBezTo>
                    <a:pt x="556" y="140"/>
                    <a:pt x="540" y="125"/>
                    <a:pt x="520" y="125"/>
                  </a:cubicBezTo>
                  <a:lnTo>
                    <a:pt x="439" y="125"/>
                  </a:lnTo>
                  <a:cubicBezTo>
                    <a:pt x="427" y="125"/>
                    <a:pt x="419" y="117"/>
                    <a:pt x="419" y="104"/>
                  </a:cubicBezTo>
                  <a:cubicBezTo>
                    <a:pt x="419" y="72"/>
                    <a:pt x="357" y="37"/>
                    <a:pt x="296" y="37"/>
                  </a:cubicBezTo>
                  <a:cubicBezTo>
                    <a:pt x="235" y="37"/>
                    <a:pt x="173" y="70"/>
                    <a:pt x="173" y="104"/>
                  </a:cubicBezTo>
                  <a:cubicBezTo>
                    <a:pt x="173" y="117"/>
                    <a:pt x="165" y="125"/>
                    <a:pt x="153" y="125"/>
                  </a:cubicBezTo>
                  <a:lnTo>
                    <a:pt x="75" y="125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 wrap="square">
              <a:noAutofit/>
            </a:bodyPr>
            <a:lstStyle/>
            <a:p>
              <a:pPr defTabSz="1218712" fontAlgn="ctr">
                <a:defRPr/>
              </a:pPr>
              <a:endParaRPr lang="en-US" altLang="zh-CN" sz="2399" kern="0" dirty="0">
                <a:solidFill>
                  <a:prstClr val="white"/>
                </a:solidFill>
                <a:latin typeface="Arial" panose="020B0604020202020204" pitchFamily="34" charset="0"/>
                <a:ea typeface="微软雅黑"/>
              </a:endParaRPr>
            </a:p>
          </p:txBody>
        </p:sp>
        <p:sp>
          <p:nvSpPr>
            <p:cNvPr id="214" name="任意多边形 3284"/>
            <p:cNvSpPr/>
            <p:nvPr/>
          </p:nvSpPr>
          <p:spPr>
            <a:xfrm>
              <a:off x="31783" y="3263"/>
              <a:ext cx="140" cy="137"/>
            </a:xfrm>
            <a:custGeom>
              <a:avLst/>
              <a:gdLst/>
              <a:ahLst/>
              <a:cxnLst>
                <a:cxn ang="0">
                  <a:pos x="69" y="136"/>
                </a:cxn>
                <a:cxn ang="0">
                  <a:pos x="0" y="68"/>
                </a:cxn>
                <a:cxn ang="0">
                  <a:pos x="69" y="0"/>
                </a:cxn>
                <a:cxn ang="0">
                  <a:pos x="138" y="68"/>
                </a:cxn>
                <a:cxn ang="0">
                  <a:pos x="69" y="136"/>
                </a:cxn>
                <a:cxn ang="0">
                  <a:pos x="69" y="22"/>
                </a:cxn>
                <a:cxn ang="0">
                  <a:pos x="22" y="68"/>
                </a:cxn>
                <a:cxn ang="0">
                  <a:pos x="69" y="115"/>
                </a:cxn>
                <a:cxn ang="0">
                  <a:pos x="117" y="68"/>
                </a:cxn>
                <a:cxn ang="0">
                  <a:pos x="69" y="22"/>
                </a:cxn>
              </a:cxnLst>
              <a:rect l="0" t="0" r="0" b="0"/>
              <a:pathLst>
                <a:path w="245" h="244">
                  <a:moveTo>
                    <a:pt x="121" y="243"/>
                  </a:moveTo>
                  <a:cubicBezTo>
                    <a:pt x="54" y="243"/>
                    <a:pt x="0" y="188"/>
                    <a:pt x="0" y="121"/>
                  </a:cubicBezTo>
                  <a:cubicBezTo>
                    <a:pt x="0" y="54"/>
                    <a:pt x="54" y="0"/>
                    <a:pt x="121" y="0"/>
                  </a:cubicBezTo>
                  <a:cubicBezTo>
                    <a:pt x="188" y="0"/>
                    <a:pt x="242" y="54"/>
                    <a:pt x="242" y="121"/>
                  </a:cubicBezTo>
                  <a:cubicBezTo>
                    <a:pt x="244" y="188"/>
                    <a:pt x="188" y="243"/>
                    <a:pt x="121" y="243"/>
                  </a:cubicBezTo>
                  <a:close/>
                  <a:moveTo>
                    <a:pt x="121" y="39"/>
                  </a:moveTo>
                  <a:cubicBezTo>
                    <a:pt x="76" y="39"/>
                    <a:pt x="39" y="76"/>
                    <a:pt x="39" y="121"/>
                  </a:cubicBezTo>
                  <a:cubicBezTo>
                    <a:pt x="39" y="166"/>
                    <a:pt x="76" y="204"/>
                    <a:pt x="121" y="204"/>
                  </a:cubicBezTo>
                  <a:cubicBezTo>
                    <a:pt x="166" y="204"/>
                    <a:pt x="204" y="166"/>
                    <a:pt x="204" y="121"/>
                  </a:cubicBezTo>
                  <a:cubicBezTo>
                    <a:pt x="204" y="76"/>
                    <a:pt x="168" y="39"/>
                    <a:pt x="121" y="39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 wrap="square">
              <a:noAutofit/>
            </a:bodyPr>
            <a:lstStyle/>
            <a:p>
              <a:pPr defTabSz="1218712" fontAlgn="ctr">
                <a:defRPr/>
              </a:pPr>
              <a:endParaRPr lang="en-US" altLang="zh-CN" sz="2399" kern="0" dirty="0">
                <a:solidFill>
                  <a:prstClr val="white"/>
                </a:solidFill>
                <a:latin typeface="Arial" panose="020B0604020202020204" pitchFamily="34" charset="0"/>
                <a:ea typeface="微软雅黑"/>
              </a:endParaRPr>
            </a:p>
          </p:txBody>
        </p:sp>
        <p:sp>
          <p:nvSpPr>
            <p:cNvPr id="215" name="任意多边形 3285"/>
            <p:cNvSpPr/>
            <p:nvPr/>
          </p:nvSpPr>
          <p:spPr>
            <a:xfrm>
              <a:off x="31938" y="3250"/>
              <a:ext cx="35" cy="18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17"/>
                </a:cxn>
                <a:cxn ang="0">
                  <a:pos x="17" y="17"/>
                </a:cxn>
              </a:cxnLst>
              <a:rect l="0" t="0" r="0" b="0"/>
              <a:pathLst>
                <a:path w="63" h="33">
                  <a:moveTo>
                    <a:pt x="31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32"/>
                  </a:lnTo>
                  <a:lnTo>
                    <a:pt x="31" y="32"/>
                  </a:lnTo>
                </a:path>
              </a:pathLst>
            </a:custGeom>
            <a:grpFill/>
            <a:ln w="9525">
              <a:noFill/>
            </a:ln>
          </p:spPr>
          <p:txBody>
            <a:bodyPr wrap="square">
              <a:noAutofit/>
            </a:bodyPr>
            <a:lstStyle/>
            <a:p>
              <a:pPr defTabSz="1218712" fontAlgn="ctr">
                <a:defRPr/>
              </a:pPr>
              <a:endParaRPr lang="en-US" altLang="zh-CN" sz="2399" kern="0" dirty="0">
                <a:solidFill>
                  <a:prstClr val="white"/>
                </a:solidFill>
                <a:latin typeface="Arial" panose="020B0604020202020204" pitchFamily="34" charset="0"/>
                <a:ea typeface="微软雅黑"/>
              </a:endParaRPr>
            </a:p>
          </p:txBody>
        </p:sp>
      </p:grpSp>
      <p:sp>
        <p:nvSpPr>
          <p:cNvPr id="216" name="矩形 215"/>
          <p:cNvSpPr/>
          <p:nvPr/>
        </p:nvSpPr>
        <p:spPr>
          <a:xfrm>
            <a:off x="3742638" y="3982685"/>
            <a:ext cx="2683979" cy="1107563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noAutofit/>
          </a:bodyPr>
          <a:lstStyle/>
          <a:p>
            <a:pPr defTabSz="1218712" fontAlgn="ctr">
              <a:defRPr/>
            </a:pPr>
            <a:r>
              <a:rPr lang="en-US" sz="2399" dirty="0">
                <a:solidFill>
                  <a:srgbClr val="48A5D9"/>
                </a:solidFill>
                <a:latin typeface="Arial" panose="020B0604020202020204" pitchFamily="34" charset="0"/>
              </a:rPr>
              <a:t>High data security and reliability</a:t>
            </a:r>
            <a:endParaRPr lang="en-US" altLang="zh-CN" sz="2399" kern="0" dirty="0">
              <a:solidFill>
                <a:srgbClr val="48A5D9"/>
              </a:solidFill>
              <a:latin typeface="Arial" panose="020B0604020202020204" pitchFamily="34" charset="0"/>
              <a:ea typeface="微软雅黑"/>
              <a:cs typeface="+mn-ea"/>
            </a:endParaRPr>
          </a:p>
          <a:p>
            <a:pPr defTabSz="1218712" fontAlgn="ctr">
              <a:defRPr/>
            </a:pPr>
            <a:endParaRPr lang="en-US" sz="1799" dirty="0">
              <a:solidFill>
                <a:srgbClr val="48A5D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25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584350" y="92986"/>
            <a:ext cx="11433070" cy="451435"/>
          </a:xfrm>
        </p:spPr>
        <p:txBody>
          <a:bodyPr vert="horz" wrap="square" lIns="121807" tIns="60906" rIns="121807" bIns="60906" rtlCol="0" anchor="t" anchorCtr="0">
            <a:noAutofit/>
          </a:bodyPr>
          <a:lstStyle/>
          <a:p>
            <a:pPr defTabSz="1187204" fontAlgn="ctr">
              <a:lnSpc>
                <a:spcPct val="100000"/>
              </a:lnSpc>
              <a:spcBef>
                <a:spcPct val="0"/>
              </a:spcBef>
            </a:pPr>
            <a:r>
              <a:rPr lang="en-US" sz="2798" dirty="0">
                <a:solidFill>
                  <a:srgbClr val="C00000"/>
                </a:solidFill>
                <a:latin typeface="Arial" panose="020B0604020202020204" pitchFamily="34" charset="0"/>
                <a:cs typeface="+mj-cs"/>
              </a:rPr>
              <a:t>Introducing </a:t>
            </a:r>
            <a:r>
              <a:rPr lang="en-US" sz="2798" dirty="0" err="1">
                <a:solidFill>
                  <a:srgbClr val="C00000"/>
                </a:solidFill>
                <a:latin typeface="Arial" panose="020B0604020202020204" pitchFamily="34" charset="0"/>
                <a:cs typeface="+mj-cs"/>
              </a:rPr>
              <a:t>Openstor</a:t>
            </a:r>
            <a:r>
              <a:rPr lang="en-US" sz="2798" dirty="0">
                <a:solidFill>
                  <a:srgbClr val="C00000"/>
                </a:solidFill>
                <a:latin typeface="Arial" panose="020B0604020202020204" pitchFamily="34" charset="0"/>
                <a:cs typeface="+mj-cs"/>
              </a:rPr>
              <a:t> 2910</a:t>
            </a:r>
          </a:p>
          <a:p>
            <a:pPr defTabSz="1187204" fontAlgn="ctr">
              <a:lnSpc>
                <a:spcPct val="100000"/>
              </a:lnSpc>
              <a:spcBef>
                <a:spcPct val="0"/>
              </a:spcBef>
            </a:pPr>
            <a:r>
              <a:rPr lang="en-US" sz="2798" dirty="0">
                <a:solidFill>
                  <a:srgbClr val="C00000"/>
                </a:solidFill>
                <a:latin typeface="Arial" panose="020B0604020202020204" pitchFamily="34" charset="0"/>
                <a:cs typeface="+mj-cs"/>
              </a:rPr>
              <a:t>Highly Integrated, Highly Reliable, and Open Hardware Architecture</a:t>
            </a:r>
          </a:p>
        </p:txBody>
      </p:sp>
      <p:sp>
        <p:nvSpPr>
          <p:cNvPr id="36" name="等腰三角形 146">
            <a:extLst>
              <a:ext uri="{FF2B5EF4-FFF2-40B4-BE49-F238E27FC236}">
                <a16:creationId xmlns:a16="http://schemas.microsoft.com/office/drawing/2014/main" id="{53E76124-A862-4C3E-88AA-9F7BA30965D4}"/>
              </a:ext>
            </a:extLst>
          </p:cNvPr>
          <p:cNvSpPr/>
          <p:nvPr/>
        </p:nvSpPr>
        <p:spPr>
          <a:xfrm rot="16200000" flipV="1">
            <a:off x="5115811" y="2797403"/>
            <a:ext cx="3561675" cy="1191526"/>
          </a:xfrm>
          <a:prstGeom prst="triangle">
            <a:avLst>
              <a:gd name="adj" fmla="val 49108"/>
            </a:avLst>
          </a:prstGeom>
          <a:gradFill flip="none" rotWithShape="1">
            <a:gsLst>
              <a:gs pos="0">
                <a:srgbClr val="C00000">
                  <a:alpha val="30000"/>
                </a:srgbClr>
              </a:gs>
              <a:gs pos="42000">
                <a:srgbClr val="C00000">
                  <a:alpha val="20000"/>
                </a:srgbClr>
              </a:gs>
              <a:gs pos="87000">
                <a:srgbClr val="C00000">
                  <a:alpha val="0"/>
                </a:srgbClr>
              </a:gs>
            </a:gsLst>
            <a:lin ang="5400000" scaled="1"/>
            <a:tileRect/>
          </a:gradFill>
          <a:ln w="12700" cap="flat" cmpd="sng" algn="ctr">
            <a:gradFill flip="none" rotWithShape="1">
              <a:gsLst>
                <a:gs pos="3000">
                  <a:srgbClr val="FFC000">
                    <a:alpha val="0"/>
                  </a:srgbClr>
                </a:gs>
                <a:gs pos="91000">
                  <a:srgbClr val="FFC000">
                    <a:alpha val="15000"/>
                  </a:srgbClr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txBody>
          <a:bodyPr rot="0" spcFirstLastPara="0" vert="horz" wrap="square" lIns="91371" tIns="45685" rIns="91371" bIns="456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25286" fontAlgn="ctr">
              <a:defRPr/>
            </a:pPr>
            <a:endParaRPr lang="en-US" altLang="zh-CN" sz="4897" kern="0" dirty="0">
              <a:solidFill>
                <a:prstClr val="white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3318" y="1767674"/>
            <a:ext cx="276891" cy="1243682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pPr algn="ctr" fontAlgn="ctr"/>
            <a:r>
              <a:rPr lang="en-US" sz="1799" dirty="0">
                <a:solidFill>
                  <a:srgbClr val="000000"/>
                </a:solidFill>
                <a:latin typeface="Arial" panose="020B0604020202020204" pitchFamily="34" charset="0"/>
              </a:rPr>
              <a:t>Front view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53318" y="3553091"/>
            <a:ext cx="276891" cy="1243682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pPr algn="ctr" fontAlgn="ctr"/>
            <a:r>
              <a:rPr lang="en-US" sz="1799" dirty="0">
                <a:solidFill>
                  <a:srgbClr val="000000"/>
                </a:solidFill>
                <a:latin typeface="Arial" panose="020B0604020202020204" pitchFamily="34" charset="0"/>
              </a:rPr>
              <a:t>Rear view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32581" y="5558619"/>
            <a:ext cx="5197328" cy="3076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ctr"/>
            <a:r>
              <a:rPr lang="en-US" sz="1999" b="1" dirty="0">
                <a:solidFill>
                  <a:srgbClr val="000000"/>
                </a:solidFill>
                <a:latin typeface="Arial" panose="020B0604020202020204" pitchFamily="34" charset="0"/>
              </a:rPr>
              <a:t>High integration</a:t>
            </a:r>
          </a:p>
          <a:p>
            <a:pPr algn="ctr" fontAlgn="ctr"/>
            <a:r>
              <a:rPr lang="en-US" sz="1999" b="1" dirty="0">
                <a:solidFill>
                  <a:srgbClr val="000000"/>
                </a:solidFill>
                <a:latin typeface="Arial" panose="020B0604020202020204" pitchFamily="34" charset="0"/>
              </a:rPr>
              <a:t>integrates 10 U devices in 4 U space.</a:t>
            </a:r>
          </a:p>
        </p:txBody>
      </p:sp>
      <p:pic>
        <p:nvPicPr>
          <p:cNvPr id="14" name="Picture 64">
            <a:extLst>
              <a:ext uri="{FF2B5EF4-FFF2-40B4-BE49-F238E27FC236}">
                <a16:creationId xmlns:a16="http://schemas.microsoft.com/office/drawing/2014/main" id="{A1683BD1-46F0-4C02-97A9-3A3B43BD8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605" y="3429000"/>
            <a:ext cx="4491511" cy="1660890"/>
          </a:xfrm>
          <a:prstGeom prst="rect">
            <a:avLst/>
          </a:prstGeom>
        </p:spPr>
      </p:pic>
      <p:pic>
        <p:nvPicPr>
          <p:cNvPr id="15" name="图片 108">
            <a:extLst>
              <a:ext uri="{FF2B5EF4-FFF2-40B4-BE49-F238E27FC236}">
                <a16:creationId xmlns:a16="http://schemas.microsoft.com/office/drawing/2014/main" id="{BF886D81-3FCD-45DB-9563-E84BF77D4A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969" y="1495790"/>
            <a:ext cx="4610012" cy="1708655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6274369-51A9-4DE4-A9D7-2D0AB272D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161313"/>
              </p:ext>
            </p:extLst>
          </p:nvPr>
        </p:nvGraphicFramePr>
        <p:xfrm>
          <a:off x="7637096" y="1287690"/>
          <a:ext cx="4257754" cy="4282620"/>
        </p:xfrm>
        <a:graphic>
          <a:graphicData uri="http://schemas.openxmlformats.org/drawingml/2006/table">
            <a:tbl>
              <a:tblPr/>
              <a:tblGrid>
                <a:gridCol w="1591040">
                  <a:extLst>
                    <a:ext uri="{9D8B030D-6E8A-4147-A177-3AD203B41FA5}">
                      <a16:colId xmlns:a16="http://schemas.microsoft.com/office/drawing/2014/main" val="136409217"/>
                    </a:ext>
                  </a:extLst>
                </a:gridCol>
                <a:gridCol w="2666714">
                  <a:extLst>
                    <a:ext uri="{9D8B030D-6E8A-4147-A177-3AD203B41FA5}">
                      <a16:colId xmlns:a16="http://schemas.microsoft.com/office/drawing/2014/main" val="1585335072"/>
                    </a:ext>
                  </a:extLst>
                </a:gridCol>
              </a:tblGrid>
              <a:tr h="102108">
                <a:tc gridSpan="2">
                  <a:txBody>
                    <a:bodyPr/>
                    <a:lstStyle/>
                    <a:p>
                      <a:r>
                        <a:rPr lang="de-DE" sz="1000" b="1">
                          <a:solidFill>
                            <a:srgbClr val="333333"/>
                          </a:solidFill>
                          <a:effectLst/>
                        </a:rPr>
                        <a:t>Hardware Specifications</a:t>
                      </a:r>
                      <a:endParaRPr lang="de-DE" sz="100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41648" marR="41648" marT="27765" marB="277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187908"/>
                  </a:ext>
                </a:extLst>
              </a:tr>
              <a:tr h="251785">
                <a:tc>
                  <a:txBody>
                    <a:bodyPr/>
                    <a:lstStyle/>
                    <a:p>
                      <a:r>
                        <a:rPr lang="de-DE" sz="1000">
                          <a:solidFill>
                            <a:srgbClr val="333333"/>
                          </a:solidFill>
                          <a:effectLst/>
                        </a:rPr>
                        <a:t>System Architecture</a:t>
                      </a:r>
                    </a:p>
                  </a:txBody>
                  <a:tcPr marL="41648" marR="41648" marT="27765" marB="27765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666666"/>
                          </a:solidFill>
                          <a:effectLst/>
                        </a:rPr>
                        <a:t>4 U integrated storage, compute, and network device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solidFill>
                            <a:srgbClr val="666666"/>
                          </a:solidFill>
                          <a:effectLst/>
                        </a:rPr>
                        <a:t>3 compute nodes + 2 storage nodes</a:t>
                      </a:r>
                      <a:endParaRPr lang="de-DE" sz="100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41648" marR="41648" marT="27765" marB="27765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747591"/>
                  </a:ext>
                </a:extLst>
              </a:tr>
              <a:tr h="176946"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rgbClr val="333333"/>
                          </a:solidFill>
                          <a:effectLst/>
                        </a:rPr>
                        <a:t>Compute Node Type</a:t>
                      </a:r>
                    </a:p>
                  </a:txBody>
                  <a:tcPr marL="41648" marR="41648" marT="27765" marB="27765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666666"/>
                          </a:solidFill>
                          <a:effectLst/>
                        </a:rPr>
                        <a:t>1 U compute board (supporting general standard compute boards) *</a:t>
                      </a:r>
                      <a:endParaRPr lang="de-DE" sz="100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41648" marR="41648" marT="27765" marB="27765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619289"/>
                  </a:ext>
                </a:extLst>
              </a:tr>
              <a:tr h="102108">
                <a:tc>
                  <a:txBody>
                    <a:bodyPr/>
                    <a:lstStyle/>
                    <a:p>
                      <a:r>
                        <a:rPr lang="de-DE" sz="1000">
                          <a:solidFill>
                            <a:srgbClr val="333333"/>
                          </a:solidFill>
                          <a:effectLst/>
                        </a:rPr>
                        <a:t>System Disk</a:t>
                      </a:r>
                    </a:p>
                  </a:txBody>
                  <a:tcPr marL="41648" marR="41648" marT="27765" marB="27765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666666"/>
                          </a:solidFill>
                          <a:effectLst/>
                        </a:rPr>
                        <a:t>Storage SAN boot, free of system disks</a:t>
                      </a:r>
                      <a:endParaRPr lang="de-DE" sz="100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41648" marR="41648" marT="27765" marB="27765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541485"/>
                  </a:ext>
                </a:extLst>
              </a:tr>
              <a:tr h="102108">
                <a:tc>
                  <a:txBody>
                    <a:bodyPr/>
                    <a:lstStyle/>
                    <a:p>
                      <a:r>
                        <a:rPr lang="de-DE" sz="1000">
                          <a:solidFill>
                            <a:srgbClr val="333333"/>
                          </a:solidFill>
                          <a:effectLst/>
                        </a:rPr>
                        <a:t>Network Type</a:t>
                      </a:r>
                    </a:p>
                  </a:txBody>
                  <a:tcPr marL="41648" marR="41648" marT="27765" marB="27765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rgbClr val="666666"/>
                          </a:solidFill>
                          <a:effectLst/>
                        </a:rPr>
                        <a:t>2-port GE/10GE/25GE card</a:t>
                      </a:r>
                      <a:endParaRPr lang="de-DE" sz="100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41648" marR="41648" marT="27765" marB="27765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51863"/>
                  </a:ext>
                </a:extLst>
              </a:tr>
              <a:tr h="102108">
                <a:tc>
                  <a:txBody>
                    <a:bodyPr/>
                    <a:lstStyle/>
                    <a:p>
                      <a:r>
                        <a:rPr lang="de-DE" sz="1000">
                          <a:solidFill>
                            <a:srgbClr val="333333"/>
                          </a:solidFill>
                          <a:effectLst/>
                        </a:rPr>
                        <a:t>Storage Processor</a:t>
                      </a:r>
                    </a:p>
                  </a:txBody>
                  <a:tcPr marL="41648" marR="41648" marT="27765" marB="27765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>
                          <a:solidFill>
                            <a:srgbClr val="666666"/>
                          </a:solidFill>
                          <a:effectLst/>
                        </a:rPr>
                        <a:t>Multi-core Kunpeng processor</a:t>
                      </a:r>
                      <a:endParaRPr lang="de-DE" sz="100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41648" marR="41648" marT="27765" marB="27765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439922"/>
                  </a:ext>
                </a:extLst>
              </a:tr>
              <a:tr h="102108">
                <a:tc>
                  <a:txBody>
                    <a:bodyPr/>
                    <a:lstStyle/>
                    <a:p>
                      <a:r>
                        <a:rPr lang="de-DE" sz="1000">
                          <a:solidFill>
                            <a:srgbClr val="333333"/>
                          </a:solidFill>
                          <a:effectLst/>
                        </a:rPr>
                        <a:t>Max. Cache per Controller</a:t>
                      </a:r>
                    </a:p>
                  </a:txBody>
                  <a:tcPr marL="41648" marR="41648" marT="27765" marB="27765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>
                          <a:solidFill>
                            <a:srgbClr val="666666"/>
                          </a:solidFill>
                          <a:effectLst/>
                        </a:rPr>
                        <a:t>40 GB</a:t>
                      </a:r>
                      <a:endParaRPr lang="de-DE" sz="100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41648" marR="41648" marT="27765" marB="27765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390488"/>
                  </a:ext>
                </a:extLst>
              </a:tr>
              <a:tr h="102108">
                <a:tc>
                  <a:txBody>
                    <a:bodyPr/>
                    <a:lstStyle/>
                    <a:p>
                      <a:r>
                        <a:rPr lang="de-DE" sz="1000">
                          <a:solidFill>
                            <a:srgbClr val="333333"/>
                          </a:solidFill>
                          <a:effectLst/>
                        </a:rPr>
                        <a:t>Max. Number of SSDs</a:t>
                      </a:r>
                    </a:p>
                  </a:txBody>
                  <a:tcPr marL="41648" marR="41648" marT="27765" marB="27765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DE" sz="1000">
                          <a:solidFill>
                            <a:srgbClr val="666666"/>
                          </a:solidFill>
                          <a:effectLst/>
                        </a:rPr>
                        <a:t>110</a:t>
                      </a:r>
                      <a:endParaRPr lang="de-DE" sz="100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41648" marR="41648" marT="27765" marB="27765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72224"/>
                  </a:ext>
                </a:extLst>
              </a:tr>
              <a:tr h="102108">
                <a:tc>
                  <a:txBody>
                    <a:bodyPr/>
                    <a:lstStyle/>
                    <a:p>
                      <a:r>
                        <a:rPr lang="de-DE" sz="1000">
                          <a:solidFill>
                            <a:srgbClr val="333333"/>
                          </a:solidFill>
                          <a:effectLst/>
                        </a:rPr>
                        <a:t>Disk Type</a:t>
                      </a:r>
                    </a:p>
                  </a:txBody>
                  <a:tcPr marL="41648" marR="41648" marT="27765" marB="27765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>
                          <a:solidFill>
                            <a:srgbClr val="666666"/>
                          </a:solidFill>
                          <a:effectLst/>
                        </a:rPr>
                        <a:t>SAS SSD, NL-SAS</a:t>
                      </a:r>
                      <a:endParaRPr lang="de-DE" sz="100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41648" marR="41648" marT="27765" marB="27765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73858"/>
                  </a:ext>
                </a:extLst>
              </a:tr>
              <a:tr h="176946">
                <a:tc>
                  <a:txBody>
                    <a:bodyPr/>
                    <a:lstStyle/>
                    <a:p>
                      <a:r>
                        <a:rPr lang="de-DE" sz="1000">
                          <a:solidFill>
                            <a:srgbClr val="333333"/>
                          </a:solidFill>
                          <a:effectLst/>
                        </a:rPr>
                        <a:t>Supported RAID Levels</a:t>
                      </a:r>
                    </a:p>
                  </a:txBody>
                  <a:tcPr marL="41648" marR="41648" marT="27765" marB="27765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666666"/>
                          </a:solidFill>
                          <a:effectLst/>
                        </a:rPr>
                        <a:t>RAID 5, RAID 6, and RAID-TP (tolerating the simultaneous failures of three disks)</a:t>
                      </a:r>
                      <a:endParaRPr lang="de-DE" sz="100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41648" marR="41648" marT="27765" marB="27765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313676"/>
                  </a:ext>
                </a:extLst>
              </a:tr>
              <a:tr h="102108">
                <a:tc gridSpan="2">
                  <a:txBody>
                    <a:bodyPr/>
                    <a:lstStyle/>
                    <a:p>
                      <a:r>
                        <a:rPr lang="de-DE" sz="1000" b="1">
                          <a:solidFill>
                            <a:srgbClr val="333333"/>
                          </a:solidFill>
                          <a:effectLst/>
                        </a:rPr>
                        <a:t>Software Features</a:t>
                      </a:r>
                      <a:endParaRPr lang="de-DE" sz="100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41648" marR="41648" marT="27765" marB="27765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83743"/>
                  </a:ext>
                </a:extLst>
              </a:tr>
              <a:tr h="102108">
                <a:tc>
                  <a:txBody>
                    <a:bodyPr/>
                    <a:lstStyle/>
                    <a:p>
                      <a:r>
                        <a:rPr lang="de-DE" sz="1000">
                          <a:solidFill>
                            <a:srgbClr val="333333"/>
                          </a:solidFill>
                          <a:effectLst/>
                        </a:rPr>
                        <a:t>Virtualization</a:t>
                      </a:r>
                    </a:p>
                  </a:txBody>
                  <a:tcPr marL="41648" marR="41648" marT="27765" marB="27765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>
                          <a:solidFill>
                            <a:srgbClr val="666666"/>
                          </a:solidFill>
                          <a:effectLst/>
                        </a:rPr>
                        <a:t>FusionCompute</a:t>
                      </a:r>
                      <a:endParaRPr lang="de-DE" sz="100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41648" marR="41648" marT="27765" marB="27765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492348"/>
                  </a:ext>
                </a:extLst>
              </a:tr>
              <a:tr h="476301">
                <a:tc>
                  <a:txBody>
                    <a:bodyPr/>
                    <a:lstStyle/>
                    <a:p>
                      <a:r>
                        <a:rPr lang="de-DE" sz="1000">
                          <a:solidFill>
                            <a:srgbClr val="333333"/>
                          </a:solidFill>
                          <a:effectLst/>
                        </a:rPr>
                        <a:t>Value-added Features</a:t>
                      </a:r>
                    </a:p>
                  </a:txBody>
                  <a:tcPr marL="41648" marR="41648" marT="27765" marB="27765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rgbClr val="666666"/>
                          </a:solidFill>
                          <a:effectLst/>
                        </a:rPr>
                        <a:t>SmartAcceleration,SmartVirtualization, SmartMigration, SmartThin, SmartQoS, SmartQuota, SmartMulti-Tenant, SmartCompression, SmartErase</a:t>
                      </a:r>
                      <a:br>
                        <a:rPr lang="de-DE" sz="1000" dirty="0">
                          <a:solidFill>
                            <a:srgbClr val="666666"/>
                          </a:solidFill>
                          <a:effectLst/>
                        </a:rPr>
                      </a:br>
                      <a:r>
                        <a:rPr lang="de-DE" sz="1000" dirty="0">
                          <a:solidFill>
                            <a:srgbClr val="666666"/>
                          </a:solidFill>
                          <a:effectLst/>
                        </a:rPr>
                        <a:t>HyperVault, HyperSnap, HyperReplication, HyperClone, HyperMetro, HyperCDP, HyperLock</a:t>
                      </a:r>
                      <a:endParaRPr lang="de-DE" sz="100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41648" marR="41648" marT="27765" marB="27765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17006"/>
                  </a:ext>
                </a:extLst>
              </a:tr>
              <a:tr h="102108"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rgbClr val="333333"/>
                          </a:solidFill>
                          <a:effectLst/>
                        </a:rPr>
                        <a:t>Storage Management</a:t>
                      </a:r>
                    </a:p>
                  </a:txBody>
                  <a:tcPr marL="41648" marR="41648" marT="27765" marB="27765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rgbClr val="666666"/>
                          </a:solidFill>
                          <a:effectLst/>
                        </a:rPr>
                        <a:t>DeviceManager, DME IQ</a:t>
                      </a:r>
                      <a:endParaRPr lang="de-DE" sz="100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41648" marR="41648" marT="27765" marB="27765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219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604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58">
            <a:extLst>
              <a:ext uri="{FF2B5EF4-FFF2-40B4-BE49-F238E27FC236}">
                <a16:creationId xmlns:a16="http://schemas.microsoft.com/office/drawing/2014/main" id="{BB97BA44-9344-40D9-8FA2-1EE4D6966737}"/>
              </a:ext>
            </a:extLst>
          </p:cNvPr>
          <p:cNvSpPr/>
          <p:nvPr/>
        </p:nvSpPr>
        <p:spPr>
          <a:xfrm>
            <a:off x="6359113" y="1940497"/>
            <a:ext cx="2134535" cy="1200392"/>
          </a:xfrm>
          <a:prstGeom prst="rect">
            <a:avLst/>
          </a:prstGeom>
          <a:noFill/>
          <a:ln w="12700" cap="flat" cmpd="sng" algn="ctr">
            <a:solidFill>
              <a:srgbClr val="FFFFFF">
                <a:lumMod val="65000"/>
              </a:srgbClr>
            </a:solidFill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91338" tIns="45668" rIns="91338" bIns="456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564" fontAlgn="ctr"/>
            <a:endParaRPr lang="en-US" altLang="zh-CN" sz="2399" kern="0" dirty="0">
              <a:solidFill>
                <a:srgbClr val="1D1D1A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文本框 32">
            <a:extLst>
              <a:ext uri="{FF2B5EF4-FFF2-40B4-BE49-F238E27FC236}">
                <a16:creationId xmlns:a16="http://schemas.microsoft.com/office/drawing/2014/main" id="{CA6933E4-7874-48AD-8338-20714DBA89E3}"/>
              </a:ext>
            </a:extLst>
          </p:cNvPr>
          <p:cNvSpPr txBox="1"/>
          <p:nvPr/>
        </p:nvSpPr>
        <p:spPr>
          <a:xfrm>
            <a:off x="4476849" y="3043821"/>
            <a:ext cx="782286" cy="1614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3564" fontAlgn="ctr"/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Compute</a:t>
            </a:r>
          </a:p>
        </p:txBody>
      </p:sp>
      <p:sp>
        <p:nvSpPr>
          <p:cNvPr id="5" name="文本框 38">
            <a:extLst>
              <a:ext uri="{FF2B5EF4-FFF2-40B4-BE49-F238E27FC236}">
                <a16:creationId xmlns:a16="http://schemas.microsoft.com/office/drawing/2014/main" id="{A61DE9B2-5F28-4A3F-BB90-0E2CAC127BFE}"/>
              </a:ext>
            </a:extLst>
          </p:cNvPr>
          <p:cNvSpPr txBox="1"/>
          <p:nvPr/>
        </p:nvSpPr>
        <p:spPr>
          <a:xfrm>
            <a:off x="4880660" y="3845030"/>
            <a:ext cx="556602" cy="1614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3564" fontAlgn="ctr"/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Storage</a:t>
            </a:r>
          </a:p>
        </p:txBody>
      </p:sp>
      <p:grpSp>
        <p:nvGrpSpPr>
          <p:cNvPr id="6" name="组合 171">
            <a:extLst>
              <a:ext uri="{FF2B5EF4-FFF2-40B4-BE49-F238E27FC236}">
                <a16:creationId xmlns:a16="http://schemas.microsoft.com/office/drawing/2014/main" id="{E39B1488-00FB-47AF-8579-381EC57AAEA8}"/>
              </a:ext>
            </a:extLst>
          </p:cNvPr>
          <p:cNvGrpSpPr/>
          <p:nvPr/>
        </p:nvGrpSpPr>
        <p:grpSpPr>
          <a:xfrm>
            <a:off x="3571128" y="2730895"/>
            <a:ext cx="2234451" cy="1875307"/>
            <a:chOff x="3679286" y="3081005"/>
            <a:chExt cx="2434524" cy="1877396"/>
          </a:xfrm>
        </p:grpSpPr>
        <p:sp>
          <p:nvSpPr>
            <p:cNvPr id="7" name="Freeform 673">
              <a:extLst>
                <a:ext uri="{FF2B5EF4-FFF2-40B4-BE49-F238E27FC236}">
                  <a16:creationId xmlns:a16="http://schemas.microsoft.com/office/drawing/2014/main" id="{2B002EB9-1309-4963-9154-CB7256A1A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9286" y="3081005"/>
              <a:ext cx="2434524" cy="1877396"/>
            </a:xfrm>
            <a:custGeom>
              <a:avLst/>
              <a:gdLst>
                <a:gd name="T0" fmla="*/ 11 w 220"/>
                <a:gd name="T1" fmla="*/ 242 h 253"/>
                <a:gd name="T2" fmla="*/ 11 w 220"/>
                <a:gd name="T3" fmla="*/ 242 h 253"/>
                <a:gd name="T4" fmla="*/ 209 w 220"/>
                <a:gd name="T5" fmla="*/ 242 h 253"/>
                <a:gd name="T6" fmla="*/ 209 w 220"/>
                <a:gd name="T7" fmla="*/ 11 h 253"/>
                <a:gd name="T8" fmla="*/ 11 w 220"/>
                <a:gd name="T9" fmla="*/ 11 h 253"/>
                <a:gd name="T10" fmla="*/ 11 w 220"/>
                <a:gd name="T11" fmla="*/ 242 h 253"/>
                <a:gd name="T12" fmla="*/ 214 w 220"/>
                <a:gd name="T13" fmla="*/ 253 h 253"/>
                <a:gd name="T14" fmla="*/ 214 w 220"/>
                <a:gd name="T15" fmla="*/ 253 h 253"/>
                <a:gd name="T16" fmla="*/ 5 w 220"/>
                <a:gd name="T17" fmla="*/ 253 h 253"/>
                <a:gd name="T18" fmla="*/ 0 w 220"/>
                <a:gd name="T19" fmla="*/ 247 h 253"/>
                <a:gd name="T20" fmla="*/ 0 w 220"/>
                <a:gd name="T21" fmla="*/ 5 h 253"/>
                <a:gd name="T22" fmla="*/ 5 w 220"/>
                <a:gd name="T23" fmla="*/ 0 h 253"/>
                <a:gd name="T24" fmla="*/ 214 w 220"/>
                <a:gd name="T25" fmla="*/ 0 h 253"/>
                <a:gd name="T26" fmla="*/ 220 w 220"/>
                <a:gd name="T27" fmla="*/ 5 h 253"/>
                <a:gd name="T28" fmla="*/ 220 w 220"/>
                <a:gd name="T29" fmla="*/ 247 h 253"/>
                <a:gd name="T30" fmla="*/ 214 w 220"/>
                <a:gd name="T3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0" h="253">
                  <a:moveTo>
                    <a:pt x="11" y="242"/>
                  </a:moveTo>
                  <a:lnTo>
                    <a:pt x="11" y="242"/>
                  </a:lnTo>
                  <a:lnTo>
                    <a:pt x="209" y="242"/>
                  </a:lnTo>
                  <a:lnTo>
                    <a:pt x="209" y="11"/>
                  </a:lnTo>
                  <a:lnTo>
                    <a:pt x="11" y="11"/>
                  </a:lnTo>
                  <a:lnTo>
                    <a:pt x="11" y="242"/>
                  </a:lnTo>
                  <a:close/>
                  <a:moveTo>
                    <a:pt x="214" y="253"/>
                  </a:moveTo>
                  <a:lnTo>
                    <a:pt x="214" y="253"/>
                  </a:lnTo>
                  <a:lnTo>
                    <a:pt x="5" y="253"/>
                  </a:lnTo>
                  <a:cubicBezTo>
                    <a:pt x="2" y="253"/>
                    <a:pt x="0" y="251"/>
                    <a:pt x="0" y="247"/>
                  </a:cubicBezTo>
                  <a:lnTo>
                    <a:pt x="0" y="5"/>
                  </a:lnTo>
                  <a:cubicBezTo>
                    <a:pt x="0" y="2"/>
                    <a:pt x="2" y="0"/>
                    <a:pt x="5" y="0"/>
                  </a:cubicBezTo>
                  <a:lnTo>
                    <a:pt x="214" y="0"/>
                  </a:lnTo>
                  <a:cubicBezTo>
                    <a:pt x="218" y="0"/>
                    <a:pt x="220" y="2"/>
                    <a:pt x="220" y="5"/>
                  </a:cubicBezTo>
                  <a:lnTo>
                    <a:pt x="220" y="247"/>
                  </a:lnTo>
                  <a:cubicBezTo>
                    <a:pt x="220" y="251"/>
                    <a:pt x="218" y="253"/>
                    <a:pt x="214" y="253"/>
                  </a:cubicBezTo>
                  <a:close/>
                </a:path>
              </a:pathLst>
            </a:custGeom>
            <a:solidFill>
              <a:srgbClr val="15B0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defTabSz="543146" fontAlgn="ctr">
                <a:defRPr/>
              </a:pPr>
              <a:endParaRPr lang="en-US" altLang="zh-CN" sz="1000" kern="0" dirty="0">
                <a:solidFill>
                  <a:srgbClr val="1D1D1A"/>
                </a:solidFill>
                <a:latin typeface="Arial" panose="020B0604020202020204" pitchFamily="34" charset="0"/>
                <a:ea typeface="微软雅黑"/>
                <a:sym typeface="等线" panose="02010600030101010101" pitchFamily="2" charset="-122"/>
              </a:endParaRPr>
            </a:p>
          </p:txBody>
        </p:sp>
        <p:sp>
          <p:nvSpPr>
            <p:cNvPr id="8" name="Freeform 674">
              <a:extLst>
                <a:ext uri="{FF2B5EF4-FFF2-40B4-BE49-F238E27FC236}">
                  <a16:creationId xmlns:a16="http://schemas.microsoft.com/office/drawing/2014/main" id="{810C4B84-72A3-4E54-A5ED-0E92D99AB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6550" y="3081005"/>
              <a:ext cx="60317" cy="1757968"/>
            </a:xfrm>
            <a:custGeom>
              <a:avLst/>
              <a:gdLst>
                <a:gd name="T0" fmla="*/ 4 w 4"/>
                <a:gd name="T1" fmla="*/ 238 h 238"/>
                <a:gd name="T2" fmla="*/ 4 w 4"/>
                <a:gd name="T3" fmla="*/ 238 h 238"/>
                <a:gd name="T4" fmla="*/ 0 w 4"/>
                <a:gd name="T5" fmla="*/ 238 h 238"/>
                <a:gd name="T6" fmla="*/ 0 w 4"/>
                <a:gd name="T7" fmla="*/ 0 h 238"/>
                <a:gd name="T8" fmla="*/ 4 w 4"/>
                <a:gd name="T9" fmla="*/ 0 h 238"/>
                <a:gd name="T10" fmla="*/ 4 w 4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38">
                  <a:moveTo>
                    <a:pt x="4" y="238"/>
                  </a:moveTo>
                  <a:lnTo>
                    <a:pt x="4" y="238"/>
                  </a:lnTo>
                  <a:lnTo>
                    <a:pt x="0" y="238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38"/>
                  </a:lnTo>
                  <a:close/>
                </a:path>
              </a:pathLst>
            </a:custGeom>
            <a:solidFill>
              <a:srgbClr val="15B0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defTabSz="543146" fontAlgn="ctr">
                <a:defRPr/>
              </a:pPr>
              <a:endParaRPr lang="en-US" altLang="zh-CN" sz="1000" kern="0" dirty="0">
                <a:solidFill>
                  <a:srgbClr val="1D1D1A"/>
                </a:solidFill>
                <a:latin typeface="Arial" panose="020B0604020202020204" pitchFamily="34" charset="0"/>
                <a:ea typeface="微软雅黑"/>
                <a:sym typeface="等线" panose="02010600030101010101" pitchFamily="2" charset="-122"/>
              </a:endParaRPr>
            </a:p>
          </p:txBody>
        </p:sp>
        <p:sp>
          <p:nvSpPr>
            <p:cNvPr id="9" name="Freeform 675">
              <a:extLst>
                <a:ext uri="{FF2B5EF4-FFF2-40B4-BE49-F238E27FC236}">
                  <a16:creationId xmlns:a16="http://schemas.microsoft.com/office/drawing/2014/main" id="{9F670E38-92FD-45B7-B5CC-D61DE8D5B6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30123" y="3081005"/>
              <a:ext cx="75667" cy="1757968"/>
            </a:xfrm>
            <a:custGeom>
              <a:avLst/>
              <a:gdLst>
                <a:gd name="T0" fmla="*/ 4 w 4"/>
                <a:gd name="T1" fmla="*/ 238 h 238"/>
                <a:gd name="T2" fmla="*/ 4 w 4"/>
                <a:gd name="T3" fmla="*/ 238 h 238"/>
                <a:gd name="T4" fmla="*/ 0 w 4"/>
                <a:gd name="T5" fmla="*/ 238 h 238"/>
                <a:gd name="T6" fmla="*/ 0 w 4"/>
                <a:gd name="T7" fmla="*/ 0 h 238"/>
                <a:gd name="T8" fmla="*/ 4 w 4"/>
                <a:gd name="T9" fmla="*/ 0 h 238"/>
                <a:gd name="T10" fmla="*/ 4 w 4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38">
                  <a:moveTo>
                    <a:pt x="4" y="238"/>
                  </a:moveTo>
                  <a:lnTo>
                    <a:pt x="4" y="238"/>
                  </a:lnTo>
                  <a:lnTo>
                    <a:pt x="0" y="238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38"/>
                  </a:lnTo>
                  <a:close/>
                </a:path>
              </a:pathLst>
            </a:custGeom>
            <a:solidFill>
              <a:srgbClr val="15B0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defTabSz="543146" fontAlgn="ctr">
                <a:defRPr/>
              </a:pPr>
              <a:endParaRPr lang="en-US" altLang="zh-CN" sz="1000" kern="0" dirty="0">
                <a:solidFill>
                  <a:srgbClr val="1D1D1A"/>
                </a:solidFill>
                <a:latin typeface="Arial" panose="020B0604020202020204" pitchFamily="34" charset="0"/>
                <a:ea typeface="微软雅黑"/>
                <a:sym typeface="等线" panose="02010600030101010101" pitchFamily="2" charset="-122"/>
              </a:endParaRPr>
            </a:p>
          </p:txBody>
        </p:sp>
        <p:sp>
          <p:nvSpPr>
            <p:cNvPr id="10" name="Freeform 677">
              <a:extLst>
                <a:ext uri="{FF2B5EF4-FFF2-40B4-BE49-F238E27FC236}">
                  <a16:creationId xmlns:a16="http://schemas.microsoft.com/office/drawing/2014/main" id="{15AE9892-19D7-4E76-AF0F-8A4B7CF1D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867" y="3221262"/>
              <a:ext cx="1960006" cy="41437"/>
            </a:xfrm>
            <a:custGeom>
              <a:avLst/>
              <a:gdLst>
                <a:gd name="T0" fmla="*/ 178 w 178"/>
                <a:gd name="T1" fmla="*/ 4 h 4"/>
                <a:gd name="T2" fmla="*/ 178 w 178"/>
                <a:gd name="T3" fmla="*/ 4 h 4"/>
                <a:gd name="T4" fmla="*/ 0 w 178"/>
                <a:gd name="T5" fmla="*/ 4 h 4"/>
                <a:gd name="T6" fmla="*/ 0 w 178"/>
                <a:gd name="T7" fmla="*/ 0 h 4"/>
                <a:gd name="T8" fmla="*/ 178 w 178"/>
                <a:gd name="T9" fmla="*/ 0 h 4"/>
                <a:gd name="T10" fmla="*/ 178 w 178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4">
                  <a:moveTo>
                    <a:pt x="178" y="4"/>
                  </a:moveTo>
                  <a:lnTo>
                    <a:pt x="178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78" y="0"/>
                  </a:lnTo>
                  <a:lnTo>
                    <a:pt x="178" y="4"/>
                  </a:lnTo>
                  <a:close/>
                </a:path>
              </a:pathLst>
            </a:custGeom>
            <a:solidFill>
              <a:srgbClr val="15B0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defTabSz="543146" fontAlgn="ctr">
                <a:defRPr/>
              </a:pPr>
              <a:endParaRPr lang="en-US" altLang="zh-CN" sz="1000" kern="0" dirty="0">
                <a:solidFill>
                  <a:srgbClr val="1D1D1A"/>
                </a:solidFill>
                <a:latin typeface="Arial" panose="020B0604020202020204" pitchFamily="34" charset="0"/>
                <a:ea typeface="微软雅黑"/>
                <a:sym typeface="等线" panose="02010600030101010101" pitchFamily="2" charset="-122"/>
              </a:endParaRPr>
            </a:p>
          </p:txBody>
        </p:sp>
        <p:sp>
          <p:nvSpPr>
            <p:cNvPr id="11" name="Freeform 681">
              <a:extLst>
                <a:ext uri="{FF2B5EF4-FFF2-40B4-BE49-F238E27FC236}">
                  <a16:creationId xmlns:a16="http://schemas.microsoft.com/office/drawing/2014/main" id="{22614BAC-B731-4359-A0A6-F10C22DC76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2623" y="4490332"/>
              <a:ext cx="763376" cy="165740"/>
            </a:xfrm>
            <a:custGeom>
              <a:avLst/>
              <a:gdLst>
                <a:gd name="T0" fmla="*/ 65 w 70"/>
                <a:gd name="T1" fmla="*/ 12 h 16"/>
                <a:gd name="T2" fmla="*/ 65 w 70"/>
                <a:gd name="T3" fmla="*/ 12 h 16"/>
                <a:gd name="T4" fmla="*/ 55 w 70"/>
                <a:gd name="T5" fmla="*/ 12 h 16"/>
                <a:gd name="T6" fmla="*/ 55 w 70"/>
                <a:gd name="T7" fmla="*/ 4 h 16"/>
                <a:gd name="T8" fmla="*/ 65 w 70"/>
                <a:gd name="T9" fmla="*/ 4 h 16"/>
                <a:gd name="T10" fmla="*/ 65 w 70"/>
                <a:gd name="T11" fmla="*/ 12 h 16"/>
                <a:gd name="T12" fmla="*/ 0 w 70"/>
                <a:gd name="T13" fmla="*/ 16 h 16"/>
                <a:gd name="T14" fmla="*/ 0 w 70"/>
                <a:gd name="T15" fmla="*/ 16 h 16"/>
                <a:gd name="T16" fmla="*/ 70 w 70"/>
                <a:gd name="T17" fmla="*/ 16 h 16"/>
                <a:gd name="T18" fmla="*/ 70 w 70"/>
                <a:gd name="T19" fmla="*/ 0 h 16"/>
                <a:gd name="T20" fmla="*/ 0 w 70"/>
                <a:gd name="T21" fmla="*/ 0 h 16"/>
                <a:gd name="T22" fmla="*/ 0 w 70"/>
                <a:gd name="T2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16">
                  <a:moveTo>
                    <a:pt x="65" y="12"/>
                  </a:moveTo>
                  <a:lnTo>
                    <a:pt x="65" y="12"/>
                  </a:lnTo>
                  <a:lnTo>
                    <a:pt x="55" y="12"/>
                  </a:lnTo>
                  <a:lnTo>
                    <a:pt x="55" y="4"/>
                  </a:lnTo>
                  <a:lnTo>
                    <a:pt x="65" y="4"/>
                  </a:lnTo>
                  <a:lnTo>
                    <a:pt x="65" y="12"/>
                  </a:lnTo>
                  <a:close/>
                  <a:moveTo>
                    <a:pt x="0" y="16"/>
                  </a:moveTo>
                  <a:lnTo>
                    <a:pt x="0" y="16"/>
                  </a:lnTo>
                  <a:lnTo>
                    <a:pt x="70" y="16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15B0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defTabSz="543146" fontAlgn="ctr">
                <a:defRPr/>
              </a:pPr>
              <a:endParaRPr lang="en-US" altLang="zh-CN" sz="1000" kern="0" dirty="0">
                <a:solidFill>
                  <a:srgbClr val="1D1D1A"/>
                </a:solidFill>
                <a:latin typeface="Arial" panose="020B0604020202020204" pitchFamily="34" charset="0"/>
                <a:ea typeface="微软雅黑"/>
                <a:sym typeface="等线" panose="02010600030101010101" pitchFamily="2" charset="-122"/>
              </a:endParaRPr>
            </a:p>
          </p:txBody>
        </p:sp>
        <p:sp>
          <p:nvSpPr>
            <p:cNvPr id="12" name="Freeform 685">
              <a:extLst>
                <a:ext uri="{FF2B5EF4-FFF2-40B4-BE49-F238E27FC236}">
                  <a16:creationId xmlns:a16="http://schemas.microsoft.com/office/drawing/2014/main" id="{EEF7B0E8-322F-417B-A241-A18AF7E55A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9784" y="4486974"/>
              <a:ext cx="763376" cy="165740"/>
            </a:xfrm>
            <a:custGeom>
              <a:avLst/>
              <a:gdLst>
                <a:gd name="T0" fmla="*/ 64 w 70"/>
                <a:gd name="T1" fmla="*/ 12 h 16"/>
                <a:gd name="T2" fmla="*/ 64 w 70"/>
                <a:gd name="T3" fmla="*/ 12 h 16"/>
                <a:gd name="T4" fmla="*/ 55 w 70"/>
                <a:gd name="T5" fmla="*/ 12 h 16"/>
                <a:gd name="T6" fmla="*/ 55 w 70"/>
                <a:gd name="T7" fmla="*/ 4 h 16"/>
                <a:gd name="T8" fmla="*/ 64 w 70"/>
                <a:gd name="T9" fmla="*/ 4 h 16"/>
                <a:gd name="T10" fmla="*/ 64 w 70"/>
                <a:gd name="T11" fmla="*/ 12 h 16"/>
                <a:gd name="T12" fmla="*/ 0 w 70"/>
                <a:gd name="T13" fmla="*/ 16 h 16"/>
                <a:gd name="T14" fmla="*/ 0 w 70"/>
                <a:gd name="T15" fmla="*/ 16 h 16"/>
                <a:gd name="T16" fmla="*/ 70 w 70"/>
                <a:gd name="T17" fmla="*/ 16 h 16"/>
                <a:gd name="T18" fmla="*/ 70 w 70"/>
                <a:gd name="T19" fmla="*/ 0 h 16"/>
                <a:gd name="T20" fmla="*/ 0 w 70"/>
                <a:gd name="T21" fmla="*/ 0 h 16"/>
                <a:gd name="T22" fmla="*/ 0 w 70"/>
                <a:gd name="T2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16">
                  <a:moveTo>
                    <a:pt x="64" y="12"/>
                  </a:moveTo>
                  <a:lnTo>
                    <a:pt x="64" y="12"/>
                  </a:lnTo>
                  <a:lnTo>
                    <a:pt x="55" y="12"/>
                  </a:lnTo>
                  <a:lnTo>
                    <a:pt x="55" y="4"/>
                  </a:lnTo>
                  <a:lnTo>
                    <a:pt x="64" y="4"/>
                  </a:lnTo>
                  <a:lnTo>
                    <a:pt x="64" y="12"/>
                  </a:lnTo>
                  <a:close/>
                  <a:moveTo>
                    <a:pt x="0" y="16"/>
                  </a:moveTo>
                  <a:lnTo>
                    <a:pt x="0" y="16"/>
                  </a:lnTo>
                  <a:lnTo>
                    <a:pt x="70" y="16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15B0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defTabSz="543146" fontAlgn="ctr">
                <a:defRPr/>
              </a:pPr>
              <a:endParaRPr lang="en-US" altLang="zh-CN" sz="1000" kern="0" dirty="0">
                <a:solidFill>
                  <a:srgbClr val="1D1D1A"/>
                </a:solidFill>
                <a:latin typeface="Arial" panose="020B0604020202020204" pitchFamily="34" charset="0"/>
                <a:ea typeface="微软雅黑"/>
                <a:sym typeface="等线" panose="02010600030101010101" pitchFamily="2" charset="-122"/>
              </a:endParaRPr>
            </a:p>
          </p:txBody>
        </p:sp>
        <p:sp>
          <p:nvSpPr>
            <p:cNvPr id="13" name="Freeform 686">
              <a:extLst>
                <a:ext uri="{FF2B5EF4-FFF2-40B4-BE49-F238E27FC236}">
                  <a16:creationId xmlns:a16="http://schemas.microsoft.com/office/drawing/2014/main" id="{EF358C6C-5DDA-4B4E-8469-61D106988D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2623" y="4684119"/>
              <a:ext cx="763376" cy="165740"/>
            </a:xfrm>
            <a:custGeom>
              <a:avLst/>
              <a:gdLst>
                <a:gd name="T0" fmla="*/ 65 w 70"/>
                <a:gd name="T1" fmla="*/ 12 h 16"/>
                <a:gd name="T2" fmla="*/ 65 w 70"/>
                <a:gd name="T3" fmla="*/ 12 h 16"/>
                <a:gd name="T4" fmla="*/ 55 w 70"/>
                <a:gd name="T5" fmla="*/ 12 h 16"/>
                <a:gd name="T6" fmla="*/ 55 w 70"/>
                <a:gd name="T7" fmla="*/ 4 h 16"/>
                <a:gd name="T8" fmla="*/ 65 w 70"/>
                <a:gd name="T9" fmla="*/ 4 h 16"/>
                <a:gd name="T10" fmla="*/ 65 w 70"/>
                <a:gd name="T11" fmla="*/ 12 h 16"/>
                <a:gd name="T12" fmla="*/ 0 w 70"/>
                <a:gd name="T13" fmla="*/ 16 h 16"/>
                <a:gd name="T14" fmla="*/ 0 w 70"/>
                <a:gd name="T15" fmla="*/ 16 h 16"/>
                <a:gd name="T16" fmla="*/ 70 w 70"/>
                <a:gd name="T17" fmla="*/ 16 h 16"/>
                <a:gd name="T18" fmla="*/ 70 w 70"/>
                <a:gd name="T19" fmla="*/ 0 h 16"/>
                <a:gd name="T20" fmla="*/ 0 w 70"/>
                <a:gd name="T21" fmla="*/ 0 h 16"/>
                <a:gd name="T22" fmla="*/ 0 w 70"/>
                <a:gd name="T2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16">
                  <a:moveTo>
                    <a:pt x="65" y="12"/>
                  </a:moveTo>
                  <a:lnTo>
                    <a:pt x="65" y="12"/>
                  </a:lnTo>
                  <a:lnTo>
                    <a:pt x="55" y="12"/>
                  </a:lnTo>
                  <a:lnTo>
                    <a:pt x="55" y="4"/>
                  </a:lnTo>
                  <a:lnTo>
                    <a:pt x="65" y="4"/>
                  </a:lnTo>
                  <a:lnTo>
                    <a:pt x="65" y="12"/>
                  </a:lnTo>
                  <a:close/>
                  <a:moveTo>
                    <a:pt x="0" y="16"/>
                  </a:moveTo>
                  <a:lnTo>
                    <a:pt x="0" y="16"/>
                  </a:lnTo>
                  <a:lnTo>
                    <a:pt x="70" y="16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15B0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defTabSz="543146" fontAlgn="ctr">
                <a:defRPr/>
              </a:pPr>
              <a:endParaRPr lang="en-US" altLang="zh-CN" sz="1000" kern="0" dirty="0">
                <a:solidFill>
                  <a:srgbClr val="1D1D1A"/>
                </a:solidFill>
                <a:latin typeface="Arial" panose="020B0604020202020204" pitchFamily="34" charset="0"/>
                <a:ea typeface="微软雅黑"/>
                <a:sym typeface="等线" panose="02010600030101010101" pitchFamily="2" charset="-122"/>
              </a:endParaRPr>
            </a:p>
          </p:txBody>
        </p:sp>
        <p:sp>
          <p:nvSpPr>
            <p:cNvPr id="14" name="Freeform 690">
              <a:extLst>
                <a:ext uri="{FF2B5EF4-FFF2-40B4-BE49-F238E27FC236}">
                  <a16:creationId xmlns:a16="http://schemas.microsoft.com/office/drawing/2014/main" id="{13B0B8E1-2FB4-4D00-8BB8-D35B1FEE88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9784" y="4684119"/>
              <a:ext cx="763376" cy="165740"/>
            </a:xfrm>
            <a:custGeom>
              <a:avLst/>
              <a:gdLst>
                <a:gd name="T0" fmla="*/ 64 w 70"/>
                <a:gd name="T1" fmla="*/ 12 h 16"/>
                <a:gd name="T2" fmla="*/ 64 w 70"/>
                <a:gd name="T3" fmla="*/ 12 h 16"/>
                <a:gd name="T4" fmla="*/ 55 w 70"/>
                <a:gd name="T5" fmla="*/ 12 h 16"/>
                <a:gd name="T6" fmla="*/ 55 w 70"/>
                <a:gd name="T7" fmla="*/ 4 h 16"/>
                <a:gd name="T8" fmla="*/ 64 w 70"/>
                <a:gd name="T9" fmla="*/ 4 h 16"/>
                <a:gd name="T10" fmla="*/ 64 w 70"/>
                <a:gd name="T11" fmla="*/ 12 h 16"/>
                <a:gd name="T12" fmla="*/ 0 w 70"/>
                <a:gd name="T13" fmla="*/ 16 h 16"/>
                <a:gd name="T14" fmla="*/ 0 w 70"/>
                <a:gd name="T15" fmla="*/ 16 h 16"/>
                <a:gd name="T16" fmla="*/ 70 w 70"/>
                <a:gd name="T17" fmla="*/ 16 h 16"/>
                <a:gd name="T18" fmla="*/ 70 w 70"/>
                <a:gd name="T19" fmla="*/ 0 h 16"/>
                <a:gd name="T20" fmla="*/ 0 w 70"/>
                <a:gd name="T21" fmla="*/ 0 h 16"/>
                <a:gd name="T22" fmla="*/ 0 w 70"/>
                <a:gd name="T2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16">
                  <a:moveTo>
                    <a:pt x="64" y="12"/>
                  </a:moveTo>
                  <a:lnTo>
                    <a:pt x="64" y="12"/>
                  </a:lnTo>
                  <a:lnTo>
                    <a:pt x="55" y="12"/>
                  </a:lnTo>
                  <a:lnTo>
                    <a:pt x="55" y="4"/>
                  </a:lnTo>
                  <a:lnTo>
                    <a:pt x="64" y="4"/>
                  </a:lnTo>
                  <a:lnTo>
                    <a:pt x="64" y="12"/>
                  </a:lnTo>
                  <a:close/>
                  <a:moveTo>
                    <a:pt x="0" y="16"/>
                  </a:moveTo>
                  <a:lnTo>
                    <a:pt x="0" y="16"/>
                  </a:lnTo>
                  <a:lnTo>
                    <a:pt x="70" y="16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15B0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defTabSz="543146" fontAlgn="ctr">
                <a:defRPr/>
              </a:pPr>
              <a:endParaRPr lang="en-US" altLang="zh-CN" sz="1000" kern="0" dirty="0">
                <a:solidFill>
                  <a:srgbClr val="1D1D1A"/>
                </a:solidFill>
                <a:latin typeface="Arial" panose="020B0604020202020204" pitchFamily="34" charset="0"/>
                <a:ea typeface="微软雅黑"/>
                <a:sym typeface="等线" panose="02010600030101010101" pitchFamily="2" charset="-122"/>
              </a:endParaRPr>
            </a:p>
          </p:txBody>
        </p:sp>
        <p:sp>
          <p:nvSpPr>
            <p:cNvPr id="15" name="矩形 28">
              <a:extLst>
                <a:ext uri="{FF2B5EF4-FFF2-40B4-BE49-F238E27FC236}">
                  <a16:creationId xmlns:a16="http://schemas.microsoft.com/office/drawing/2014/main" id="{E2EAD9EC-243F-4AB4-A3BF-8064094BB8E9}"/>
                </a:ext>
              </a:extLst>
            </p:cNvPr>
            <p:cNvSpPr/>
            <p:nvPr/>
          </p:nvSpPr>
          <p:spPr>
            <a:xfrm>
              <a:off x="4062623" y="3351706"/>
              <a:ext cx="1659195" cy="545453"/>
            </a:xfrm>
            <a:prstGeom prst="rect">
              <a:avLst/>
            </a:prstGeom>
            <a:noFill/>
            <a:ln w="28575" cap="flat" cmpd="sng" algn="ctr">
              <a:solidFill>
                <a:srgbClr val="15B0E8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338" tIns="45668" rIns="91338" bIns="4566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564" fontAlgn="ctr"/>
              <a:endParaRPr lang="en-US" altLang="zh-CN" sz="1000" kern="0" dirty="0">
                <a:solidFill>
                  <a:srgbClr val="1D1D1A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cxnSp>
          <p:nvCxnSpPr>
            <p:cNvPr id="16" name="直接连接符 29">
              <a:extLst>
                <a:ext uri="{FF2B5EF4-FFF2-40B4-BE49-F238E27FC236}">
                  <a16:creationId xmlns:a16="http://schemas.microsoft.com/office/drawing/2014/main" id="{3E9BFC44-D31A-4A2F-B382-71B9A23BAE26}"/>
                </a:ext>
              </a:extLst>
            </p:cNvPr>
            <p:cNvCxnSpPr>
              <a:cxnSpLocks/>
            </p:cNvCxnSpPr>
            <p:nvPr/>
          </p:nvCxnSpPr>
          <p:spPr>
            <a:xfrm>
              <a:off x="4892229" y="4161842"/>
              <a:ext cx="0" cy="257111"/>
            </a:xfrm>
            <a:prstGeom prst="line">
              <a:avLst/>
            </a:prstGeom>
            <a:noFill/>
            <a:ln w="28575" cap="flat" cmpd="sng" algn="ctr">
              <a:solidFill>
                <a:srgbClr val="15B0E8"/>
              </a:solidFill>
              <a:prstDash val="solid"/>
              <a:miter lim="800000"/>
            </a:ln>
            <a:effectLst/>
          </p:spPr>
        </p:cxnSp>
        <p:cxnSp>
          <p:nvCxnSpPr>
            <p:cNvPr id="17" name="直接连接符 30">
              <a:extLst>
                <a:ext uri="{FF2B5EF4-FFF2-40B4-BE49-F238E27FC236}">
                  <a16:creationId xmlns:a16="http://schemas.microsoft.com/office/drawing/2014/main" id="{A8CE6F29-CA4D-48B6-B5CB-77124A9E7109}"/>
                </a:ext>
              </a:extLst>
            </p:cNvPr>
            <p:cNvCxnSpPr/>
            <p:nvPr/>
          </p:nvCxnSpPr>
          <p:spPr>
            <a:xfrm>
              <a:off x="4071281" y="3625536"/>
              <a:ext cx="1650537" cy="0"/>
            </a:xfrm>
            <a:prstGeom prst="line">
              <a:avLst/>
            </a:prstGeom>
            <a:noFill/>
            <a:ln w="28575" cap="flat" cmpd="sng" algn="ctr">
              <a:solidFill>
                <a:srgbClr val="15B0E8"/>
              </a:solidFill>
              <a:prstDash val="solid"/>
              <a:miter lim="800000"/>
            </a:ln>
            <a:effectLst/>
          </p:spPr>
        </p:cxnSp>
        <p:sp>
          <p:nvSpPr>
            <p:cNvPr id="18" name="文本框 31">
              <a:extLst>
                <a:ext uri="{FF2B5EF4-FFF2-40B4-BE49-F238E27FC236}">
                  <a16:creationId xmlns:a16="http://schemas.microsoft.com/office/drawing/2014/main" id="{11E08F15-F094-4EF3-B47E-3E37A388EEA0}"/>
                </a:ext>
              </a:extLst>
            </p:cNvPr>
            <p:cNvSpPr txBox="1"/>
            <p:nvPr/>
          </p:nvSpPr>
          <p:spPr>
            <a:xfrm>
              <a:off x="4669208" y="3945177"/>
              <a:ext cx="670892" cy="153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913564" fontAlgn="ctr"/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Compute</a:t>
              </a:r>
            </a:p>
          </p:txBody>
        </p:sp>
        <p:sp>
          <p:nvSpPr>
            <p:cNvPr id="19" name="文本框 33">
              <a:extLst>
                <a:ext uri="{FF2B5EF4-FFF2-40B4-BE49-F238E27FC236}">
                  <a16:creationId xmlns:a16="http://schemas.microsoft.com/office/drawing/2014/main" id="{1D38D726-2C1D-4F80-9776-D26AE666DBCD}"/>
                </a:ext>
              </a:extLst>
            </p:cNvPr>
            <p:cNvSpPr txBox="1"/>
            <p:nvPr/>
          </p:nvSpPr>
          <p:spPr>
            <a:xfrm>
              <a:off x="4666105" y="3693508"/>
              <a:ext cx="65741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913564" fontAlgn="ctr"/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Compute</a:t>
              </a:r>
            </a:p>
          </p:txBody>
        </p:sp>
        <p:sp>
          <p:nvSpPr>
            <p:cNvPr id="20" name="矩形 36">
              <a:extLst>
                <a:ext uri="{FF2B5EF4-FFF2-40B4-BE49-F238E27FC236}">
                  <a16:creationId xmlns:a16="http://schemas.microsoft.com/office/drawing/2014/main" id="{94069D6B-59F6-4F94-897C-F15B3028D249}"/>
                </a:ext>
              </a:extLst>
            </p:cNvPr>
            <p:cNvSpPr/>
            <p:nvPr/>
          </p:nvSpPr>
          <p:spPr>
            <a:xfrm>
              <a:off x="4062623" y="3894447"/>
              <a:ext cx="1659212" cy="257111"/>
            </a:xfrm>
            <a:prstGeom prst="rect">
              <a:avLst/>
            </a:prstGeom>
            <a:noFill/>
            <a:ln w="28575" cap="flat" cmpd="sng" algn="ctr">
              <a:solidFill>
                <a:srgbClr val="15B0E8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338" tIns="45668" rIns="91338" bIns="4566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564" fontAlgn="ctr"/>
              <a:endParaRPr lang="en-US" altLang="zh-CN" sz="1000" kern="0" dirty="0">
                <a:solidFill>
                  <a:srgbClr val="1D1D1A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1" name="文本框 37">
              <a:extLst>
                <a:ext uri="{FF2B5EF4-FFF2-40B4-BE49-F238E27FC236}">
                  <a16:creationId xmlns:a16="http://schemas.microsoft.com/office/drawing/2014/main" id="{4B85D839-7F3D-4ABC-8677-10377655C13E}"/>
                </a:ext>
              </a:extLst>
            </p:cNvPr>
            <p:cNvSpPr txBox="1"/>
            <p:nvPr/>
          </p:nvSpPr>
          <p:spPr>
            <a:xfrm>
              <a:off x="4209356" y="4204450"/>
              <a:ext cx="521609" cy="153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913564" fontAlgn="ctr"/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Storage</a:t>
              </a:r>
            </a:p>
          </p:txBody>
        </p:sp>
        <p:cxnSp>
          <p:nvCxnSpPr>
            <p:cNvPr id="22" name="直接连接符 39">
              <a:extLst>
                <a:ext uri="{FF2B5EF4-FFF2-40B4-BE49-F238E27FC236}">
                  <a16:creationId xmlns:a16="http://schemas.microsoft.com/office/drawing/2014/main" id="{A766318C-4A6D-4661-89F5-C1E3DFCA5867}"/>
                </a:ext>
              </a:extLst>
            </p:cNvPr>
            <p:cNvCxnSpPr/>
            <p:nvPr/>
          </p:nvCxnSpPr>
          <p:spPr>
            <a:xfrm>
              <a:off x="4081540" y="3897159"/>
              <a:ext cx="1650537" cy="0"/>
            </a:xfrm>
            <a:prstGeom prst="line">
              <a:avLst/>
            </a:prstGeom>
            <a:noFill/>
            <a:ln w="28575" cap="flat" cmpd="sng" algn="ctr">
              <a:solidFill>
                <a:srgbClr val="15B0E8"/>
              </a:solidFill>
              <a:prstDash val="solid"/>
              <a:miter lim="800000"/>
            </a:ln>
            <a:effectLst/>
          </p:spPr>
        </p:cxnSp>
      </p:grpSp>
      <p:grpSp>
        <p:nvGrpSpPr>
          <p:cNvPr id="24" name="组合 143">
            <a:extLst>
              <a:ext uri="{FF2B5EF4-FFF2-40B4-BE49-F238E27FC236}">
                <a16:creationId xmlns:a16="http://schemas.microsoft.com/office/drawing/2014/main" id="{842E3465-E2F3-439C-A60A-7798A441F981}"/>
              </a:ext>
            </a:extLst>
          </p:cNvPr>
          <p:cNvGrpSpPr/>
          <p:nvPr/>
        </p:nvGrpSpPr>
        <p:grpSpPr>
          <a:xfrm>
            <a:off x="610946" y="1515701"/>
            <a:ext cx="2048400" cy="3991064"/>
            <a:chOff x="1147605" y="2420528"/>
            <a:chExt cx="1170343" cy="2138800"/>
          </a:xfrm>
          <a:solidFill>
            <a:srgbClr val="00B0F0"/>
          </a:solidFill>
        </p:grpSpPr>
        <p:sp>
          <p:nvSpPr>
            <p:cNvPr id="28" name="Freeform 670">
              <a:extLst>
                <a:ext uri="{FF2B5EF4-FFF2-40B4-BE49-F238E27FC236}">
                  <a16:creationId xmlns:a16="http://schemas.microsoft.com/office/drawing/2014/main" id="{FEC6B231-FA94-4A3C-AA13-78FC715A4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605" y="2420528"/>
              <a:ext cx="1170343" cy="2085627"/>
            </a:xfrm>
            <a:custGeom>
              <a:avLst/>
              <a:gdLst>
                <a:gd name="T0" fmla="*/ 283 w 292"/>
                <a:gd name="T1" fmla="*/ 657 h 657"/>
                <a:gd name="T2" fmla="*/ 283 w 292"/>
                <a:gd name="T3" fmla="*/ 657 h 657"/>
                <a:gd name="T4" fmla="*/ 224 w 292"/>
                <a:gd name="T5" fmla="*/ 657 h 657"/>
                <a:gd name="T6" fmla="*/ 224 w 292"/>
                <a:gd name="T7" fmla="*/ 638 h 657"/>
                <a:gd name="T8" fmla="*/ 273 w 292"/>
                <a:gd name="T9" fmla="*/ 638 h 657"/>
                <a:gd name="T10" fmla="*/ 273 w 292"/>
                <a:gd name="T11" fmla="*/ 19 h 657"/>
                <a:gd name="T12" fmla="*/ 19 w 292"/>
                <a:gd name="T13" fmla="*/ 19 h 657"/>
                <a:gd name="T14" fmla="*/ 19 w 292"/>
                <a:gd name="T15" fmla="*/ 638 h 657"/>
                <a:gd name="T16" fmla="*/ 131 w 292"/>
                <a:gd name="T17" fmla="*/ 638 h 657"/>
                <a:gd name="T18" fmla="*/ 131 w 292"/>
                <a:gd name="T19" fmla="*/ 657 h 657"/>
                <a:gd name="T20" fmla="*/ 9 w 292"/>
                <a:gd name="T21" fmla="*/ 657 h 657"/>
                <a:gd name="T22" fmla="*/ 0 w 292"/>
                <a:gd name="T23" fmla="*/ 648 h 657"/>
                <a:gd name="T24" fmla="*/ 0 w 292"/>
                <a:gd name="T25" fmla="*/ 10 h 657"/>
                <a:gd name="T26" fmla="*/ 9 w 292"/>
                <a:gd name="T27" fmla="*/ 0 h 657"/>
                <a:gd name="T28" fmla="*/ 283 w 292"/>
                <a:gd name="T29" fmla="*/ 0 h 657"/>
                <a:gd name="T30" fmla="*/ 292 w 292"/>
                <a:gd name="T31" fmla="*/ 10 h 657"/>
                <a:gd name="T32" fmla="*/ 292 w 292"/>
                <a:gd name="T33" fmla="*/ 648 h 657"/>
                <a:gd name="T34" fmla="*/ 283 w 292"/>
                <a:gd name="T35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2" h="657">
                  <a:moveTo>
                    <a:pt x="283" y="657"/>
                  </a:moveTo>
                  <a:lnTo>
                    <a:pt x="283" y="657"/>
                  </a:lnTo>
                  <a:lnTo>
                    <a:pt x="224" y="657"/>
                  </a:lnTo>
                  <a:lnTo>
                    <a:pt x="224" y="638"/>
                  </a:lnTo>
                  <a:lnTo>
                    <a:pt x="273" y="638"/>
                  </a:lnTo>
                  <a:lnTo>
                    <a:pt x="273" y="19"/>
                  </a:lnTo>
                  <a:lnTo>
                    <a:pt x="19" y="19"/>
                  </a:lnTo>
                  <a:lnTo>
                    <a:pt x="19" y="638"/>
                  </a:lnTo>
                  <a:lnTo>
                    <a:pt x="131" y="638"/>
                  </a:lnTo>
                  <a:lnTo>
                    <a:pt x="131" y="657"/>
                  </a:lnTo>
                  <a:lnTo>
                    <a:pt x="9" y="657"/>
                  </a:lnTo>
                  <a:cubicBezTo>
                    <a:pt x="4" y="657"/>
                    <a:pt x="0" y="653"/>
                    <a:pt x="0" y="648"/>
                  </a:cubicBez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lnTo>
                    <a:pt x="283" y="0"/>
                  </a:lnTo>
                  <a:cubicBezTo>
                    <a:pt x="288" y="0"/>
                    <a:pt x="292" y="5"/>
                    <a:pt x="292" y="10"/>
                  </a:cubicBezTo>
                  <a:lnTo>
                    <a:pt x="292" y="648"/>
                  </a:lnTo>
                  <a:cubicBezTo>
                    <a:pt x="292" y="653"/>
                    <a:pt x="288" y="657"/>
                    <a:pt x="283" y="6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defTabSz="543146" fontAlgn="ctr">
                <a:defRPr/>
              </a:pPr>
              <a:endParaRPr lang="en-US" altLang="zh-CN" sz="3198" dirty="0">
                <a:solidFill>
                  <a:srgbClr val="1D1D1A"/>
                </a:solidFill>
                <a:latin typeface="Arial" panose="020B0604020202020204" pitchFamily="34" charset="0"/>
                <a:ea typeface="微软雅黑"/>
                <a:sym typeface="等线" panose="02010600030101010101" pitchFamily="2" charset="-122"/>
              </a:endParaRPr>
            </a:p>
          </p:txBody>
        </p:sp>
        <p:sp>
          <p:nvSpPr>
            <p:cNvPr id="29" name="Freeform 671">
              <a:extLst>
                <a:ext uri="{FF2B5EF4-FFF2-40B4-BE49-F238E27FC236}">
                  <a16:creationId xmlns:a16="http://schemas.microsoft.com/office/drawing/2014/main" id="{593031F0-FBCE-46EA-A1F9-B1E2275A3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489" y="2967638"/>
              <a:ext cx="1095321" cy="29543"/>
            </a:xfrm>
            <a:custGeom>
              <a:avLst/>
              <a:gdLst>
                <a:gd name="T0" fmla="*/ 272 w 272"/>
                <a:gd name="T1" fmla="*/ 8 h 8"/>
                <a:gd name="T2" fmla="*/ 272 w 272"/>
                <a:gd name="T3" fmla="*/ 8 h 8"/>
                <a:gd name="T4" fmla="*/ 0 w 272"/>
                <a:gd name="T5" fmla="*/ 8 h 8"/>
                <a:gd name="T6" fmla="*/ 0 w 272"/>
                <a:gd name="T7" fmla="*/ 0 h 8"/>
                <a:gd name="T8" fmla="*/ 272 w 272"/>
                <a:gd name="T9" fmla="*/ 0 h 8"/>
                <a:gd name="T10" fmla="*/ 272 w 272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" h="8">
                  <a:moveTo>
                    <a:pt x="272" y="8"/>
                  </a:moveTo>
                  <a:lnTo>
                    <a:pt x="27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272" y="0"/>
                  </a:lnTo>
                  <a:lnTo>
                    <a:pt x="272" y="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defTabSz="543146" fontAlgn="ctr">
                <a:defRPr/>
              </a:pPr>
              <a:endParaRPr lang="en-US" altLang="zh-CN" sz="3198" dirty="0">
                <a:solidFill>
                  <a:srgbClr val="1D1D1A"/>
                </a:solidFill>
                <a:latin typeface="Arial" panose="020B0604020202020204" pitchFamily="34" charset="0"/>
                <a:ea typeface="微软雅黑"/>
                <a:sym typeface="等线" panose="02010600030101010101" pitchFamily="2" charset="-122"/>
              </a:endParaRPr>
            </a:p>
          </p:txBody>
        </p:sp>
        <p:sp>
          <p:nvSpPr>
            <p:cNvPr id="30" name="Freeform 672">
              <a:extLst>
                <a:ext uri="{FF2B5EF4-FFF2-40B4-BE49-F238E27FC236}">
                  <a16:creationId xmlns:a16="http://schemas.microsoft.com/office/drawing/2014/main" id="{0A951F46-4276-4F62-B1C4-600614927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2203" y="3650851"/>
              <a:ext cx="1095321" cy="23633"/>
            </a:xfrm>
            <a:custGeom>
              <a:avLst/>
              <a:gdLst>
                <a:gd name="T0" fmla="*/ 272 w 272"/>
                <a:gd name="T1" fmla="*/ 8 h 8"/>
                <a:gd name="T2" fmla="*/ 272 w 272"/>
                <a:gd name="T3" fmla="*/ 8 h 8"/>
                <a:gd name="T4" fmla="*/ 0 w 272"/>
                <a:gd name="T5" fmla="*/ 8 h 8"/>
                <a:gd name="T6" fmla="*/ 0 w 272"/>
                <a:gd name="T7" fmla="*/ 0 h 8"/>
                <a:gd name="T8" fmla="*/ 272 w 272"/>
                <a:gd name="T9" fmla="*/ 0 h 8"/>
                <a:gd name="T10" fmla="*/ 272 w 272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" h="8">
                  <a:moveTo>
                    <a:pt x="272" y="8"/>
                  </a:moveTo>
                  <a:lnTo>
                    <a:pt x="27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272" y="0"/>
                  </a:lnTo>
                  <a:lnTo>
                    <a:pt x="272" y="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defTabSz="543146" fontAlgn="ctr">
                <a:defRPr/>
              </a:pPr>
              <a:endParaRPr lang="en-US" altLang="zh-CN" sz="3198" dirty="0">
                <a:solidFill>
                  <a:srgbClr val="1D1D1A"/>
                </a:solidFill>
                <a:latin typeface="Arial" panose="020B0604020202020204" pitchFamily="34" charset="0"/>
                <a:ea typeface="微软雅黑"/>
                <a:sym typeface="等线" panose="02010600030101010101" pitchFamily="2" charset="-122"/>
              </a:endParaRPr>
            </a:p>
          </p:txBody>
        </p:sp>
        <p:sp>
          <p:nvSpPr>
            <p:cNvPr id="31" name="Freeform 673">
              <a:extLst>
                <a:ext uri="{FF2B5EF4-FFF2-40B4-BE49-F238E27FC236}">
                  <a16:creationId xmlns:a16="http://schemas.microsoft.com/office/drawing/2014/main" id="{72C19306-EEFC-4F92-B928-1523A360C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7234" y="4047254"/>
              <a:ext cx="885259" cy="265461"/>
            </a:xfrm>
            <a:custGeom>
              <a:avLst/>
              <a:gdLst>
                <a:gd name="T0" fmla="*/ 11 w 220"/>
                <a:gd name="T1" fmla="*/ 242 h 253"/>
                <a:gd name="T2" fmla="*/ 11 w 220"/>
                <a:gd name="T3" fmla="*/ 242 h 253"/>
                <a:gd name="T4" fmla="*/ 209 w 220"/>
                <a:gd name="T5" fmla="*/ 242 h 253"/>
                <a:gd name="T6" fmla="*/ 209 w 220"/>
                <a:gd name="T7" fmla="*/ 11 h 253"/>
                <a:gd name="T8" fmla="*/ 11 w 220"/>
                <a:gd name="T9" fmla="*/ 11 h 253"/>
                <a:gd name="T10" fmla="*/ 11 w 220"/>
                <a:gd name="T11" fmla="*/ 242 h 253"/>
                <a:gd name="T12" fmla="*/ 214 w 220"/>
                <a:gd name="T13" fmla="*/ 253 h 253"/>
                <a:gd name="T14" fmla="*/ 214 w 220"/>
                <a:gd name="T15" fmla="*/ 253 h 253"/>
                <a:gd name="T16" fmla="*/ 5 w 220"/>
                <a:gd name="T17" fmla="*/ 253 h 253"/>
                <a:gd name="T18" fmla="*/ 0 w 220"/>
                <a:gd name="T19" fmla="*/ 247 h 253"/>
                <a:gd name="T20" fmla="*/ 0 w 220"/>
                <a:gd name="T21" fmla="*/ 5 h 253"/>
                <a:gd name="T22" fmla="*/ 5 w 220"/>
                <a:gd name="T23" fmla="*/ 0 h 253"/>
                <a:gd name="T24" fmla="*/ 214 w 220"/>
                <a:gd name="T25" fmla="*/ 0 h 253"/>
                <a:gd name="T26" fmla="*/ 220 w 220"/>
                <a:gd name="T27" fmla="*/ 5 h 253"/>
                <a:gd name="T28" fmla="*/ 220 w 220"/>
                <a:gd name="T29" fmla="*/ 247 h 253"/>
                <a:gd name="T30" fmla="*/ 214 w 220"/>
                <a:gd name="T3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0" h="253">
                  <a:moveTo>
                    <a:pt x="11" y="242"/>
                  </a:moveTo>
                  <a:lnTo>
                    <a:pt x="11" y="242"/>
                  </a:lnTo>
                  <a:lnTo>
                    <a:pt x="209" y="242"/>
                  </a:lnTo>
                  <a:lnTo>
                    <a:pt x="209" y="11"/>
                  </a:lnTo>
                  <a:lnTo>
                    <a:pt x="11" y="11"/>
                  </a:lnTo>
                  <a:lnTo>
                    <a:pt x="11" y="242"/>
                  </a:lnTo>
                  <a:close/>
                  <a:moveTo>
                    <a:pt x="214" y="253"/>
                  </a:moveTo>
                  <a:lnTo>
                    <a:pt x="214" y="253"/>
                  </a:lnTo>
                  <a:lnTo>
                    <a:pt x="5" y="253"/>
                  </a:lnTo>
                  <a:cubicBezTo>
                    <a:pt x="2" y="253"/>
                    <a:pt x="0" y="251"/>
                    <a:pt x="0" y="247"/>
                  </a:cubicBezTo>
                  <a:lnTo>
                    <a:pt x="0" y="5"/>
                  </a:lnTo>
                  <a:cubicBezTo>
                    <a:pt x="0" y="2"/>
                    <a:pt x="2" y="0"/>
                    <a:pt x="5" y="0"/>
                  </a:cubicBezTo>
                  <a:lnTo>
                    <a:pt x="214" y="0"/>
                  </a:lnTo>
                  <a:cubicBezTo>
                    <a:pt x="218" y="0"/>
                    <a:pt x="220" y="2"/>
                    <a:pt x="220" y="5"/>
                  </a:cubicBezTo>
                  <a:lnTo>
                    <a:pt x="220" y="247"/>
                  </a:lnTo>
                  <a:cubicBezTo>
                    <a:pt x="220" y="251"/>
                    <a:pt x="218" y="253"/>
                    <a:pt x="214" y="25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defTabSz="543146" fontAlgn="ctr">
                <a:defRPr/>
              </a:pPr>
              <a:endParaRPr lang="en-US" altLang="zh-CN" sz="3198" dirty="0">
                <a:solidFill>
                  <a:srgbClr val="1D1D1A"/>
                </a:solidFill>
                <a:latin typeface="Arial" panose="020B0604020202020204" pitchFamily="34" charset="0"/>
                <a:ea typeface="微软雅黑"/>
                <a:sym typeface="等线" panose="02010600030101010101" pitchFamily="2" charset="-122"/>
              </a:endParaRPr>
            </a:p>
          </p:txBody>
        </p:sp>
        <p:sp>
          <p:nvSpPr>
            <p:cNvPr id="32" name="Freeform 674">
              <a:extLst>
                <a:ext uri="{FF2B5EF4-FFF2-40B4-BE49-F238E27FC236}">
                  <a16:creationId xmlns:a16="http://schemas.microsoft.com/office/drawing/2014/main" id="{12164C2C-C3A2-4655-BDC6-4377763AF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2255" y="4070887"/>
              <a:ext cx="45719" cy="241829"/>
            </a:xfrm>
            <a:custGeom>
              <a:avLst/>
              <a:gdLst>
                <a:gd name="T0" fmla="*/ 4 w 4"/>
                <a:gd name="T1" fmla="*/ 238 h 238"/>
                <a:gd name="T2" fmla="*/ 4 w 4"/>
                <a:gd name="T3" fmla="*/ 238 h 238"/>
                <a:gd name="T4" fmla="*/ 0 w 4"/>
                <a:gd name="T5" fmla="*/ 238 h 238"/>
                <a:gd name="T6" fmla="*/ 0 w 4"/>
                <a:gd name="T7" fmla="*/ 0 h 238"/>
                <a:gd name="T8" fmla="*/ 4 w 4"/>
                <a:gd name="T9" fmla="*/ 0 h 238"/>
                <a:gd name="T10" fmla="*/ 4 w 4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38">
                  <a:moveTo>
                    <a:pt x="4" y="238"/>
                  </a:moveTo>
                  <a:lnTo>
                    <a:pt x="4" y="238"/>
                  </a:lnTo>
                  <a:lnTo>
                    <a:pt x="0" y="238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defTabSz="543146" fontAlgn="ctr">
                <a:defRPr/>
              </a:pPr>
              <a:endParaRPr lang="en-US" altLang="zh-CN" sz="3198" dirty="0">
                <a:solidFill>
                  <a:srgbClr val="1D1D1A"/>
                </a:solidFill>
                <a:latin typeface="Arial" panose="020B0604020202020204" pitchFamily="34" charset="0"/>
                <a:ea typeface="微软雅黑"/>
                <a:sym typeface="等线" panose="02010600030101010101" pitchFamily="2" charset="-122"/>
              </a:endParaRPr>
            </a:p>
          </p:txBody>
        </p:sp>
        <p:sp>
          <p:nvSpPr>
            <p:cNvPr id="33" name="Freeform 675">
              <a:extLst>
                <a:ext uri="{FF2B5EF4-FFF2-40B4-BE49-F238E27FC236}">
                  <a16:creationId xmlns:a16="http://schemas.microsoft.com/office/drawing/2014/main" id="{A6ACF603-1131-4CEB-B44C-234BB5D2A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4710" y="4070888"/>
              <a:ext cx="45719" cy="241828"/>
            </a:xfrm>
            <a:custGeom>
              <a:avLst/>
              <a:gdLst>
                <a:gd name="T0" fmla="*/ 4 w 4"/>
                <a:gd name="T1" fmla="*/ 238 h 238"/>
                <a:gd name="T2" fmla="*/ 4 w 4"/>
                <a:gd name="T3" fmla="*/ 238 h 238"/>
                <a:gd name="T4" fmla="*/ 0 w 4"/>
                <a:gd name="T5" fmla="*/ 238 h 238"/>
                <a:gd name="T6" fmla="*/ 0 w 4"/>
                <a:gd name="T7" fmla="*/ 0 h 238"/>
                <a:gd name="T8" fmla="*/ 4 w 4"/>
                <a:gd name="T9" fmla="*/ 0 h 238"/>
                <a:gd name="T10" fmla="*/ 4 w 4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38">
                  <a:moveTo>
                    <a:pt x="4" y="238"/>
                  </a:moveTo>
                  <a:lnTo>
                    <a:pt x="4" y="238"/>
                  </a:lnTo>
                  <a:lnTo>
                    <a:pt x="0" y="238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defTabSz="543146" fontAlgn="ctr">
                <a:defRPr/>
              </a:pPr>
              <a:endParaRPr lang="en-US" altLang="zh-CN" sz="3198" dirty="0">
                <a:solidFill>
                  <a:srgbClr val="1D1D1A"/>
                </a:solidFill>
                <a:latin typeface="Arial" panose="020B0604020202020204" pitchFamily="34" charset="0"/>
                <a:ea typeface="微软雅黑"/>
                <a:sym typeface="等线" panose="02010600030101010101" pitchFamily="2" charset="-122"/>
              </a:endParaRPr>
            </a:p>
          </p:txBody>
        </p:sp>
        <p:sp>
          <p:nvSpPr>
            <p:cNvPr id="34" name="Freeform 677">
              <a:extLst>
                <a:ext uri="{FF2B5EF4-FFF2-40B4-BE49-F238E27FC236}">
                  <a16:creationId xmlns:a16="http://schemas.microsoft.com/office/drawing/2014/main" id="{DF38E782-012C-4B34-944F-AE49D6138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261" y="4100430"/>
              <a:ext cx="712711" cy="11817"/>
            </a:xfrm>
            <a:custGeom>
              <a:avLst/>
              <a:gdLst>
                <a:gd name="T0" fmla="*/ 178 w 178"/>
                <a:gd name="T1" fmla="*/ 4 h 4"/>
                <a:gd name="T2" fmla="*/ 178 w 178"/>
                <a:gd name="T3" fmla="*/ 4 h 4"/>
                <a:gd name="T4" fmla="*/ 0 w 178"/>
                <a:gd name="T5" fmla="*/ 4 h 4"/>
                <a:gd name="T6" fmla="*/ 0 w 178"/>
                <a:gd name="T7" fmla="*/ 0 h 4"/>
                <a:gd name="T8" fmla="*/ 178 w 178"/>
                <a:gd name="T9" fmla="*/ 0 h 4"/>
                <a:gd name="T10" fmla="*/ 178 w 178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4">
                  <a:moveTo>
                    <a:pt x="178" y="4"/>
                  </a:moveTo>
                  <a:lnTo>
                    <a:pt x="178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78" y="0"/>
                  </a:lnTo>
                  <a:lnTo>
                    <a:pt x="178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defTabSz="543146" fontAlgn="ctr">
                <a:defRPr/>
              </a:pPr>
              <a:endParaRPr lang="en-US" altLang="zh-CN" sz="3198" dirty="0">
                <a:solidFill>
                  <a:srgbClr val="1D1D1A"/>
                </a:solidFill>
                <a:latin typeface="Arial" panose="020B0604020202020204" pitchFamily="34" charset="0"/>
                <a:ea typeface="微软雅黑"/>
                <a:sym typeface="等线" panose="02010600030101010101" pitchFamily="2" charset="-122"/>
              </a:endParaRPr>
            </a:p>
          </p:txBody>
        </p:sp>
        <p:sp>
          <p:nvSpPr>
            <p:cNvPr id="35" name="Freeform 678">
              <a:extLst>
                <a:ext uri="{FF2B5EF4-FFF2-40B4-BE49-F238E27FC236}">
                  <a16:creationId xmlns:a16="http://schemas.microsoft.com/office/drawing/2014/main" id="{D72B3335-C713-4FB3-BCB2-779AA53EAF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9774" y="4153603"/>
              <a:ext cx="277584" cy="53176"/>
            </a:xfrm>
            <a:custGeom>
              <a:avLst/>
              <a:gdLst>
                <a:gd name="T0" fmla="*/ 65 w 70"/>
                <a:gd name="T1" fmla="*/ 12 h 16"/>
                <a:gd name="T2" fmla="*/ 65 w 70"/>
                <a:gd name="T3" fmla="*/ 12 h 16"/>
                <a:gd name="T4" fmla="*/ 55 w 70"/>
                <a:gd name="T5" fmla="*/ 12 h 16"/>
                <a:gd name="T6" fmla="*/ 55 w 70"/>
                <a:gd name="T7" fmla="*/ 4 h 16"/>
                <a:gd name="T8" fmla="*/ 65 w 70"/>
                <a:gd name="T9" fmla="*/ 4 h 16"/>
                <a:gd name="T10" fmla="*/ 65 w 70"/>
                <a:gd name="T11" fmla="*/ 12 h 16"/>
                <a:gd name="T12" fmla="*/ 0 w 70"/>
                <a:gd name="T13" fmla="*/ 16 h 16"/>
                <a:gd name="T14" fmla="*/ 0 w 70"/>
                <a:gd name="T15" fmla="*/ 16 h 16"/>
                <a:gd name="T16" fmla="*/ 70 w 70"/>
                <a:gd name="T17" fmla="*/ 16 h 16"/>
                <a:gd name="T18" fmla="*/ 70 w 70"/>
                <a:gd name="T19" fmla="*/ 0 h 16"/>
                <a:gd name="T20" fmla="*/ 0 w 70"/>
                <a:gd name="T21" fmla="*/ 0 h 16"/>
                <a:gd name="T22" fmla="*/ 0 w 70"/>
                <a:gd name="T2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16">
                  <a:moveTo>
                    <a:pt x="65" y="12"/>
                  </a:moveTo>
                  <a:lnTo>
                    <a:pt x="65" y="12"/>
                  </a:lnTo>
                  <a:lnTo>
                    <a:pt x="55" y="12"/>
                  </a:lnTo>
                  <a:lnTo>
                    <a:pt x="55" y="4"/>
                  </a:lnTo>
                  <a:lnTo>
                    <a:pt x="65" y="4"/>
                  </a:lnTo>
                  <a:lnTo>
                    <a:pt x="65" y="12"/>
                  </a:lnTo>
                  <a:close/>
                  <a:moveTo>
                    <a:pt x="0" y="16"/>
                  </a:moveTo>
                  <a:lnTo>
                    <a:pt x="0" y="16"/>
                  </a:lnTo>
                  <a:lnTo>
                    <a:pt x="70" y="16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defTabSz="543146" fontAlgn="ctr">
                <a:defRPr/>
              </a:pPr>
              <a:endParaRPr lang="en-US" altLang="zh-CN" sz="3198" dirty="0">
                <a:solidFill>
                  <a:srgbClr val="1D1D1A"/>
                </a:solidFill>
                <a:latin typeface="Arial" panose="020B0604020202020204" pitchFamily="34" charset="0"/>
                <a:ea typeface="微软雅黑"/>
                <a:sym typeface="等线" panose="02010600030101010101" pitchFamily="2" charset="-122"/>
              </a:endParaRPr>
            </a:p>
          </p:txBody>
        </p:sp>
        <p:sp>
          <p:nvSpPr>
            <p:cNvPr id="36" name="Freeform 679">
              <a:extLst>
                <a:ext uri="{FF2B5EF4-FFF2-40B4-BE49-F238E27FC236}">
                  <a16:creationId xmlns:a16="http://schemas.microsoft.com/office/drawing/2014/main" id="{8F824A22-51FD-43E8-9E81-01944419FE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9774" y="4224503"/>
              <a:ext cx="277584" cy="53176"/>
            </a:xfrm>
            <a:custGeom>
              <a:avLst/>
              <a:gdLst>
                <a:gd name="T0" fmla="*/ 65 w 70"/>
                <a:gd name="T1" fmla="*/ 13 h 16"/>
                <a:gd name="T2" fmla="*/ 65 w 70"/>
                <a:gd name="T3" fmla="*/ 13 h 16"/>
                <a:gd name="T4" fmla="*/ 55 w 70"/>
                <a:gd name="T5" fmla="*/ 13 h 16"/>
                <a:gd name="T6" fmla="*/ 55 w 70"/>
                <a:gd name="T7" fmla="*/ 4 h 16"/>
                <a:gd name="T8" fmla="*/ 65 w 70"/>
                <a:gd name="T9" fmla="*/ 4 h 16"/>
                <a:gd name="T10" fmla="*/ 65 w 70"/>
                <a:gd name="T11" fmla="*/ 13 h 16"/>
                <a:gd name="T12" fmla="*/ 0 w 70"/>
                <a:gd name="T13" fmla="*/ 16 h 16"/>
                <a:gd name="T14" fmla="*/ 0 w 70"/>
                <a:gd name="T15" fmla="*/ 16 h 16"/>
                <a:gd name="T16" fmla="*/ 70 w 70"/>
                <a:gd name="T17" fmla="*/ 16 h 16"/>
                <a:gd name="T18" fmla="*/ 70 w 70"/>
                <a:gd name="T19" fmla="*/ 0 h 16"/>
                <a:gd name="T20" fmla="*/ 0 w 70"/>
                <a:gd name="T21" fmla="*/ 0 h 16"/>
                <a:gd name="T22" fmla="*/ 0 w 70"/>
                <a:gd name="T2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16">
                  <a:moveTo>
                    <a:pt x="65" y="13"/>
                  </a:moveTo>
                  <a:lnTo>
                    <a:pt x="65" y="13"/>
                  </a:lnTo>
                  <a:lnTo>
                    <a:pt x="55" y="13"/>
                  </a:lnTo>
                  <a:lnTo>
                    <a:pt x="55" y="4"/>
                  </a:lnTo>
                  <a:lnTo>
                    <a:pt x="65" y="4"/>
                  </a:lnTo>
                  <a:lnTo>
                    <a:pt x="65" y="13"/>
                  </a:lnTo>
                  <a:close/>
                  <a:moveTo>
                    <a:pt x="0" y="16"/>
                  </a:moveTo>
                  <a:lnTo>
                    <a:pt x="0" y="16"/>
                  </a:lnTo>
                  <a:lnTo>
                    <a:pt x="70" y="16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defTabSz="543146" fontAlgn="ctr">
                <a:defRPr/>
              </a:pPr>
              <a:endParaRPr lang="en-US" altLang="zh-CN" sz="3198" dirty="0">
                <a:solidFill>
                  <a:srgbClr val="1D1D1A"/>
                </a:solidFill>
                <a:latin typeface="Arial" panose="020B0604020202020204" pitchFamily="34" charset="0"/>
                <a:ea typeface="微软雅黑"/>
                <a:sym typeface="等线" panose="02010600030101010101" pitchFamily="2" charset="-122"/>
              </a:endParaRPr>
            </a:p>
          </p:txBody>
        </p:sp>
        <p:sp>
          <p:nvSpPr>
            <p:cNvPr id="37" name="Freeform 682">
              <a:extLst>
                <a:ext uri="{FF2B5EF4-FFF2-40B4-BE49-F238E27FC236}">
                  <a16:creationId xmlns:a16="http://schemas.microsoft.com/office/drawing/2014/main" id="{DD84EA67-E9A9-45F4-8BB2-245F995817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2370" y="4153603"/>
              <a:ext cx="277584" cy="53176"/>
            </a:xfrm>
            <a:custGeom>
              <a:avLst/>
              <a:gdLst>
                <a:gd name="T0" fmla="*/ 64 w 70"/>
                <a:gd name="T1" fmla="*/ 12 h 16"/>
                <a:gd name="T2" fmla="*/ 64 w 70"/>
                <a:gd name="T3" fmla="*/ 12 h 16"/>
                <a:gd name="T4" fmla="*/ 55 w 70"/>
                <a:gd name="T5" fmla="*/ 12 h 16"/>
                <a:gd name="T6" fmla="*/ 55 w 70"/>
                <a:gd name="T7" fmla="*/ 4 h 16"/>
                <a:gd name="T8" fmla="*/ 64 w 70"/>
                <a:gd name="T9" fmla="*/ 4 h 16"/>
                <a:gd name="T10" fmla="*/ 64 w 70"/>
                <a:gd name="T11" fmla="*/ 12 h 16"/>
                <a:gd name="T12" fmla="*/ 0 w 70"/>
                <a:gd name="T13" fmla="*/ 16 h 16"/>
                <a:gd name="T14" fmla="*/ 0 w 70"/>
                <a:gd name="T15" fmla="*/ 16 h 16"/>
                <a:gd name="T16" fmla="*/ 70 w 70"/>
                <a:gd name="T17" fmla="*/ 16 h 16"/>
                <a:gd name="T18" fmla="*/ 70 w 70"/>
                <a:gd name="T19" fmla="*/ 0 h 16"/>
                <a:gd name="T20" fmla="*/ 0 w 70"/>
                <a:gd name="T21" fmla="*/ 0 h 16"/>
                <a:gd name="T22" fmla="*/ 0 w 70"/>
                <a:gd name="T2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16">
                  <a:moveTo>
                    <a:pt x="64" y="12"/>
                  </a:moveTo>
                  <a:lnTo>
                    <a:pt x="64" y="12"/>
                  </a:lnTo>
                  <a:lnTo>
                    <a:pt x="55" y="12"/>
                  </a:lnTo>
                  <a:lnTo>
                    <a:pt x="55" y="4"/>
                  </a:lnTo>
                  <a:lnTo>
                    <a:pt x="64" y="4"/>
                  </a:lnTo>
                  <a:lnTo>
                    <a:pt x="64" y="12"/>
                  </a:lnTo>
                  <a:close/>
                  <a:moveTo>
                    <a:pt x="0" y="16"/>
                  </a:moveTo>
                  <a:lnTo>
                    <a:pt x="0" y="16"/>
                  </a:lnTo>
                  <a:lnTo>
                    <a:pt x="70" y="16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defTabSz="543146" fontAlgn="ctr">
                <a:defRPr/>
              </a:pPr>
              <a:endParaRPr lang="en-US" altLang="zh-CN" sz="3198" dirty="0">
                <a:solidFill>
                  <a:srgbClr val="1D1D1A"/>
                </a:solidFill>
                <a:latin typeface="Arial" panose="020B0604020202020204" pitchFamily="34" charset="0"/>
                <a:ea typeface="微软雅黑"/>
                <a:sym typeface="等线" panose="02010600030101010101" pitchFamily="2" charset="-122"/>
              </a:endParaRPr>
            </a:p>
          </p:txBody>
        </p:sp>
        <p:sp>
          <p:nvSpPr>
            <p:cNvPr id="38" name="Freeform 683">
              <a:extLst>
                <a:ext uri="{FF2B5EF4-FFF2-40B4-BE49-F238E27FC236}">
                  <a16:creationId xmlns:a16="http://schemas.microsoft.com/office/drawing/2014/main" id="{1E45957D-6FC6-4769-A73C-008CC1170D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2370" y="4224503"/>
              <a:ext cx="277584" cy="53176"/>
            </a:xfrm>
            <a:custGeom>
              <a:avLst/>
              <a:gdLst>
                <a:gd name="T0" fmla="*/ 64 w 70"/>
                <a:gd name="T1" fmla="*/ 13 h 16"/>
                <a:gd name="T2" fmla="*/ 64 w 70"/>
                <a:gd name="T3" fmla="*/ 13 h 16"/>
                <a:gd name="T4" fmla="*/ 55 w 70"/>
                <a:gd name="T5" fmla="*/ 13 h 16"/>
                <a:gd name="T6" fmla="*/ 55 w 70"/>
                <a:gd name="T7" fmla="*/ 4 h 16"/>
                <a:gd name="T8" fmla="*/ 64 w 70"/>
                <a:gd name="T9" fmla="*/ 4 h 16"/>
                <a:gd name="T10" fmla="*/ 64 w 70"/>
                <a:gd name="T11" fmla="*/ 13 h 16"/>
                <a:gd name="T12" fmla="*/ 0 w 70"/>
                <a:gd name="T13" fmla="*/ 16 h 16"/>
                <a:gd name="T14" fmla="*/ 0 w 70"/>
                <a:gd name="T15" fmla="*/ 16 h 16"/>
                <a:gd name="T16" fmla="*/ 70 w 70"/>
                <a:gd name="T17" fmla="*/ 16 h 16"/>
                <a:gd name="T18" fmla="*/ 70 w 70"/>
                <a:gd name="T19" fmla="*/ 0 h 16"/>
                <a:gd name="T20" fmla="*/ 0 w 70"/>
                <a:gd name="T21" fmla="*/ 0 h 16"/>
                <a:gd name="T22" fmla="*/ 0 w 70"/>
                <a:gd name="T2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16">
                  <a:moveTo>
                    <a:pt x="64" y="13"/>
                  </a:moveTo>
                  <a:lnTo>
                    <a:pt x="64" y="13"/>
                  </a:lnTo>
                  <a:lnTo>
                    <a:pt x="55" y="13"/>
                  </a:lnTo>
                  <a:lnTo>
                    <a:pt x="55" y="4"/>
                  </a:lnTo>
                  <a:lnTo>
                    <a:pt x="64" y="4"/>
                  </a:lnTo>
                  <a:lnTo>
                    <a:pt x="64" y="13"/>
                  </a:lnTo>
                  <a:close/>
                  <a:moveTo>
                    <a:pt x="0" y="16"/>
                  </a:moveTo>
                  <a:lnTo>
                    <a:pt x="0" y="16"/>
                  </a:lnTo>
                  <a:lnTo>
                    <a:pt x="70" y="16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defTabSz="543146" fontAlgn="ctr">
                <a:defRPr/>
              </a:pPr>
              <a:endParaRPr lang="en-US" altLang="zh-CN" sz="3198" dirty="0">
                <a:solidFill>
                  <a:srgbClr val="1D1D1A"/>
                </a:solidFill>
                <a:latin typeface="Arial" panose="020B0604020202020204" pitchFamily="34" charset="0"/>
                <a:ea typeface="微软雅黑"/>
                <a:sym typeface="等线" panose="02010600030101010101" pitchFamily="2" charset="-122"/>
              </a:endParaRPr>
            </a:p>
          </p:txBody>
        </p:sp>
        <p:sp>
          <p:nvSpPr>
            <p:cNvPr id="39" name="Freeform 694">
              <a:extLst>
                <a:ext uri="{FF2B5EF4-FFF2-40B4-BE49-F238E27FC236}">
                  <a16:creationId xmlns:a16="http://schemas.microsoft.com/office/drawing/2014/main" id="{D5557ED1-9DE4-4D39-9FD8-1E9ABFEC3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728" y="4393896"/>
              <a:ext cx="202562" cy="165432"/>
            </a:xfrm>
            <a:custGeom>
              <a:avLst/>
              <a:gdLst>
                <a:gd name="T0" fmla="*/ 26 w 52"/>
                <a:gd name="T1" fmla="*/ 52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26 w 52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lnTo>
                    <a:pt x="26" y="52"/>
                  </a:ln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defTabSz="543146" fontAlgn="ctr">
                <a:defRPr/>
              </a:pPr>
              <a:endParaRPr lang="en-US" altLang="zh-CN" sz="3198" dirty="0">
                <a:solidFill>
                  <a:srgbClr val="1D1D1A"/>
                </a:solidFill>
                <a:latin typeface="Arial" panose="020B0604020202020204" pitchFamily="34" charset="0"/>
                <a:ea typeface="微软雅黑"/>
                <a:sym typeface="等线" panose="02010600030101010101" pitchFamily="2" charset="-122"/>
              </a:endParaRPr>
            </a:p>
          </p:txBody>
        </p:sp>
        <p:sp>
          <p:nvSpPr>
            <p:cNvPr id="40" name="Freeform 695">
              <a:extLst>
                <a:ext uri="{FF2B5EF4-FFF2-40B4-BE49-F238E27FC236}">
                  <a16:creationId xmlns:a16="http://schemas.microsoft.com/office/drawing/2014/main" id="{823FA4BE-76F4-4813-B176-135A9FDF0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838" y="4393896"/>
              <a:ext cx="202562" cy="165432"/>
            </a:xfrm>
            <a:custGeom>
              <a:avLst/>
              <a:gdLst>
                <a:gd name="T0" fmla="*/ 26 w 51"/>
                <a:gd name="T1" fmla="*/ 52 h 52"/>
                <a:gd name="T2" fmla="*/ 26 w 51"/>
                <a:gd name="T3" fmla="*/ 52 h 52"/>
                <a:gd name="T4" fmla="*/ 0 w 51"/>
                <a:gd name="T5" fmla="*/ 26 h 52"/>
                <a:gd name="T6" fmla="*/ 26 w 51"/>
                <a:gd name="T7" fmla="*/ 0 h 52"/>
                <a:gd name="T8" fmla="*/ 51 w 51"/>
                <a:gd name="T9" fmla="*/ 26 h 52"/>
                <a:gd name="T10" fmla="*/ 26 w 51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2">
                  <a:moveTo>
                    <a:pt x="26" y="52"/>
                  </a:moveTo>
                  <a:lnTo>
                    <a:pt x="26" y="52"/>
                  </a:ln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defTabSz="543146" fontAlgn="ctr">
                <a:defRPr/>
              </a:pPr>
              <a:endParaRPr lang="en-US" altLang="zh-CN" sz="3198" dirty="0">
                <a:solidFill>
                  <a:srgbClr val="1D1D1A"/>
                </a:solidFill>
                <a:latin typeface="Arial" panose="020B0604020202020204" pitchFamily="34" charset="0"/>
                <a:ea typeface="微软雅黑"/>
                <a:sym typeface="等线" panose="02010600030101010101" pitchFamily="2" charset="-122"/>
              </a:endParaRPr>
            </a:p>
          </p:txBody>
        </p:sp>
        <p:grpSp>
          <p:nvGrpSpPr>
            <p:cNvPr id="41" name="组合 57">
              <a:extLst>
                <a:ext uri="{FF2B5EF4-FFF2-40B4-BE49-F238E27FC236}">
                  <a16:creationId xmlns:a16="http://schemas.microsoft.com/office/drawing/2014/main" id="{07E20432-FBA1-447D-BFCD-9743C1E5F83C}"/>
                </a:ext>
              </a:extLst>
            </p:cNvPr>
            <p:cNvGrpSpPr/>
            <p:nvPr/>
          </p:nvGrpSpPr>
          <p:grpSpPr>
            <a:xfrm>
              <a:off x="1362816" y="3704026"/>
              <a:ext cx="730219" cy="293621"/>
              <a:chOff x="1066800" y="895350"/>
              <a:chExt cx="766763" cy="439738"/>
            </a:xfrm>
            <a:grpFill/>
          </p:grpSpPr>
          <p:sp>
            <p:nvSpPr>
              <p:cNvPr id="105" name="Freeform 21">
                <a:extLst>
                  <a:ext uri="{FF2B5EF4-FFF2-40B4-BE49-F238E27FC236}">
                    <a16:creationId xmlns:a16="http://schemas.microsoft.com/office/drawing/2014/main" id="{DFEA5E37-C60B-4497-91E8-DCACA86BE6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6800" y="895350"/>
                <a:ext cx="766763" cy="439738"/>
              </a:xfrm>
              <a:custGeom>
                <a:avLst/>
                <a:gdLst>
                  <a:gd name="T0" fmla="*/ 784 w 804"/>
                  <a:gd name="T1" fmla="*/ 423 h 459"/>
                  <a:gd name="T2" fmla="*/ 784 w 804"/>
                  <a:gd name="T3" fmla="*/ 423 h 459"/>
                  <a:gd name="T4" fmla="*/ 756 w 804"/>
                  <a:gd name="T5" fmla="*/ 423 h 459"/>
                  <a:gd name="T6" fmla="*/ 756 w 804"/>
                  <a:gd name="T7" fmla="*/ 73 h 459"/>
                  <a:gd name="T8" fmla="*/ 784 w 804"/>
                  <a:gd name="T9" fmla="*/ 73 h 459"/>
                  <a:gd name="T10" fmla="*/ 784 w 804"/>
                  <a:gd name="T11" fmla="*/ 423 h 459"/>
                  <a:gd name="T12" fmla="*/ 411 w 804"/>
                  <a:gd name="T13" fmla="*/ 241 h 459"/>
                  <a:gd name="T14" fmla="*/ 411 w 804"/>
                  <a:gd name="T15" fmla="*/ 241 h 459"/>
                  <a:gd name="T16" fmla="*/ 66 w 804"/>
                  <a:gd name="T17" fmla="*/ 252 h 459"/>
                  <a:gd name="T18" fmla="*/ 66 w 804"/>
                  <a:gd name="T19" fmla="*/ 73 h 459"/>
                  <a:gd name="T20" fmla="*/ 741 w 804"/>
                  <a:gd name="T21" fmla="*/ 73 h 459"/>
                  <a:gd name="T22" fmla="*/ 741 w 804"/>
                  <a:gd name="T23" fmla="*/ 252 h 459"/>
                  <a:gd name="T24" fmla="*/ 411 w 804"/>
                  <a:gd name="T25" fmla="*/ 241 h 459"/>
                  <a:gd name="T26" fmla="*/ 19 w 804"/>
                  <a:gd name="T27" fmla="*/ 73 h 459"/>
                  <a:gd name="T28" fmla="*/ 19 w 804"/>
                  <a:gd name="T29" fmla="*/ 73 h 459"/>
                  <a:gd name="T30" fmla="*/ 51 w 804"/>
                  <a:gd name="T31" fmla="*/ 73 h 459"/>
                  <a:gd name="T32" fmla="*/ 51 w 804"/>
                  <a:gd name="T33" fmla="*/ 423 h 459"/>
                  <a:gd name="T34" fmla="*/ 19 w 804"/>
                  <a:gd name="T35" fmla="*/ 423 h 459"/>
                  <a:gd name="T36" fmla="*/ 19 w 804"/>
                  <a:gd name="T37" fmla="*/ 73 h 459"/>
                  <a:gd name="T38" fmla="*/ 26 w 804"/>
                  <a:gd name="T39" fmla="*/ 46 h 459"/>
                  <a:gd name="T40" fmla="*/ 26 w 804"/>
                  <a:gd name="T41" fmla="*/ 46 h 459"/>
                  <a:gd name="T42" fmla="*/ 770 w 804"/>
                  <a:gd name="T43" fmla="*/ 46 h 459"/>
                  <a:gd name="T44" fmla="*/ 782 w 804"/>
                  <a:gd name="T45" fmla="*/ 53 h 459"/>
                  <a:gd name="T46" fmla="*/ 16 w 804"/>
                  <a:gd name="T47" fmla="*/ 53 h 459"/>
                  <a:gd name="T48" fmla="*/ 26 w 804"/>
                  <a:gd name="T49" fmla="*/ 46 h 459"/>
                  <a:gd name="T50" fmla="*/ 154 w 804"/>
                  <a:gd name="T51" fmla="*/ 9 h 459"/>
                  <a:gd name="T52" fmla="*/ 154 w 804"/>
                  <a:gd name="T53" fmla="*/ 9 h 459"/>
                  <a:gd name="T54" fmla="*/ 649 w 804"/>
                  <a:gd name="T55" fmla="*/ 9 h 459"/>
                  <a:gd name="T56" fmla="*/ 702 w 804"/>
                  <a:gd name="T57" fmla="*/ 36 h 459"/>
                  <a:gd name="T58" fmla="*/ 96 w 804"/>
                  <a:gd name="T59" fmla="*/ 36 h 459"/>
                  <a:gd name="T60" fmla="*/ 154 w 804"/>
                  <a:gd name="T61" fmla="*/ 9 h 459"/>
                  <a:gd name="T62" fmla="*/ 804 w 804"/>
                  <a:gd name="T63" fmla="*/ 53 h 459"/>
                  <a:gd name="T64" fmla="*/ 804 w 804"/>
                  <a:gd name="T65" fmla="*/ 53 h 459"/>
                  <a:gd name="T66" fmla="*/ 802 w 804"/>
                  <a:gd name="T67" fmla="*/ 53 h 459"/>
                  <a:gd name="T68" fmla="*/ 802 w 804"/>
                  <a:gd name="T69" fmla="*/ 53 h 459"/>
                  <a:gd name="T70" fmla="*/ 773 w 804"/>
                  <a:gd name="T71" fmla="*/ 36 h 459"/>
                  <a:gd name="T72" fmla="*/ 724 w 804"/>
                  <a:gd name="T73" fmla="*/ 36 h 459"/>
                  <a:gd name="T74" fmla="*/ 652 w 804"/>
                  <a:gd name="T75" fmla="*/ 0 h 459"/>
                  <a:gd name="T76" fmla="*/ 153 w 804"/>
                  <a:gd name="T77" fmla="*/ 0 h 459"/>
                  <a:gd name="T78" fmla="*/ 73 w 804"/>
                  <a:gd name="T79" fmla="*/ 36 h 459"/>
                  <a:gd name="T80" fmla="*/ 23 w 804"/>
                  <a:gd name="T81" fmla="*/ 36 h 459"/>
                  <a:gd name="T82" fmla="*/ 0 w 804"/>
                  <a:gd name="T83" fmla="*/ 53 h 459"/>
                  <a:gd name="T84" fmla="*/ 0 w 804"/>
                  <a:gd name="T85" fmla="*/ 53 h 459"/>
                  <a:gd name="T86" fmla="*/ 0 w 804"/>
                  <a:gd name="T87" fmla="*/ 53 h 459"/>
                  <a:gd name="T88" fmla="*/ 0 w 804"/>
                  <a:gd name="T89" fmla="*/ 443 h 459"/>
                  <a:gd name="T90" fmla="*/ 517 w 804"/>
                  <a:gd name="T91" fmla="*/ 443 h 459"/>
                  <a:gd name="T92" fmla="*/ 540 w 804"/>
                  <a:gd name="T93" fmla="*/ 459 h 459"/>
                  <a:gd name="T94" fmla="*/ 566 w 804"/>
                  <a:gd name="T95" fmla="*/ 433 h 459"/>
                  <a:gd name="T96" fmla="*/ 540 w 804"/>
                  <a:gd name="T97" fmla="*/ 407 h 459"/>
                  <a:gd name="T98" fmla="*/ 517 w 804"/>
                  <a:gd name="T99" fmla="*/ 423 h 459"/>
                  <a:gd name="T100" fmla="*/ 66 w 804"/>
                  <a:gd name="T101" fmla="*/ 423 h 459"/>
                  <a:gd name="T102" fmla="*/ 66 w 804"/>
                  <a:gd name="T103" fmla="*/ 267 h 459"/>
                  <a:gd name="T104" fmla="*/ 411 w 804"/>
                  <a:gd name="T105" fmla="*/ 256 h 459"/>
                  <a:gd name="T106" fmla="*/ 741 w 804"/>
                  <a:gd name="T107" fmla="*/ 267 h 459"/>
                  <a:gd name="T108" fmla="*/ 741 w 804"/>
                  <a:gd name="T109" fmla="*/ 267 h 459"/>
                  <a:gd name="T110" fmla="*/ 741 w 804"/>
                  <a:gd name="T111" fmla="*/ 423 h 459"/>
                  <a:gd name="T112" fmla="*/ 643 w 804"/>
                  <a:gd name="T113" fmla="*/ 423 h 459"/>
                  <a:gd name="T114" fmla="*/ 619 w 804"/>
                  <a:gd name="T115" fmla="*/ 407 h 459"/>
                  <a:gd name="T116" fmla="*/ 594 w 804"/>
                  <a:gd name="T117" fmla="*/ 433 h 459"/>
                  <a:gd name="T118" fmla="*/ 619 w 804"/>
                  <a:gd name="T119" fmla="*/ 459 h 459"/>
                  <a:gd name="T120" fmla="*/ 643 w 804"/>
                  <a:gd name="T121" fmla="*/ 443 h 459"/>
                  <a:gd name="T122" fmla="*/ 804 w 804"/>
                  <a:gd name="T123" fmla="*/ 443 h 459"/>
                  <a:gd name="T124" fmla="*/ 804 w 804"/>
                  <a:gd name="T125" fmla="*/ 53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04" h="459">
                    <a:moveTo>
                      <a:pt x="784" y="423"/>
                    </a:moveTo>
                    <a:lnTo>
                      <a:pt x="784" y="423"/>
                    </a:lnTo>
                    <a:lnTo>
                      <a:pt x="756" y="423"/>
                    </a:lnTo>
                    <a:lnTo>
                      <a:pt x="756" y="73"/>
                    </a:lnTo>
                    <a:lnTo>
                      <a:pt x="784" y="73"/>
                    </a:lnTo>
                    <a:lnTo>
                      <a:pt x="784" y="423"/>
                    </a:lnTo>
                    <a:close/>
                    <a:moveTo>
                      <a:pt x="411" y="241"/>
                    </a:moveTo>
                    <a:lnTo>
                      <a:pt x="411" y="241"/>
                    </a:lnTo>
                    <a:cubicBezTo>
                      <a:pt x="257" y="241"/>
                      <a:pt x="102" y="250"/>
                      <a:pt x="66" y="252"/>
                    </a:cubicBezTo>
                    <a:lnTo>
                      <a:pt x="66" y="73"/>
                    </a:lnTo>
                    <a:lnTo>
                      <a:pt x="741" y="73"/>
                    </a:lnTo>
                    <a:lnTo>
                      <a:pt x="741" y="252"/>
                    </a:lnTo>
                    <a:cubicBezTo>
                      <a:pt x="729" y="251"/>
                      <a:pt x="578" y="241"/>
                      <a:pt x="411" y="241"/>
                    </a:cubicBezTo>
                    <a:close/>
                    <a:moveTo>
                      <a:pt x="19" y="73"/>
                    </a:moveTo>
                    <a:lnTo>
                      <a:pt x="19" y="73"/>
                    </a:lnTo>
                    <a:lnTo>
                      <a:pt x="51" y="73"/>
                    </a:lnTo>
                    <a:lnTo>
                      <a:pt x="51" y="423"/>
                    </a:lnTo>
                    <a:lnTo>
                      <a:pt x="19" y="423"/>
                    </a:lnTo>
                    <a:lnTo>
                      <a:pt x="19" y="73"/>
                    </a:lnTo>
                    <a:close/>
                    <a:moveTo>
                      <a:pt x="26" y="46"/>
                    </a:moveTo>
                    <a:lnTo>
                      <a:pt x="26" y="46"/>
                    </a:lnTo>
                    <a:lnTo>
                      <a:pt x="770" y="46"/>
                    </a:lnTo>
                    <a:lnTo>
                      <a:pt x="782" y="53"/>
                    </a:lnTo>
                    <a:lnTo>
                      <a:pt x="16" y="53"/>
                    </a:lnTo>
                    <a:lnTo>
                      <a:pt x="26" y="46"/>
                    </a:lnTo>
                    <a:close/>
                    <a:moveTo>
                      <a:pt x="154" y="9"/>
                    </a:moveTo>
                    <a:lnTo>
                      <a:pt x="154" y="9"/>
                    </a:lnTo>
                    <a:lnTo>
                      <a:pt x="649" y="9"/>
                    </a:lnTo>
                    <a:lnTo>
                      <a:pt x="702" y="36"/>
                    </a:lnTo>
                    <a:lnTo>
                      <a:pt x="96" y="36"/>
                    </a:lnTo>
                    <a:lnTo>
                      <a:pt x="154" y="9"/>
                    </a:lnTo>
                    <a:close/>
                    <a:moveTo>
                      <a:pt x="804" y="53"/>
                    </a:moveTo>
                    <a:lnTo>
                      <a:pt x="804" y="53"/>
                    </a:lnTo>
                    <a:lnTo>
                      <a:pt x="802" y="53"/>
                    </a:lnTo>
                    <a:lnTo>
                      <a:pt x="802" y="53"/>
                    </a:lnTo>
                    <a:lnTo>
                      <a:pt x="773" y="36"/>
                    </a:lnTo>
                    <a:lnTo>
                      <a:pt x="724" y="36"/>
                    </a:lnTo>
                    <a:lnTo>
                      <a:pt x="652" y="0"/>
                    </a:lnTo>
                    <a:lnTo>
                      <a:pt x="153" y="0"/>
                    </a:lnTo>
                    <a:lnTo>
                      <a:pt x="73" y="36"/>
                    </a:lnTo>
                    <a:lnTo>
                      <a:pt x="23" y="36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443"/>
                    </a:lnTo>
                    <a:lnTo>
                      <a:pt x="517" y="443"/>
                    </a:lnTo>
                    <a:cubicBezTo>
                      <a:pt x="521" y="452"/>
                      <a:pt x="530" y="459"/>
                      <a:pt x="540" y="459"/>
                    </a:cubicBezTo>
                    <a:cubicBezTo>
                      <a:pt x="555" y="459"/>
                      <a:pt x="566" y="447"/>
                      <a:pt x="566" y="433"/>
                    </a:cubicBezTo>
                    <a:cubicBezTo>
                      <a:pt x="566" y="419"/>
                      <a:pt x="555" y="407"/>
                      <a:pt x="540" y="407"/>
                    </a:cubicBezTo>
                    <a:cubicBezTo>
                      <a:pt x="530" y="407"/>
                      <a:pt x="521" y="414"/>
                      <a:pt x="517" y="423"/>
                    </a:cubicBezTo>
                    <a:lnTo>
                      <a:pt x="66" y="423"/>
                    </a:lnTo>
                    <a:lnTo>
                      <a:pt x="66" y="267"/>
                    </a:lnTo>
                    <a:cubicBezTo>
                      <a:pt x="100" y="264"/>
                      <a:pt x="256" y="256"/>
                      <a:pt x="411" y="256"/>
                    </a:cubicBezTo>
                    <a:cubicBezTo>
                      <a:pt x="584" y="256"/>
                      <a:pt x="740" y="267"/>
                      <a:pt x="741" y="267"/>
                    </a:cubicBezTo>
                    <a:cubicBezTo>
                      <a:pt x="741" y="267"/>
                      <a:pt x="741" y="267"/>
                      <a:pt x="741" y="267"/>
                    </a:cubicBezTo>
                    <a:lnTo>
                      <a:pt x="741" y="423"/>
                    </a:lnTo>
                    <a:lnTo>
                      <a:pt x="643" y="423"/>
                    </a:lnTo>
                    <a:cubicBezTo>
                      <a:pt x="639" y="414"/>
                      <a:pt x="630" y="407"/>
                      <a:pt x="619" y="407"/>
                    </a:cubicBezTo>
                    <a:cubicBezTo>
                      <a:pt x="605" y="407"/>
                      <a:pt x="594" y="419"/>
                      <a:pt x="594" y="433"/>
                    </a:cubicBezTo>
                    <a:cubicBezTo>
                      <a:pt x="594" y="447"/>
                      <a:pt x="605" y="459"/>
                      <a:pt x="619" y="459"/>
                    </a:cubicBezTo>
                    <a:cubicBezTo>
                      <a:pt x="630" y="459"/>
                      <a:pt x="639" y="452"/>
                      <a:pt x="643" y="443"/>
                    </a:cubicBezTo>
                    <a:lnTo>
                      <a:pt x="804" y="443"/>
                    </a:lnTo>
                    <a:lnTo>
                      <a:pt x="804" y="5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06" name="Freeform 22">
                <a:extLst>
                  <a:ext uri="{FF2B5EF4-FFF2-40B4-BE49-F238E27FC236}">
                    <a16:creationId xmlns:a16="http://schemas.microsoft.com/office/drawing/2014/main" id="{8A56E304-D561-41EB-B788-60009C29F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200" y="977900"/>
                <a:ext cx="15875" cy="14288"/>
              </a:xfrm>
              <a:custGeom>
                <a:avLst/>
                <a:gdLst>
                  <a:gd name="T0" fmla="*/ 0 w 16"/>
                  <a:gd name="T1" fmla="*/ 16 h 16"/>
                  <a:gd name="T2" fmla="*/ 0 w 16"/>
                  <a:gd name="T3" fmla="*/ 16 h 16"/>
                  <a:gd name="T4" fmla="*/ 16 w 16"/>
                  <a:gd name="T5" fmla="*/ 16 h 16"/>
                  <a:gd name="T6" fmla="*/ 16 w 16"/>
                  <a:gd name="T7" fmla="*/ 0 h 16"/>
                  <a:gd name="T8" fmla="*/ 0 w 16"/>
                  <a:gd name="T9" fmla="*/ 0 h 16"/>
                  <a:gd name="T10" fmla="*/ 0 w 16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0" y="16"/>
                    </a:moveTo>
                    <a:lnTo>
                      <a:pt x="0" y="16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07" name="Freeform 23">
                <a:extLst>
                  <a:ext uri="{FF2B5EF4-FFF2-40B4-BE49-F238E27FC236}">
                    <a16:creationId xmlns:a16="http://schemas.microsoft.com/office/drawing/2014/main" id="{ABD27F6F-883C-49DF-893E-3C536C52A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9738" y="982663"/>
                <a:ext cx="9525" cy="9525"/>
              </a:xfrm>
              <a:custGeom>
                <a:avLst/>
                <a:gdLst>
                  <a:gd name="T0" fmla="*/ 8 w 10"/>
                  <a:gd name="T1" fmla="*/ 4 h 10"/>
                  <a:gd name="T2" fmla="*/ 8 w 10"/>
                  <a:gd name="T3" fmla="*/ 4 h 10"/>
                  <a:gd name="T4" fmla="*/ 2 w 10"/>
                  <a:gd name="T5" fmla="*/ 4 h 10"/>
                  <a:gd name="T6" fmla="*/ 2 w 10"/>
                  <a:gd name="T7" fmla="*/ 0 h 10"/>
                  <a:gd name="T8" fmla="*/ 0 w 10"/>
                  <a:gd name="T9" fmla="*/ 0 h 10"/>
                  <a:gd name="T10" fmla="*/ 0 w 10"/>
                  <a:gd name="T11" fmla="*/ 10 h 10"/>
                  <a:gd name="T12" fmla="*/ 2 w 10"/>
                  <a:gd name="T13" fmla="*/ 10 h 10"/>
                  <a:gd name="T14" fmla="*/ 2 w 10"/>
                  <a:gd name="T15" fmla="*/ 6 h 10"/>
                  <a:gd name="T16" fmla="*/ 8 w 10"/>
                  <a:gd name="T17" fmla="*/ 6 h 10"/>
                  <a:gd name="T18" fmla="*/ 8 w 10"/>
                  <a:gd name="T19" fmla="*/ 10 h 10"/>
                  <a:gd name="T20" fmla="*/ 10 w 10"/>
                  <a:gd name="T21" fmla="*/ 10 h 10"/>
                  <a:gd name="T22" fmla="*/ 10 w 10"/>
                  <a:gd name="T23" fmla="*/ 0 h 10"/>
                  <a:gd name="T24" fmla="*/ 8 w 10"/>
                  <a:gd name="T25" fmla="*/ 0 h 10"/>
                  <a:gd name="T26" fmla="*/ 8 w 10"/>
                  <a:gd name="T2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8" y="4"/>
                    </a:moveTo>
                    <a:lnTo>
                      <a:pt x="8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08" name="Freeform 24">
                <a:extLst>
                  <a:ext uri="{FF2B5EF4-FFF2-40B4-BE49-F238E27FC236}">
                    <a16:creationId xmlns:a16="http://schemas.microsoft.com/office/drawing/2014/main" id="{6064371F-E373-458A-80D9-52B8F26ED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0850" y="982663"/>
                <a:ext cx="9525" cy="9525"/>
              </a:xfrm>
              <a:custGeom>
                <a:avLst/>
                <a:gdLst>
                  <a:gd name="T0" fmla="*/ 7 w 10"/>
                  <a:gd name="T1" fmla="*/ 6 h 10"/>
                  <a:gd name="T2" fmla="*/ 7 w 10"/>
                  <a:gd name="T3" fmla="*/ 6 h 10"/>
                  <a:gd name="T4" fmla="*/ 5 w 10"/>
                  <a:gd name="T5" fmla="*/ 8 h 10"/>
                  <a:gd name="T6" fmla="*/ 2 w 10"/>
                  <a:gd name="T7" fmla="*/ 6 h 10"/>
                  <a:gd name="T8" fmla="*/ 2 w 10"/>
                  <a:gd name="T9" fmla="*/ 0 h 10"/>
                  <a:gd name="T10" fmla="*/ 0 w 10"/>
                  <a:gd name="T11" fmla="*/ 0 h 10"/>
                  <a:gd name="T12" fmla="*/ 0 w 10"/>
                  <a:gd name="T13" fmla="*/ 6 h 10"/>
                  <a:gd name="T14" fmla="*/ 1 w 10"/>
                  <a:gd name="T15" fmla="*/ 9 h 10"/>
                  <a:gd name="T16" fmla="*/ 5 w 10"/>
                  <a:gd name="T17" fmla="*/ 10 h 10"/>
                  <a:gd name="T18" fmla="*/ 9 w 10"/>
                  <a:gd name="T19" fmla="*/ 9 h 10"/>
                  <a:gd name="T20" fmla="*/ 10 w 10"/>
                  <a:gd name="T21" fmla="*/ 6 h 10"/>
                  <a:gd name="T22" fmla="*/ 10 w 10"/>
                  <a:gd name="T23" fmla="*/ 0 h 10"/>
                  <a:gd name="T24" fmla="*/ 7 w 10"/>
                  <a:gd name="T25" fmla="*/ 0 h 10"/>
                  <a:gd name="T26" fmla="*/ 7 w 10"/>
                  <a:gd name="T2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7" y="6"/>
                    </a:moveTo>
                    <a:lnTo>
                      <a:pt x="7" y="6"/>
                    </a:lnTo>
                    <a:cubicBezTo>
                      <a:pt x="7" y="8"/>
                      <a:pt x="7" y="8"/>
                      <a:pt x="5" y="8"/>
                    </a:cubicBezTo>
                    <a:cubicBezTo>
                      <a:pt x="3" y="8"/>
                      <a:pt x="2" y="8"/>
                      <a:pt x="2" y="6"/>
                    </a:cubicBez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cubicBezTo>
                      <a:pt x="0" y="7"/>
                      <a:pt x="0" y="8"/>
                      <a:pt x="1" y="9"/>
                    </a:cubicBezTo>
                    <a:cubicBezTo>
                      <a:pt x="1" y="10"/>
                      <a:pt x="3" y="10"/>
                      <a:pt x="5" y="10"/>
                    </a:cubicBezTo>
                    <a:cubicBezTo>
                      <a:pt x="7" y="10"/>
                      <a:pt x="8" y="10"/>
                      <a:pt x="9" y="9"/>
                    </a:cubicBezTo>
                    <a:cubicBezTo>
                      <a:pt x="9" y="8"/>
                      <a:pt x="10" y="7"/>
                      <a:pt x="10" y="6"/>
                    </a:cubicBezTo>
                    <a:lnTo>
                      <a:pt x="10" y="0"/>
                    </a:lnTo>
                    <a:lnTo>
                      <a:pt x="7" y="0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09" name="Freeform 25">
                <a:extLst>
                  <a:ext uri="{FF2B5EF4-FFF2-40B4-BE49-F238E27FC236}">
                    <a16:creationId xmlns:a16="http://schemas.microsoft.com/office/drawing/2014/main" id="{46D28CE5-A5DF-4FF4-8F00-F3D3900BEC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0375" y="982663"/>
                <a:ext cx="11113" cy="9525"/>
              </a:xfrm>
              <a:custGeom>
                <a:avLst/>
                <a:gdLst>
                  <a:gd name="T0" fmla="*/ 4 w 12"/>
                  <a:gd name="T1" fmla="*/ 6 h 10"/>
                  <a:gd name="T2" fmla="*/ 4 w 12"/>
                  <a:gd name="T3" fmla="*/ 6 h 10"/>
                  <a:gd name="T4" fmla="*/ 6 w 12"/>
                  <a:gd name="T5" fmla="*/ 2 h 10"/>
                  <a:gd name="T6" fmla="*/ 8 w 12"/>
                  <a:gd name="T7" fmla="*/ 6 h 10"/>
                  <a:gd name="T8" fmla="*/ 4 w 12"/>
                  <a:gd name="T9" fmla="*/ 6 h 10"/>
                  <a:gd name="T10" fmla="*/ 5 w 12"/>
                  <a:gd name="T11" fmla="*/ 0 h 10"/>
                  <a:gd name="T12" fmla="*/ 5 w 12"/>
                  <a:gd name="T13" fmla="*/ 0 h 10"/>
                  <a:gd name="T14" fmla="*/ 0 w 12"/>
                  <a:gd name="T15" fmla="*/ 10 h 10"/>
                  <a:gd name="T16" fmla="*/ 3 w 12"/>
                  <a:gd name="T17" fmla="*/ 10 h 10"/>
                  <a:gd name="T18" fmla="*/ 4 w 12"/>
                  <a:gd name="T19" fmla="*/ 8 h 10"/>
                  <a:gd name="T20" fmla="*/ 8 w 12"/>
                  <a:gd name="T21" fmla="*/ 8 h 10"/>
                  <a:gd name="T22" fmla="*/ 9 w 12"/>
                  <a:gd name="T23" fmla="*/ 10 h 10"/>
                  <a:gd name="T24" fmla="*/ 12 w 12"/>
                  <a:gd name="T25" fmla="*/ 10 h 10"/>
                  <a:gd name="T26" fmla="*/ 7 w 12"/>
                  <a:gd name="T27" fmla="*/ 0 h 10"/>
                  <a:gd name="T28" fmla="*/ 5 w 12"/>
                  <a:gd name="T2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10">
                    <a:moveTo>
                      <a:pt x="4" y="6"/>
                    </a:moveTo>
                    <a:lnTo>
                      <a:pt x="4" y="6"/>
                    </a:lnTo>
                    <a:lnTo>
                      <a:pt x="6" y="2"/>
                    </a:lnTo>
                    <a:lnTo>
                      <a:pt x="8" y="6"/>
                    </a:lnTo>
                    <a:lnTo>
                      <a:pt x="4" y="6"/>
                    </a:lnTo>
                    <a:close/>
                    <a:moveTo>
                      <a:pt x="5" y="0"/>
                    </a:moveTo>
                    <a:lnTo>
                      <a:pt x="5" y="0"/>
                    </a:lnTo>
                    <a:lnTo>
                      <a:pt x="0" y="10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9" y="10"/>
                    </a:lnTo>
                    <a:lnTo>
                      <a:pt x="12" y="10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10" name="Freeform 26">
                <a:extLst>
                  <a:ext uri="{FF2B5EF4-FFF2-40B4-BE49-F238E27FC236}">
                    <a16:creationId xmlns:a16="http://schemas.microsoft.com/office/drawing/2014/main" id="{52D661CC-EEA0-475D-856F-08A5AE89B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9900" y="982663"/>
                <a:ext cx="17463" cy="9525"/>
              </a:xfrm>
              <a:custGeom>
                <a:avLst/>
                <a:gdLst>
                  <a:gd name="T0" fmla="*/ 12 w 17"/>
                  <a:gd name="T1" fmla="*/ 8 h 10"/>
                  <a:gd name="T2" fmla="*/ 12 w 17"/>
                  <a:gd name="T3" fmla="*/ 8 h 10"/>
                  <a:gd name="T4" fmla="*/ 10 w 17"/>
                  <a:gd name="T5" fmla="*/ 0 h 10"/>
                  <a:gd name="T6" fmla="*/ 7 w 17"/>
                  <a:gd name="T7" fmla="*/ 0 h 10"/>
                  <a:gd name="T8" fmla="*/ 5 w 17"/>
                  <a:gd name="T9" fmla="*/ 8 h 10"/>
                  <a:gd name="T10" fmla="*/ 2 w 17"/>
                  <a:gd name="T11" fmla="*/ 0 h 10"/>
                  <a:gd name="T12" fmla="*/ 0 w 17"/>
                  <a:gd name="T13" fmla="*/ 0 h 10"/>
                  <a:gd name="T14" fmla="*/ 3 w 17"/>
                  <a:gd name="T15" fmla="*/ 10 h 10"/>
                  <a:gd name="T16" fmla="*/ 6 w 17"/>
                  <a:gd name="T17" fmla="*/ 10 h 10"/>
                  <a:gd name="T18" fmla="*/ 8 w 17"/>
                  <a:gd name="T19" fmla="*/ 2 h 10"/>
                  <a:gd name="T20" fmla="*/ 11 w 17"/>
                  <a:gd name="T21" fmla="*/ 10 h 10"/>
                  <a:gd name="T22" fmla="*/ 13 w 17"/>
                  <a:gd name="T23" fmla="*/ 10 h 10"/>
                  <a:gd name="T24" fmla="*/ 17 w 17"/>
                  <a:gd name="T25" fmla="*/ 0 h 10"/>
                  <a:gd name="T26" fmla="*/ 15 w 17"/>
                  <a:gd name="T27" fmla="*/ 0 h 10"/>
                  <a:gd name="T28" fmla="*/ 12 w 17"/>
                  <a:gd name="T2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10">
                    <a:moveTo>
                      <a:pt x="12" y="8"/>
                    </a:moveTo>
                    <a:lnTo>
                      <a:pt x="12" y="8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8" y="2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11" name="Freeform 27">
                <a:extLst>
                  <a:ext uri="{FF2B5EF4-FFF2-40B4-BE49-F238E27FC236}">
                    <a16:creationId xmlns:a16="http://schemas.microsoft.com/office/drawing/2014/main" id="{11B24330-320F-44C3-AA1E-F7D8C2439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7363" y="982663"/>
                <a:ext cx="9525" cy="9525"/>
              </a:xfrm>
              <a:custGeom>
                <a:avLst/>
                <a:gdLst>
                  <a:gd name="T0" fmla="*/ 0 w 10"/>
                  <a:gd name="T1" fmla="*/ 5 h 10"/>
                  <a:gd name="T2" fmla="*/ 0 w 10"/>
                  <a:gd name="T3" fmla="*/ 5 h 10"/>
                  <a:gd name="T4" fmla="*/ 2 w 10"/>
                  <a:gd name="T5" fmla="*/ 9 h 10"/>
                  <a:gd name="T6" fmla="*/ 6 w 10"/>
                  <a:gd name="T7" fmla="*/ 10 h 10"/>
                  <a:gd name="T8" fmla="*/ 10 w 10"/>
                  <a:gd name="T9" fmla="*/ 10 h 10"/>
                  <a:gd name="T10" fmla="*/ 10 w 10"/>
                  <a:gd name="T11" fmla="*/ 8 h 10"/>
                  <a:gd name="T12" fmla="*/ 6 w 10"/>
                  <a:gd name="T13" fmla="*/ 8 h 10"/>
                  <a:gd name="T14" fmla="*/ 3 w 10"/>
                  <a:gd name="T15" fmla="*/ 6 h 10"/>
                  <a:gd name="T16" fmla="*/ 10 w 10"/>
                  <a:gd name="T17" fmla="*/ 6 h 10"/>
                  <a:gd name="T18" fmla="*/ 10 w 10"/>
                  <a:gd name="T19" fmla="*/ 4 h 10"/>
                  <a:gd name="T20" fmla="*/ 3 w 10"/>
                  <a:gd name="T21" fmla="*/ 4 h 10"/>
                  <a:gd name="T22" fmla="*/ 6 w 10"/>
                  <a:gd name="T23" fmla="*/ 1 h 10"/>
                  <a:gd name="T24" fmla="*/ 10 w 10"/>
                  <a:gd name="T25" fmla="*/ 1 h 10"/>
                  <a:gd name="T26" fmla="*/ 10 w 10"/>
                  <a:gd name="T27" fmla="*/ 0 h 10"/>
                  <a:gd name="T28" fmla="*/ 6 w 10"/>
                  <a:gd name="T29" fmla="*/ 0 h 10"/>
                  <a:gd name="T30" fmla="*/ 0 w 10"/>
                  <a:gd name="T31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" h="10">
                    <a:moveTo>
                      <a:pt x="0" y="5"/>
                    </a:moveTo>
                    <a:lnTo>
                      <a:pt x="0" y="5"/>
                    </a:lnTo>
                    <a:cubicBezTo>
                      <a:pt x="0" y="7"/>
                      <a:pt x="1" y="8"/>
                      <a:pt x="2" y="9"/>
                    </a:cubicBezTo>
                    <a:cubicBezTo>
                      <a:pt x="3" y="10"/>
                      <a:pt x="4" y="10"/>
                      <a:pt x="6" y="10"/>
                    </a:cubicBezTo>
                    <a:lnTo>
                      <a:pt x="10" y="10"/>
                    </a:lnTo>
                    <a:lnTo>
                      <a:pt x="10" y="8"/>
                    </a:lnTo>
                    <a:lnTo>
                      <a:pt x="6" y="8"/>
                    </a:lnTo>
                    <a:cubicBezTo>
                      <a:pt x="4" y="8"/>
                      <a:pt x="3" y="8"/>
                      <a:pt x="3" y="6"/>
                    </a:cubicBezTo>
                    <a:lnTo>
                      <a:pt x="10" y="6"/>
                    </a:lnTo>
                    <a:lnTo>
                      <a:pt x="10" y="4"/>
                    </a:lnTo>
                    <a:lnTo>
                      <a:pt x="3" y="4"/>
                    </a:lnTo>
                    <a:cubicBezTo>
                      <a:pt x="3" y="2"/>
                      <a:pt x="4" y="1"/>
                      <a:pt x="6" y="1"/>
                    </a:cubicBezTo>
                    <a:lnTo>
                      <a:pt x="10" y="1"/>
                    </a:lnTo>
                    <a:lnTo>
                      <a:pt x="10" y="0"/>
                    </a:lnTo>
                    <a:lnTo>
                      <a:pt x="6" y="0"/>
                    </a:lnTo>
                    <a:cubicBezTo>
                      <a:pt x="2" y="0"/>
                      <a:pt x="0" y="1"/>
                      <a:pt x="0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12" name="Freeform 28">
                <a:extLst>
                  <a:ext uri="{FF2B5EF4-FFF2-40B4-BE49-F238E27FC236}">
                    <a16:creationId xmlns:a16="http://schemas.microsoft.com/office/drawing/2014/main" id="{0BE558EA-9974-412E-8B41-DFBF664AE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8475" y="982663"/>
                <a:ext cx="1588" cy="9525"/>
              </a:xfrm>
              <a:custGeom>
                <a:avLst/>
                <a:gdLst>
                  <a:gd name="T0" fmla="*/ 0 w 2"/>
                  <a:gd name="T1" fmla="*/ 10 h 10"/>
                  <a:gd name="T2" fmla="*/ 0 w 2"/>
                  <a:gd name="T3" fmla="*/ 10 h 10"/>
                  <a:gd name="T4" fmla="*/ 2 w 2"/>
                  <a:gd name="T5" fmla="*/ 10 h 10"/>
                  <a:gd name="T6" fmla="*/ 2 w 2"/>
                  <a:gd name="T7" fmla="*/ 0 h 10"/>
                  <a:gd name="T8" fmla="*/ 0 w 2"/>
                  <a:gd name="T9" fmla="*/ 0 h 10"/>
                  <a:gd name="T10" fmla="*/ 0 w 2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0">
                    <a:moveTo>
                      <a:pt x="0" y="1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13" name="Freeform 29">
                <a:extLst>
                  <a:ext uri="{FF2B5EF4-FFF2-40B4-BE49-F238E27FC236}">
                    <a16:creationId xmlns:a16="http://schemas.microsoft.com/office/drawing/2014/main" id="{A1EA26C9-51B7-496D-A555-EB604D710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813" y="977900"/>
                <a:ext cx="11113" cy="14288"/>
              </a:xfrm>
              <a:custGeom>
                <a:avLst/>
                <a:gdLst>
                  <a:gd name="T0" fmla="*/ 0 w 11"/>
                  <a:gd name="T1" fmla="*/ 5 h 15"/>
                  <a:gd name="T2" fmla="*/ 0 w 11"/>
                  <a:gd name="T3" fmla="*/ 5 h 15"/>
                  <a:gd name="T4" fmla="*/ 1 w 11"/>
                  <a:gd name="T5" fmla="*/ 9 h 15"/>
                  <a:gd name="T6" fmla="*/ 11 w 11"/>
                  <a:gd name="T7" fmla="*/ 15 h 15"/>
                  <a:gd name="T8" fmla="*/ 11 w 11"/>
                  <a:gd name="T9" fmla="*/ 15 h 15"/>
                  <a:gd name="T10" fmla="*/ 11 w 11"/>
                  <a:gd name="T11" fmla="*/ 15 h 15"/>
                  <a:gd name="T12" fmla="*/ 2 w 11"/>
                  <a:gd name="T13" fmla="*/ 0 h 15"/>
                  <a:gd name="T14" fmla="*/ 0 w 11"/>
                  <a:gd name="T15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5">
                    <a:moveTo>
                      <a:pt x="0" y="5"/>
                    </a:moveTo>
                    <a:lnTo>
                      <a:pt x="0" y="5"/>
                    </a:lnTo>
                    <a:cubicBezTo>
                      <a:pt x="0" y="8"/>
                      <a:pt x="1" y="9"/>
                      <a:pt x="1" y="9"/>
                    </a:cubicBezTo>
                    <a:cubicBezTo>
                      <a:pt x="4" y="11"/>
                      <a:pt x="10" y="14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8" y="6"/>
                      <a:pt x="2" y="0"/>
                      <a:pt x="2" y="0"/>
                    </a:cubicBezTo>
                    <a:cubicBezTo>
                      <a:pt x="2" y="0"/>
                      <a:pt x="0" y="3"/>
                      <a:pt x="0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14" name="Freeform 30">
                <a:extLst>
                  <a:ext uri="{FF2B5EF4-FFF2-40B4-BE49-F238E27FC236}">
                    <a16:creationId xmlns:a16="http://schemas.microsoft.com/office/drawing/2014/main" id="{0A68B0BD-F997-4D88-8BFF-2F7A1F32C1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813" y="993775"/>
                <a:ext cx="9525" cy="3175"/>
              </a:xfrm>
              <a:custGeom>
                <a:avLst/>
                <a:gdLst>
                  <a:gd name="T0" fmla="*/ 0 w 10"/>
                  <a:gd name="T1" fmla="*/ 0 h 3"/>
                  <a:gd name="T2" fmla="*/ 0 w 10"/>
                  <a:gd name="T3" fmla="*/ 0 h 3"/>
                  <a:gd name="T4" fmla="*/ 5 w 10"/>
                  <a:gd name="T5" fmla="*/ 3 h 3"/>
                  <a:gd name="T6" fmla="*/ 10 w 10"/>
                  <a:gd name="T7" fmla="*/ 0 h 3"/>
                  <a:gd name="T8" fmla="*/ 10 w 10"/>
                  <a:gd name="T9" fmla="*/ 0 h 3"/>
                  <a:gd name="T10" fmla="*/ 10 w 10"/>
                  <a:gd name="T11" fmla="*/ 0 h 3"/>
                  <a:gd name="T12" fmla="*/ 0 w 1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0" y="0"/>
                    </a:lnTo>
                    <a:cubicBezTo>
                      <a:pt x="2" y="2"/>
                      <a:pt x="3" y="3"/>
                      <a:pt x="5" y="3"/>
                    </a:cubicBezTo>
                    <a:cubicBezTo>
                      <a:pt x="6" y="3"/>
                      <a:pt x="9" y="1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15" name="Freeform 31">
                <a:extLst>
                  <a:ext uri="{FF2B5EF4-FFF2-40B4-BE49-F238E27FC236}">
                    <a16:creationId xmlns:a16="http://schemas.microsoft.com/office/drawing/2014/main" id="{D8D2CB10-9730-42FD-8BD3-E249422BB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1638" y="984250"/>
                <a:ext cx="14288" cy="7938"/>
              </a:xfrm>
              <a:custGeom>
                <a:avLst/>
                <a:gdLst>
                  <a:gd name="T0" fmla="*/ 1 w 14"/>
                  <a:gd name="T1" fmla="*/ 5 h 8"/>
                  <a:gd name="T2" fmla="*/ 1 w 14"/>
                  <a:gd name="T3" fmla="*/ 5 h 8"/>
                  <a:gd name="T4" fmla="*/ 4 w 14"/>
                  <a:gd name="T5" fmla="*/ 8 h 8"/>
                  <a:gd name="T6" fmla="*/ 6 w 14"/>
                  <a:gd name="T7" fmla="*/ 8 h 8"/>
                  <a:gd name="T8" fmla="*/ 13 w 14"/>
                  <a:gd name="T9" fmla="*/ 8 h 8"/>
                  <a:gd name="T10" fmla="*/ 14 w 14"/>
                  <a:gd name="T11" fmla="*/ 8 h 8"/>
                  <a:gd name="T12" fmla="*/ 14 w 14"/>
                  <a:gd name="T13" fmla="*/ 8 h 8"/>
                  <a:gd name="T14" fmla="*/ 1 w 14"/>
                  <a:gd name="T15" fmla="*/ 0 h 8"/>
                  <a:gd name="T16" fmla="*/ 1 w 14"/>
                  <a:gd name="T1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8">
                    <a:moveTo>
                      <a:pt x="1" y="5"/>
                    </a:moveTo>
                    <a:lnTo>
                      <a:pt x="1" y="5"/>
                    </a:lnTo>
                    <a:cubicBezTo>
                      <a:pt x="2" y="7"/>
                      <a:pt x="4" y="8"/>
                      <a:pt x="4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6" y="8"/>
                      <a:pt x="12" y="8"/>
                      <a:pt x="13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9" y="5"/>
                      <a:pt x="1" y="0"/>
                      <a:pt x="1" y="0"/>
                    </a:cubicBezTo>
                    <a:cubicBezTo>
                      <a:pt x="0" y="3"/>
                      <a:pt x="1" y="5"/>
                      <a:pt x="1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16" name="Freeform 32">
                <a:extLst>
                  <a:ext uri="{FF2B5EF4-FFF2-40B4-BE49-F238E27FC236}">
                    <a16:creationId xmlns:a16="http://schemas.microsoft.com/office/drawing/2014/main" id="{3E634E7E-48EB-4522-9F4A-16A1DAFE2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1163" y="973138"/>
                <a:ext cx="6350" cy="17463"/>
              </a:xfrm>
              <a:custGeom>
                <a:avLst/>
                <a:gdLst>
                  <a:gd name="T0" fmla="*/ 4 w 8"/>
                  <a:gd name="T1" fmla="*/ 0 h 18"/>
                  <a:gd name="T2" fmla="*/ 4 w 8"/>
                  <a:gd name="T3" fmla="*/ 0 h 18"/>
                  <a:gd name="T4" fmla="*/ 0 w 8"/>
                  <a:gd name="T5" fmla="*/ 3 h 18"/>
                  <a:gd name="T6" fmla="*/ 0 w 8"/>
                  <a:gd name="T7" fmla="*/ 6 h 18"/>
                  <a:gd name="T8" fmla="*/ 6 w 8"/>
                  <a:gd name="T9" fmla="*/ 18 h 18"/>
                  <a:gd name="T10" fmla="*/ 7 w 8"/>
                  <a:gd name="T11" fmla="*/ 18 h 18"/>
                  <a:gd name="T12" fmla="*/ 7 w 8"/>
                  <a:gd name="T13" fmla="*/ 18 h 18"/>
                  <a:gd name="T14" fmla="*/ 5 w 8"/>
                  <a:gd name="T15" fmla="*/ 0 h 18"/>
                  <a:gd name="T16" fmla="*/ 4 w 8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8">
                    <a:moveTo>
                      <a:pt x="4" y="0"/>
                    </a:moveTo>
                    <a:lnTo>
                      <a:pt x="4" y="0"/>
                    </a:lnTo>
                    <a:cubicBezTo>
                      <a:pt x="1" y="1"/>
                      <a:pt x="0" y="3"/>
                      <a:pt x="0" y="3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1" y="10"/>
                      <a:pt x="6" y="17"/>
                      <a:pt x="6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4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17" name="Freeform 33">
                <a:extLst>
                  <a:ext uri="{FF2B5EF4-FFF2-40B4-BE49-F238E27FC236}">
                    <a16:creationId xmlns:a16="http://schemas.microsoft.com/office/drawing/2014/main" id="{DF21EFC7-1623-4A8B-BC28-BABDCDE41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7513" y="973138"/>
                <a:ext cx="7938" cy="17463"/>
              </a:xfrm>
              <a:custGeom>
                <a:avLst/>
                <a:gdLst>
                  <a:gd name="T0" fmla="*/ 8 w 8"/>
                  <a:gd name="T1" fmla="*/ 3 h 18"/>
                  <a:gd name="T2" fmla="*/ 8 w 8"/>
                  <a:gd name="T3" fmla="*/ 3 h 18"/>
                  <a:gd name="T4" fmla="*/ 4 w 8"/>
                  <a:gd name="T5" fmla="*/ 0 h 18"/>
                  <a:gd name="T6" fmla="*/ 3 w 8"/>
                  <a:gd name="T7" fmla="*/ 0 h 18"/>
                  <a:gd name="T8" fmla="*/ 1 w 8"/>
                  <a:gd name="T9" fmla="*/ 18 h 18"/>
                  <a:gd name="T10" fmla="*/ 1 w 8"/>
                  <a:gd name="T11" fmla="*/ 18 h 18"/>
                  <a:gd name="T12" fmla="*/ 2 w 8"/>
                  <a:gd name="T13" fmla="*/ 18 h 18"/>
                  <a:gd name="T14" fmla="*/ 8 w 8"/>
                  <a:gd name="T15" fmla="*/ 6 h 18"/>
                  <a:gd name="T16" fmla="*/ 8 w 8"/>
                  <a:gd name="T17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8">
                    <a:moveTo>
                      <a:pt x="8" y="3"/>
                    </a:moveTo>
                    <a:lnTo>
                      <a:pt x="8" y="3"/>
                    </a:lnTo>
                    <a:cubicBezTo>
                      <a:pt x="8" y="3"/>
                      <a:pt x="7" y="1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0" y="4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3" y="17"/>
                      <a:pt x="7" y="10"/>
                      <a:pt x="8" y="6"/>
                    </a:cubicBezTo>
                    <a:cubicBezTo>
                      <a:pt x="8" y="6"/>
                      <a:pt x="8" y="5"/>
                      <a:pt x="8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18" name="Freeform 34">
                <a:extLst>
                  <a:ext uri="{FF2B5EF4-FFF2-40B4-BE49-F238E27FC236}">
                    <a16:creationId xmlns:a16="http://schemas.microsoft.com/office/drawing/2014/main" id="{823AB9E0-E443-475E-B9D2-FB355948F0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0688" y="993775"/>
                <a:ext cx="9525" cy="3175"/>
              </a:xfrm>
              <a:custGeom>
                <a:avLst/>
                <a:gdLst>
                  <a:gd name="T0" fmla="*/ 0 w 10"/>
                  <a:gd name="T1" fmla="*/ 0 h 4"/>
                  <a:gd name="T2" fmla="*/ 0 w 10"/>
                  <a:gd name="T3" fmla="*/ 0 h 4"/>
                  <a:gd name="T4" fmla="*/ 0 w 10"/>
                  <a:gd name="T5" fmla="*/ 0 h 4"/>
                  <a:gd name="T6" fmla="*/ 5 w 10"/>
                  <a:gd name="T7" fmla="*/ 3 h 4"/>
                  <a:gd name="T8" fmla="*/ 10 w 10"/>
                  <a:gd name="T9" fmla="*/ 0 h 4"/>
                  <a:gd name="T10" fmla="*/ 0 w 10"/>
                  <a:gd name="T11" fmla="*/ 0 h 4"/>
                  <a:gd name="T12" fmla="*/ 0 w 10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4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4" y="3"/>
                      <a:pt x="5" y="3"/>
                    </a:cubicBezTo>
                    <a:cubicBezTo>
                      <a:pt x="5" y="3"/>
                      <a:pt x="7" y="4"/>
                      <a:pt x="1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19" name="Freeform 35">
                <a:extLst>
                  <a:ext uri="{FF2B5EF4-FFF2-40B4-BE49-F238E27FC236}">
                    <a16:creationId xmlns:a16="http://schemas.microsoft.com/office/drawing/2014/main" id="{71EBB080-4802-4D36-AB4A-7BA366C77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0688" y="984250"/>
                <a:ext cx="12700" cy="7938"/>
              </a:xfrm>
              <a:custGeom>
                <a:avLst/>
                <a:gdLst>
                  <a:gd name="T0" fmla="*/ 0 w 13"/>
                  <a:gd name="T1" fmla="*/ 8 h 8"/>
                  <a:gd name="T2" fmla="*/ 0 w 13"/>
                  <a:gd name="T3" fmla="*/ 8 h 8"/>
                  <a:gd name="T4" fmla="*/ 0 w 13"/>
                  <a:gd name="T5" fmla="*/ 8 h 8"/>
                  <a:gd name="T6" fmla="*/ 0 w 13"/>
                  <a:gd name="T7" fmla="*/ 8 h 8"/>
                  <a:gd name="T8" fmla="*/ 7 w 13"/>
                  <a:gd name="T9" fmla="*/ 8 h 8"/>
                  <a:gd name="T10" fmla="*/ 9 w 13"/>
                  <a:gd name="T11" fmla="*/ 8 h 8"/>
                  <a:gd name="T12" fmla="*/ 12 w 13"/>
                  <a:gd name="T13" fmla="*/ 5 h 8"/>
                  <a:gd name="T14" fmla="*/ 12 w 13"/>
                  <a:gd name="T15" fmla="*/ 0 h 8"/>
                  <a:gd name="T16" fmla="*/ 0 w 13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8">
                    <a:moveTo>
                      <a:pt x="0" y="8"/>
                    </a:moveTo>
                    <a:lnTo>
                      <a:pt x="0" y="8"/>
                    </a:ln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7" y="8"/>
                      <a:pt x="7" y="8"/>
                    </a:cubicBezTo>
                    <a:cubicBezTo>
                      <a:pt x="7" y="8"/>
                      <a:pt x="8" y="8"/>
                      <a:pt x="9" y="8"/>
                    </a:cubicBezTo>
                    <a:cubicBezTo>
                      <a:pt x="9" y="8"/>
                      <a:pt x="11" y="7"/>
                      <a:pt x="12" y="5"/>
                    </a:cubicBezTo>
                    <a:cubicBezTo>
                      <a:pt x="12" y="5"/>
                      <a:pt x="13" y="3"/>
                      <a:pt x="12" y="0"/>
                    </a:cubicBezTo>
                    <a:cubicBezTo>
                      <a:pt x="12" y="0"/>
                      <a:pt x="4" y="5"/>
                      <a:pt x="0" y="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20" name="Freeform 36">
                <a:extLst>
                  <a:ext uri="{FF2B5EF4-FFF2-40B4-BE49-F238E27FC236}">
                    <a16:creationId xmlns:a16="http://schemas.microsoft.com/office/drawing/2014/main" id="{C688B20D-9FEA-45DD-B0C1-E1ACA1767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0688" y="977900"/>
                <a:ext cx="9525" cy="14288"/>
              </a:xfrm>
              <a:custGeom>
                <a:avLst/>
                <a:gdLst>
                  <a:gd name="T0" fmla="*/ 11 w 11"/>
                  <a:gd name="T1" fmla="*/ 5 h 15"/>
                  <a:gd name="T2" fmla="*/ 11 w 11"/>
                  <a:gd name="T3" fmla="*/ 5 h 15"/>
                  <a:gd name="T4" fmla="*/ 9 w 11"/>
                  <a:gd name="T5" fmla="*/ 0 h 15"/>
                  <a:gd name="T6" fmla="*/ 0 w 11"/>
                  <a:gd name="T7" fmla="*/ 15 h 15"/>
                  <a:gd name="T8" fmla="*/ 0 w 11"/>
                  <a:gd name="T9" fmla="*/ 15 h 15"/>
                  <a:gd name="T10" fmla="*/ 0 w 11"/>
                  <a:gd name="T11" fmla="*/ 15 h 15"/>
                  <a:gd name="T12" fmla="*/ 10 w 11"/>
                  <a:gd name="T13" fmla="*/ 9 h 15"/>
                  <a:gd name="T14" fmla="*/ 11 w 11"/>
                  <a:gd name="T15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5">
                    <a:moveTo>
                      <a:pt x="11" y="5"/>
                    </a:moveTo>
                    <a:lnTo>
                      <a:pt x="11" y="5"/>
                    </a:lnTo>
                    <a:cubicBezTo>
                      <a:pt x="11" y="3"/>
                      <a:pt x="9" y="0"/>
                      <a:pt x="9" y="0"/>
                    </a:cubicBezTo>
                    <a:cubicBezTo>
                      <a:pt x="9" y="0"/>
                      <a:pt x="4" y="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4"/>
                      <a:pt x="7" y="11"/>
                      <a:pt x="10" y="9"/>
                    </a:cubicBezTo>
                    <a:cubicBezTo>
                      <a:pt x="10" y="9"/>
                      <a:pt x="11" y="7"/>
                      <a:pt x="11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42" name="Freeform 52">
              <a:extLst>
                <a:ext uri="{FF2B5EF4-FFF2-40B4-BE49-F238E27FC236}">
                  <a16:creationId xmlns:a16="http://schemas.microsoft.com/office/drawing/2014/main" id="{699F8474-CE0D-483D-BC94-08E9EBBC40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7431" y="3842146"/>
              <a:ext cx="185594" cy="163556"/>
            </a:xfrm>
            <a:custGeom>
              <a:avLst/>
              <a:gdLst>
                <a:gd name="T0" fmla="*/ 107 w 311"/>
                <a:gd name="T1" fmla="*/ 4 h 387"/>
                <a:gd name="T2" fmla="*/ 43 w 311"/>
                <a:gd name="T3" fmla="*/ 20 h 387"/>
                <a:gd name="T4" fmla="*/ 7 w 311"/>
                <a:gd name="T5" fmla="*/ 48 h 387"/>
                <a:gd name="T6" fmla="*/ 0 w 311"/>
                <a:gd name="T7" fmla="*/ 120 h 387"/>
                <a:gd name="T8" fmla="*/ 18 w 311"/>
                <a:gd name="T9" fmla="*/ 153 h 387"/>
                <a:gd name="T10" fmla="*/ 66 w 311"/>
                <a:gd name="T11" fmla="*/ 176 h 387"/>
                <a:gd name="T12" fmla="*/ 138 w 311"/>
                <a:gd name="T13" fmla="*/ 188 h 387"/>
                <a:gd name="T14" fmla="*/ 204 w 311"/>
                <a:gd name="T15" fmla="*/ 184 h 387"/>
                <a:gd name="T16" fmla="*/ 268 w 311"/>
                <a:gd name="T17" fmla="*/ 168 h 387"/>
                <a:gd name="T18" fmla="*/ 304 w 311"/>
                <a:gd name="T19" fmla="*/ 140 h 387"/>
                <a:gd name="T20" fmla="*/ 311 w 311"/>
                <a:gd name="T21" fmla="*/ 68 h 387"/>
                <a:gd name="T22" fmla="*/ 293 w 311"/>
                <a:gd name="T23" fmla="*/ 37 h 387"/>
                <a:gd name="T24" fmla="*/ 245 w 311"/>
                <a:gd name="T25" fmla="*/ 12 h 387"/>
                <a:gd name="T26" fmla="*/ 173 w 311"/>
                <a:gd name="T27" fmla="*/ 1 h 387"/>
                <a:gd name="T28" fmla="*/ 61 w 311"/>
                <a:gd name="T29" fmla="*/ 153 h 387"/>
                <a:gd name="T30" fmla="*/ 54 w 311"/>
                <a:gd name="T31" fmla="*/ 135 h 387"/>
                <a:gd name="T32" fmla="*/ 70 w 311"/>
                <a:gd name="T33" fmla="*/ 128 h 387"/>
                <a:gd name="T34" fmla="*/ 77 w 311"/>
                <a:gd name="T35" fmla="*/ 146 h 387"/>
                <a:gd name="T36" fmla="*/ 155 w 311"/>
                <a:gd name="T37" fmla="*/ 121 h 387"/>
                <a:gd name="T38" fmla="*/ 61 w 311"/>
                <a:gd name="T39" fmla="*/ 106 h 387"/>
                <a:gd name="T40" fmla="*/ 2 w 311"/>
                <a:gd name="T41" fmla="*/ 64 h 387"/>
                <a:gd name="T42" fmla="*/ 65 w 311"/>
                <a:gd name="T43" fmla="*/ 100 h 387"/>
                <a:gd name="T44" fmla="*/ 155 w 311"/>
                <a:gd name="T45" fmla="*/ 114 h 387"/>
                <a:gd name="T46" fmla="*/ 265 w 311"/>
                <a:gd name="T47" fmla="*/ 93 h 387"/>
                <a:gd name="T48" fmla="*/ 304 w 311"/>
                <a:gd name="T49" fmla="*/ 69 h 387"/>
                <a:gd name="T50" fmla="*/ 230 w 311"/>
                <a:gd name="T51" fmla="*/ 112 h 387"/>
                <a:gd name="T52" fmla="*/ 155 w 311"/>
                <a:gd name="T53" fmla="*/ 317 h 387"/>
                <a:gd name="T54" fmla="*/ 52 w 311"/>
                <a:gd name="T55" fmla="*/ 301 h 387"/>
                <a:gd name="T56" fmla="*/ 13 w 311"/>
                <a:gd name="T57" fmla="*/ 276 h 387"/>
                <a:gd name="T58" fmla="*/ 0 w 311"/>
                <a:gd name="T59" fmla="*/ 263 h 387"/>
                <a:gd name="T60" fmla="*/ 4 w 311"/>
                <a:gd name="T61" fmla="*/ 333 h 387"/>
                <a:gd name="T62" fmla="*/ 34 w 311"/>
                <a:gd name="T63" fmla="*/ 363 h 387"/>
                <a:gd name="T64" fmla="*/ 93 w 311"/>
                <a:gd name="T65" fmla="*/ 383 h 387"/>
                <a:gd name="T66" fmla="*/ 155 w 311"/>
                <a:gd name="T67" fmla="*/ 387 h 387"/>
                <a:gd name="T68" fmla="*/ 232 w 311"/>
                <a:gd name="T69" fmla="*/ 379 h 387"/>
                <a:gd name="T70" fmla="*/ 286 w 311"/>
                <a:gd name="T71" fmla="*/ 358 h 387"/>
                <a:gd name="T72" fmla="*/ 310 w 311"/>
                <a:gd name="T73" fmla="*/ 326 h 387"/>
                <a:gd name="T74" fmla="*/ 309 w 311"/>
                <a:gd name="T75" fmla="*/ 258 h 387"/>
                <a:gd name="T76" fmla="*/ 292 w 311"/>
                <a:gd name="T77" fmla="*/ 282 h 387"/>
                <a:gd name="T78" fmla="*/ 238 w 311"/>
                <a:gd name="T79" fmla="*/ 308 h 387"/>
                <a:gd name="T80" fmla="*/ 66 w 311"/>
                <a:gd name="T81" fmla="*/ 357 h 387"/>
                <a:gd name="T82" fmla="*/ 53 w 311"/>
                <a:gd name="T83" fmla="*/ 344 h 387"/>
                <a:gd name="T84" fmla="*/ 66 w 311"/>
                <a:gd name="T85" fmla="*/ 330 h 387"/>
                <a:gd name="T86" fmla="*/ 79 w 311"/>
                <a:gd name="T87" fmla="*/ 344 h 387"/>
                <a:gd name="T88" fmla="*/ 66 w 311"/>
                <a:gd name="T89" fmla="*/ 357 h 387"/>
                <a:gd name="T90" fmla="*/ 99 w 311"/>
                <a:gd name="T91" fmla="*/ 213 h 387"/>
                <a:gd name="T92" fmla="*/ 19 w 311"/>
                <a:gd name="T93" fmla="*/ 182 h 387"/>
                <a:gd name="T94" fmla="*/ 2 w 311"/>
                <a:gd name="T95" fmla="*/ 159 h 387"/>
                <a:gd name="T96" fmla="*/ 1 w 311"/>
                <a:gd name="T97" fmla="*/ 227 h 387"/>
                <a:gd name="T98" fmla="*/ 25 w 311"/>
                <a:gd name="T99" fmla="*/ 258 h 387"/>
                <a:gd name="T100" fmla="*/ 79 w 311"/>
                <a:gd name="T101" fmla="*/ 279 h 387"/>
                <a:gd name="T102" fmla="*/ 155 w 311"/>
                <a:gd name="T103" fmla="*/ 288 h 387"/>
                <a:gd name="T104" fmla="*/ 218 w 311"/>
                <a:gd name="T105" fmla="*/ 283 h 387"/>
                <a:gd name="T106" fmla="*/ 277 w 311"/>
                <a:gd name="T107" fmla="*/ 263 h 387"/>
                <a:gd name="T108" fmla="*/ 307 w 311"/>
                <a:gd name="T109" fmla="*/ 234 h 387"/>
                <a:gd name="T110" fmla="*/ 310 w 311"/>
                <a:gd name="T111" fmla="*/ 163 h 387"/>
                <a:gd name="T112" fmla="*/ 298 w 311"/>
                <a:gd name="T113" fmla="*/ 176 h 387"/>
                <a:gd name="T114" fmla="*/ 237 w 311"/>
                <a:gd name="T115" fmla="*/ 207 h 387"/>
                <a:gd name="T116" fmla="*/ 66 w 311"/>
                <a:gd name="T117" fmla="*/ 255 h 387"/>
                <a:gd name="T118" fmla="*/ 53 w 311"/>
                <a:gd name="T119" fmla="*/ 241 h 387"/>
                <a:gd name="T120" fmla="*/ 66 w 311"/>
                <a:gd name="T121" fmla="*/ 228 h 387"/>
                <a:gd name="T122" fmla="*/ 79 w 311"/>
                <a:gd name="T123" fmla="*/ 241 h 387"/>
                <a:gd name="T124" fmla="*/ 66 w 311"/>
                <a:gd name="T125" fmla="*/ 255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1" h="387">
                  <a:moveTo>
                    <a:pt x="155" y="0"/>
                  </a:moveTo>
                  <a:lnTo>
                    <a:pt x="155" y="0"/>
                  </a:lnTo>
                  <a:lnTo>
                    <a:pt x="138" y="1"/>
                  </a:lnTo>
                  <a:lnTo>
                    <a:pt x="122" y="1"/>
                  </a:lnTo>
                  <a:lnTo>
                    <a:pt x="107" y="4"/>
                  </a:lnTo>
                  <a:lnTo>
                    <a:pt x="93" y="6"/>
                  </a:lnTo>
                  <a:lnTo>
                    <a:pt x="79" y="8"/>
                  </a:lnTo>
                  <a:lnTo>
                    <a:pt x="66" y="12"/>
                  </a:lnTo>
                  <a:lnTo>
                    <a:pt x="54" y="15"/>
                  </a:lnTo>
                  <a:lnTo>
                    <a:pt x="43" y="20"/>
                  </a:lnTo>
                  <a:lnTo>
                    <a:pt x="34" y="25"/>
                  </a:lnTo>
                  <a:lnTo>
                    <a:pt x="25" y="31"/>
                  </a:lnTo>
                  <a:lnTo>
                    <a:pt x="18" y="37"/>
                  </a:lnTo>
                  <a:lnTo>
                    <a:pt x="12" y="42"/>
                  </a:lnTo>
                  <a:lnTo>
                    <a:pt x="7" y="48"/>
                  </a:lnTo>
                  <a:lnTo>
                    <a:pt x="4" y="55"/>
                  </a:lnTo>
                  <a:lnTo>
                    <a:pt x="1" y="61"/>
                  </a:lnTo>
                  <a:lnTo>
                    <a:pt x="0" y="68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1" y="127"/>
                  </a:lnTo>
                  <a:lnTo>
                    <a:pt x="4" y="134"/>
                  </a:lnTo>
                  <a:lnTo>
                    <a:pt x="7" y="140"/>
                  </a:lnTo>
                  <a:lnTo>
                    <a:pt x="12" y="147"/>
                  </a:lnTo>
                  <a:lnTo>
                    <a:pt x="18" y="153"/>
                  </a:lnTo>
                  <a:lnTo>
                    <a:pt x="25" y="157"/>
                  </a:lnTo>
                  <a:lnTo>
                    <a:pt x="34" y="163"/>
                  </a:lnTo>
                  <a:lnTo>
                    <a:pt x="43" y="168"/>
                  </a:lnTo>
                  <a:lnTo>
                    <a:pt x="54" y="173"/>
                  </a:lnTo>
                  <a:lnTo>
                    <a:pt x="66" y="176"/>
                  </a:lnTo>
                  <a:lnTo>
                    <a:pt x="79" y="180"/>
                  </a:lnTo>
                  <a:lnTo>
                    <a:pt x="93" y="182"/>
                  </a:lnTo>
                  <a:lnTo>
                    <a:pt x="107" y="184"/>
                  </a:lnTo>
                  <a:lnTo>
                    <a:pt x="122" y="187"/>
                  </a:lnTo>
                  <a:lnTo>
                    <a:pt x="138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73" y="188"/>
                  </a:lnTo>
                  <a:lnTo>
                    <a:pt x="188" y="187"/>
                  </a:lnTo>
                  <a:lnTo>
                    <a:pt x="204" y="184"/>
                  </a:lnTo>
                  <a:lnTo>
                    <a:pt x="218" y="182"/>
                  </a:lnTo>
                  <a:lnTo>
                    <a:pt x="232" y="180"/>
                  </a:lnTo>
                  <a:lnTo>
                    <a:pt x="245" y="176"/>
                  </a:lnTo>
                  <a:lnTo>
                    <a:pt x="257" y="173"/>
                  </a:lnTo>
                  <a:lnTo>
                    <a:pt x="268" y="168"/>
                  </a:lnTo>
                  <a:lnTo>
                    <a:pt x="277" y="163"/>
                  </a:lnTo>
                  <a:lnTo>
                    <a:pt x="286" y="157"/>
                  </a:lnTo>
                  <a:lnTo>
                    <a:pt x="293" y="153"/>
                  </a:lnTo>
                  <a:lnTo>
                    <a:pt x="299" y="147"/>
                  </a:lnTo>
                  <a:lnTo>
                    <a:pt x="304" y="140"/>
                  </a:lnTo>
                  <a:lnTo>
                    <a:pt x="307" y="134"/>
                  </a:lnTo>
                  <a:lnTo>
                    <a:pt x="310" y="127"/>
                  </a:lnTo>
                  <a:lnTo>
                    <a:pt x="311" y="120"/>
                  </a:lnTo>
                  <a:lnTo>
                    <a:pt x="311" y="68"/>
                  </a:lnTo>
                  <a:lnTo>
                    <a:pt x="311" y="68"/>
                  </a:lnTo>
                  <a:lnTo>
                    <a:pt x="310" y="61"/>
                  </a:lnTo>
                  <a:lnTo>
                    <a:pt x="307" y="55"/>
                  </a:lnTo>
                  <a:lnTo>
                    <a:pt x="304" y="48"/>
                  </a:lnTo>
                  <a:lnTo>
                    <a:pt x="299" y="42"/>
                  </a:lnTo>
                  <a:lnTo>
                    <a:pt x="293" y="37"/>
                  </a:lnTo>
                  <a:lnTo>
                    <a:pt x="286" y="31"/>
                  </a:lnTo>
                  <a:lnTo>
                    <a:pt x="277" y="25"/>
                  </a:lnTo>
                  <a:lnTo>
                    <a:pt x="268" y="20"/>
                  </a:lnTo>
                  <a:lnTo>
                    <a:pt x="257" y="15"/>
                  </a:lnTo>
                  <a:lnTo>
                    <a:pt x="245" y="12"/>
                  </a:lnTo>
                  <a:lnTo>
                    <a:pt x="232" y="8"/>
                  </a:lnTo>
                  <a:lnTo>
                    <a:pt x="218" y="6"/>
                  </a:lnTo>
                  <a:lnTo>
                    <a:pt x="204" y="4"/>
                  </a:lnTo>
                  <a:lnTo>
                    <a:pt x="188" y="1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55" y="0"/>
                  </a:lnTo>
                  <a:close/>
                  <a:moveTo>
                    <a:pt x="66" y="154"/>
                  </a:moveTo>
                  <a:lnTo>
                    <a:pt x="66" y="154"/>
                  </a:lnTo>
                  <a:lnTo>
                    <a:pt x="61" y="153"/>
                  </a:lnTo>
                  <a:lnTo>
                    <a:pt x="56" y="149"/>
                  </a:lnTo>
                  <a:lnTo>
                    <a:pt x="54" y="146"/>
                  </a:lnTo>
                  <a:lnTo>
                    <a:pt x="53" y="140"/>
                  </a:lnTo>
                  <a:lnTo>
                    <a:pt x="53" y="140"/>
                  </a:lnTo>
                  <a:lnTo>
                    <a:pt x="54" y="135"/>
                  </a:lnTo>
                  <a:lnTo>
                    <a:pt x="56" y="132"/>
                  </a:lnTo>
                  <a:lnTo>
                    <a:pt x="61" y="128"/>
                  </a:lnTo>
                  <a:lnTo>
                    <a:pt x="66" y="127"/>
                  </a:lnTo>
                  <a:lnTo>
                    <a:pt x="66" y="127"/>
                  </a:lnTo>
                  <a:lnTo>
                    <a:pt x="70" y="128"/>
                  </a:lnTo>
                  <a:lnTo>
                    <a:pt x="75" y="132"/>
                  </a:lnTo>
                  <a:lnTo>
                    <a:pt x="77" y="135"/>
                  </a:lnTo>
                  <a:lnTo>
                    <a:pt x="79" y="140"/>
                  </a:lnTo>
                  <a:lnTo>
                    <a:pt x="79" y="140"/>
                  </a:lnTo>
                  <a:lnTo>
                    <a:pt x="77" y="146"/>
                  </a:lnTo>
                  <a:lnTo>
                    <a:pt x="75" y="149"/>
                  </a:lnTo>
                  <a:lnTo>
                    <a:pt x="70" y="153"/>
                  </a:lnTo>
                  <a:lnTo>
                    <a:pt x="66" y="154"/>
                  </a:lnTo>
                  <a:lnTo>
                    <a:pt x="66" y="154"/>
                  </a:lnTo>
                  <a:close/>
                  <a:moveTo>
                    <a:pt x="155" y="121"/>
                  </a:moveTo>
                  <a:lnTo>
                    <a:pt x="155" y="121"/>
                  </a:lnTo>
                  <a:lnTo>
                    <a:pt x="129" y="121"/>
                  </a:lnTo>
                  <a:lnTo>
                    <a:pt x="104" y="118"/>
                  </a:lnTo>
                  <a:lnTo>
                    <a:pt x="81" y="112"/>
                  </a:lnTo>
                  <a:lnTo>
                    <a:pt x="61" y="106"/>
                  </a:lnTo>
                  <a:lnTo>
                    <a:pt x="42" y="96"/>
                  </a:lnTo>
                  <a:lnTo>
                    <a:pt x="26" y="87"/>
                  </a:lnTo>
                  <a:lnTo>
                    <a:pt x="13" y="76"/>
                  </a:lnTo>
                  <a:lnTo>
                    <a:pt x="7" y="69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15" y="74"/>
                  </a:lnTo>
                  <a:lnTo>
                    <a:pt x="29" y="85"/>
                  </a:lnTo>
                  <a:lnTo>
                    <a:pt x="46" y="93"/>
                  </a:lnTo>
                  <a:lnTo>
                    <a:pt x="65" y="100"/>
                  </a:lnTo>
                  <a:lnTo>
                    <a:pt x="85" y="106"/>
                  </a:lnTo>
                  <a:lnTo>
                    <a:pt x="107" y="110"/>
                  </a:lnTo>
                  <a:lnTo>
                    <a:pt x="130" y="113"/>
                  </a:lnTo>
                  <a:lnTo>
                    <a:pt x="155" y="114"/>
                  </a:lnTo>
                  <a:lnTo>
                    <a:pt x="155" y="114"/>
                  </a:lnTo>
                  <a:lnTo>
                    <a:pt x="181" y="113"/>
                  </a:lnTo>
                  <a:lnTo>
                    <a:pt x="204" y="110"/>
                  </a:lnTo>
                  <a:lnTo>
                    <a:pt x="227" y="106"/>
                  </a:lnTo>
                  <a:lnTo>
                    <a:pt x="246" y="100"/>
                  </a:lnTo>
                  <a:lnTo>
                    <a:pt x="265" y="93"/>
                  </a:lnTo>
                  <a:lnTo>
                    <a:pt x="282" y="85"/>
                  </a:lnTo>
                  <a:lnTo>
                    <a:pt x="296" y="74"/>
                  </a:lnTo>
                  <a:lnTo>
                    <a:pt x="309" y="64"/>
                  </a:lnTo>
                  <a:lnTo>
                    <a:pt x="309" y="64"/>
                  </a:lnTo>
                  <a:lnTo>
                    <a:pt x="304" y="69"/>
                  </a:lnTo>
                  <a:lnTo>
                    <a:pt x="298" y="76"/>
                  </a:lnTo>
                  <a:lnTo>
                    <a:pt x="285" y="87"/>
                  </a:lnTo>
                  <a:lnTo>
                    <a:pt x="269" y="96"/>
                  </a:lnTo>
                  <a:lnTo>
                    <a:pt x="250" y="106"/>
                  </a:lnTo>
                  <a:lnTo>
                    <a:pt x="230" y="112"/>
                  </a:lnTo>
                  <a:lnTo>
                    <a:pt x="207" y="118"/>
                  </a:lnTo>
                  <a:lnTo>
                    <a:pt x="182" y="121"/>
                  </a:lnTo>
                  <a:lnTo>
                    <a:pt x="155" y="121"/>
                  </a:lnTo>
                  <a:lnTo>
                    <a:pt x="155" y="121"/>
                  </a:lnTo>
                  <a:close/>
                  <a:moveTo>
                    <a:pt x="155" y="317"/>
                  </a:moveTo>
                  <a:lnTo>
                    <a:pt x="155" y="317"/>
                  </a:lnTo>
                  <a:lnTo>
                    <a:pt x="126" y="316"/>
                  </a:lnTo>
                  <a:lnTo>
                    <a:pt x="97" y="312"/>
                  </a:lnTo>
                  <a:lnTo>
                    <a:pt x="73" y="308"/>
                  </a:lnTo>
                  <a:lnTo>
                    <a:pt x="52" y="301"/>
                  </a:lnTo>
                  <a:lnTo>
                    <a:pt x="42" y="296"/>
                  </a:lnTo>
                  <a:lnTo>
                    <a:pt x="33" y="291"/>
                  </a:lnTo>
                  <a:lnTo>
                    <a:pt x="26" y="286"/>
                  </a:lnTo>
                  <a:lnTo>
                    <a:pt x="19" y="282"/>
                  </a:lnTo>
                  <a:lnTo>
                    <a:pt x="13" y="276"/>
                  </a:lnTo>
                  <a:lnTo>
                    <a:pt x="8" y="270"/>
                  </a:lnTo>
                  <a:lnTo>
                    <a:pt x="5" y="264"/>
                  </a:lnTo>
                  <a:lnTo>
                    <a:pt x="2" y="258"/>
                  </a:lnTo>
                  <a:lnTo>
                    <a:pt x="2" y="258"/>
                  </a:lnTo>
                  <a:lnTo>
                    <a:pt x="0" y="263"/>
                  </a:lnTo>
                  <a:lnTo>
                    <a:pt x="0" y="269"/>
                  </a:lnTo>
                  <a:lnTo>
                    <a:pt x="0" y="319"/>
                  </a:lnTo>
                  <a:lnTo>
                    <a:pt x="0" y="319"/>
                  </a:lnTo>
                  <a:lnTo>
                    <a:pt x="1" y="326"/>
                  </a:lnTo>
                  <a:lnTo>
                    <a:pt x="4" y="333"/>
                  </a:lnTo>
                  <a:lnTo>
                    <a:pt x="7" y="340"/>
                  </a:lnTo>
                  <a:lnTo>
                    <a:pt x="12" y="346"/>
                  </a:lnTo>
                  <a:lnTo>
                    <a:pt x="18" y="352"/>
                  </a:lnTo>
                  <a:lnTo>
                    <a:pt x="25" y="358"/>
                  </a:lnTo>
                  <a:lnTo>
                    <a:pt x="34" y="363"/>
                  </a:lnTo>
                  <a:lnTo>
                    <a:pt x="43" y="367"/>
                  </a:lnTo>
                  <a:lnTo>
                    <a:pt x="54" y="372"/>
                  </a:lnTo>
                  <a:lnTo>
                    <a:pt x="66" y="376"/>
                  </a:lnTo>
                  <a:lnTo>
                    <a:pt x="79" y="379"/>
                  </a:lnTo>
                  <a:lnTo>
                    <a:pt x="93" y="383"/>
                  </a:lnTo>
                  <a:lnTo>
                    <a:pt x="107" y="385"/>
                  </a:lnTo>
                  <a:lnTo>
                    <a:pt x="122" y="386"/>
                  </a:lnTo>
                  <a:lnTo>
                    <a:pt x="138" y="387"/>
                  </a:lnTo>
                  <a:lnTo>
                    <a:pt x="155" y="387"/>
                  </a:lnTo>
                  <a:lnTo>
                    <a:pt x="155" y="387"/>
                  </a:lnTo>
                  <a:lnTo>
                    <a:pt x="173" y="387"/>
                  </a:lnTo>
                  <a:lnTo>
                    <a:pt x="188" y="386"/>
                  </a:lnTo>
                  <a:lnTo>
                    <a:pt x="204" y="385"/>
                  </a:lnTo>
                  <a:lnTo>
                    <a:pt x="218" y="383"/>
                  </a:lnTo>
                  <a:lnTo>
                    <a:pt x="232" y="379"/>
                  </a:lnTo>
                  <a:lnTo>
                    <a:pt x="245" y="376"/>
                  </a:lnTo>
                  <a:lnTo>
                    <a:pt x="257" y="372"/>
                  </a:lnTo>
                  <a:lnTo>
                    <a:pt x="268" y="367"/>
                  </a:lnTo>
                  <a:lnTo>
                    <a:pt x="277" y="363"/>
                  </a:lnTo>
                  <a:lnTo>
                    <a:pt x="286" y="358"/>
                  </a:lnTo>
                  <a:lnTo>
                    <a:pt x="293" y="352"/>
                  </a:lnTo>
                  <a:lnTo>
                    <a:pt x="299" y="346"/>
                  </a:lnTo>
                  <a:lnTo>
                    <a:pt x="304" y="340"/>
                  </a:lnTo>
                  <a:lnTo>
                    <a:pt x="307" y="333"/>
                  </a:lnTo>
                  <a:lnTo>
                    <a:pt x="310" y="326"/>
                  </a:lnTo>
                  <a:lnTo>
                    <a:pt x="311" y="319"/>
                  </a:lnTo>
                  <a:lnTo>
                    <a:pt x="311" y="269"/>
                  </a:lnTo>
                  <a:lnTo>
                    <a:pt x="311" y="269"/>
                  </a:lnTo>
                  <a:lnTo>
                    <a:pt x="311" y="263"/>
                  </a:lnTo>
                  <a:lnTo>
                    <a:pt x="309" y="258"/>
                  </a:lnTo>
                  <a:lnTo>
                    <a:pt x="309" y="258"/>
                  </a:lnTo>
                  <a:lnTo>
                    <a:pt x="306" y="264"/>
                  </a:lnTo>
                  <a:lnTo>
                    <a:pt x="303" y="270"/>
                  </a:lnTo>
                  <a:lnTo>
                    <a:pt x="298" y="276"/>
                  </a:lnTo>
                  <a:lnTo>
                    <a:pt x="292" y="282"/>
                  </a:lnTo>
                  <a:lnTo>
                    <a:pt x="285" y="286"/>
                  </a:lnTo>
                  <a:lnTo>
                    <a:pt x="278" y="291"/>
                  </a:lnTo>
                  <a:lnTo>
                    <a:pt x="269" y="296"/>
                  </a:lnTo>
                  <a:lnTo>
                    <a:pt x="259" y="301"/>
                  </a:lnTo>
                  <a:lnTo>
                    <a:pt x="238" y="308"/>
                  </a:lnTo>
                  <a:lnTo>
                    <a:pt x="214" y="312"/>
                  </a:lnTo>
                  <a:lnTo>
                    <a:pt x="185" y="316"/>
                  </a:lnTo>
                  <a:lnTo>
                    <a:pt x="155" y="317"/>
                  </a:lnTo>
                  <a:lnTo>
                    <a:pt x="155" y="317"/>
                  </a:lnTo>
                  <a:close/>
                  <a:moveTo>
                    <a:pt x="66" y="357"/>
                  </a:moveTo>
                  <a:lnTo>
                    <a:pt x="66" y="357"/>
                  </a:lnTo>
                  <a:lnTo>
                    <a:pt x="61" y="356"/>
                  </a:lnTo>
                  <a:lnTo>
                    <a:pt x="56" y="352"/>
                  </a:lnTo>
                  <a:lnTo>
                    <a:pt x="54" y="349"/>
                  </a:lnTo>
                  <a:lnTo>
                    <a:pt x="53" y="344"/>
                  </a:lnTo>
                  <a:lnTo>
                    <a:pt x="53" y="344"/>
                  </a:lnTo>
                  <a:lnTo>
                    <a:pt x="54" y="338"/>
                  </a:lnTo>
                  <a:lnTo>
                    <a:pt x="56" y="335"/>
                  </a:lnTo>
                  <a:lnTo>
                    <a:pt x="61" y="331"/>
                  </a:lnTo>
                  <a:lnTo>
                    <a:pt x="66" y="330"/>
                  </a:lnTo>
                  <a:lnTo>
                    <a:pt x="66" y="330"/>
                  </a:lnTo>
                  <a:lnTo>
                    <a:pt x="70" y="331"/>
                  </a:lnTo>
                  <a:lnTo>
                    <a:pt x="75" y="335"/>
                  </a:lnTo>
                  <a:lnTo>
                    <a:pt x="77" y="338"/>
                  </a:lnTo>
                  <a:lnTo>
                    <a:pt x="79" y="344"/>
                  </a:lnTo>
                  <a:lnTo>
                    <a:pt x="79" y="344"/>
                  </a:lnTo>
                  <a:lnTo>
                    <a:pt x="77" y="349"/>
                  </a:lnTo>
                  <a:lnTo>
                    <a:pt x="75" y="352"/>
                  </a:lnTo>
                  <a:lnTo>
                    <a:pt x="70" y="356"/>
                  </a:lnTo>
                  <a:lnTo>
                    <a:pt x="66" y="357"/>
                  </a:lnTo>
                  <a:lnTo>
                    <a:pt x="66" y="357"/>
                  </a:lnTo>
                  <a:close/>
                  <a:moveTo>
                    <a:pt x="155" y="217"/>
                  </a:moveTo>
                  <a:lnTo>
                    <a:pt x="155" y="217"/>
                  </a:lnTo>
                  <a:lnTo>
                    <a:pt x="126" y="216"/>
                  </a:lnTo>
                  <a:lnTo>
                    <a:pt x="99" y="213"/>
                  </a:lnTo>
                  <a:lnTo>
                    <a:pt x="74" y="207"/>
                  </a:lnTo>
                  <a:lnTo>
                    <a:pt x="52" y="200"/>
                  </a:lnTo>
                  <a:lnTo>
                    <a:pt x="34" y="191"/>
                  </a:lnTo>
                  <a:lnTo>
                    <a:pt x="26" y="187"/>
                  </a:lnTo>
                  <a:lnTo>
                    <a:pt x="19" y="182"/>
                  </a:lnTo>
                  <a:lnTo>
                    <a:pt x="13" y="176"/>
                  </a:lnTo>
                  <a:lnTo>
                    <a:pt x="8" y="170"/>
                  </a:lnTo>
                  <a:lnTo>
                    <a:pt x="5" y="164"/>
                  </a:lnTo>
                  <a:lnTo>
                    <a:pt x="2" y="159"/>
                  </a:lnTo>
                  <a:lnTo>
                    <a:pt x="2" y="159"/>
                  </a:lnTo>
                  <a:lnTo>
                    <a:pt x="0" y="163"/>
                  </a:lnTo>
                  <a:lnTo>
                    <a:pt x="0" y="168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0"/>
                  </a:lnTo>
                  <a:lnTo>
                    <a:pt x="12" y="247"/>
                  </a:lnTo>
                  <a:lnTo>
                    <a:pt x="18" y="252"/>
                  </a:lnTo>
                  <a:lnTo>
                    <a:pt x="25" y="258"/>
                  </a:lnTo>
                  <a:lnTo>
                    <a:pt x="34" y="263"/>
                  </a:lnTo>
                  <a:lnTo>
                    <a:pt x="43" y="268"/>
                  </a:lnTo>
                  <a:lnTo>
                    <a:pt x="54" y="272"/>
                  </a:lnTo>
                  <a:lnTo>
                    <a:pt x="66" y="276"/>
                  </a:lnTo>
                  <a:lnTo>
                    <a:pt x="79" y="279"/>
                  </a:lnTo>
                  <a:lnTo>
                    <a:pt x="93" y="283"/>
                  </a:lnTo>
                  <a:lnTo>
                    <a:pt x="107" y="285"/>
                  </a:lnTo>
                  <a:lnTo>
                    <a:pt x="122" y="286"/>
                  </a:lnTo>
                  <a:lnTo>
                    <a:pt x="138" y="288"/>
                  </a:lnTo>
                  <a:lnTo>
                    <a:pt x="155" y="288"/>
                  </a:lnTo>
                  <a:lnTo>
                    <a:pt x="155" y="288"/>
                  </a:lnTo>
                  <a:lnTo>
                    <a:pt x="173" y="288"/>
                  </a:lnTo>
                  <a:lnTo>
                    <a:pt x="188" y="286"/>
                  </a:lnTo>
                  <a:lnTo>
                    <a:pt x="204" y="285"/>
                  </a:lnTo>
                  <a:lnTo>
                    <a:pt x="218" y="283"/>
                  </a:lnTo>
                  <a:lnTo>
                    <a:pt x="232" y="279"/>
                  </a:lnTo>
                  <a:lnTo>
                    <a:pt x="245" y="276"/>
                  </a:lnTo>
                  <a:lnTo>
                    <a:pt x="257" y="272"/>
                  </a:lnTo>
                  <a:lnTo>
                    <a:pt x="268" y="268"/>
                  </a:lnTo>
                  <a:lnTo>
                    <a:pt x="277" y="263"/>
                  </a:lnTo>
                  <a:lnTo>
                    <a:pt x="286" y="258"/>
                  </a:lnTo>
                  <a:lnTo>
                    <a:pt x="293" y="252"/>
                  </a:lnTo>
                  <a:lnTo>
                    <a:pt x="299" y="247"/>
                  </a:lnTo>
                  <a:lnTo>
                    <a:pt x="304" y="240"/>
                  </a:lnTo>
                  <a:lnTo>
                    <a:pt x="307" y="234"/>
                  </a:lnTo>
                  <a:lnTo>
                    <a:pt x="310" y="227"/>
                  </a:lnTo>
                  <a:lnTo>
                    <a:pt x="311" y="220"/>
                  </a:lnTo>
                  <a:lnTo>
                    <a:pt x="311" y="168"/>
                  </a:lnTo>
                  <a:lnTo>
                    <a:pt x="311" y="168"/>
                  </a:lnTo>
                  <a:lnTo>
                    <a:pt x="310" y="163"/>
                  </a:lnTo>
                  <a:lnTo>
                    <a:pt x="309" y="159"/>
                  </a:lnTo>
                  <a:lnTo>
                    <a:pt x="309" y="159"/>
                  </a:lnTo>
                  <a:lnTo>
                    <a:pt x="306" y="164"/>
                  </a:lnTo>
                  <a:lnTo>
                    <a:pt x="303" y="170"/>
                  </a:lnTo>
                  <a:lnTo>
                    <a:pt x="298" y="176"/>
                  </a:lnTo>
                  <a:lnTo>
                    <a:pt x="292" y="182"/>
                  </a:lnTo>
                  <a:lnTo>
                    <a:pt x="285" y="187"/>
                  </a:lnTo>
                  <a:lnTo>
                    <a:pt x="277" y="191"/>
                  </a:lnTo>
                  <a:lnTo>
                    <a:pt x="259" y="200"/>
                  </a:lnTo>
                  <a:lnTo>
                    <a:pt x="237" y="207"/>
                  </a:lnTo>
                  <a:lnTo>
                    <a:pt x="212" y="213"/>
                  </a:lnTo>
                  <a:lnTo>
                    <a:pt x="185" y="216"/>
                  </a:lnTo>
                  <a:lnTo>
                    <a:pt x="155" y="217"/>
                  </a:lnTo>
                  <a:lnTo>
                    <a:pt x="155" y="217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lnTo>
                    <a:pt x="61" y="254"/>
                  </a:lnTo>
                  <a:lnTo>
                    <a:pt x="56" y="250"/>
                  </a:lnTo>
                  <a:lnTo>
                    <a:pt x="54" y="247"/>
                  </a:lnTo>
                  <a:lnTo>
                    <a:pt x="53" y="241"/>
                  </a:lnTo>
                  <a:lnTo>
                    <a:pt x="53" y="241"/>
                  </a:lnTo>
                  <a:lnTo>
                    <a:pt x="54" y="236"/>
                  </a:lnTo>
                  <a:lnTo>
                    <a:pt x="56" y="233"/>
                  </a:lnTo>
                  <a:lnTo>
                    <a:pt x="61" y="229"/>
                  </a:lnTo>
                  <a:lnTo>
                    <a:pt x="66" y="228"/>
                  </a:lnTo>
                  <a:lnTo>
                    <a:pt x="66" y="228"/>
                  </a:lnTo>
                  <a:lnTo>
                    <a:pt x="70" y="229"/>
                  </a:lnTo>
                  <a:lnTo>
                    <a:pt x="75" y="233"/>
                  </a:lnTo>
                  <a:lnTo>
                    <a:pt x="77" y="236"/>
                  </a:lnTo>
                  <a:lnTo>
                    <a:pt x="79" y="241"/>
                  </a:lnTo>
                  <a:lnTo>
                    <a:pt x="79" y="241"/>
                  </a:lnTo>
                  <a:lnTo>
                    <a:pt x="77" y="247"/>
                  </a:lnTo>
                  <a:lnTo>
                    <a:pt x="75" y="250"/>
                  </a:lnTo>
                  <a:lnTo>
                    <a:pt x="70" y="254"/>
                  </a:lnTo>
                  <a:lnTo>
                    <a:pt x="66" y="255"/>
                  </a:lnTo>
                  <a:lnTo>
                    <a:pt x="66" y="2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09" tIns="60904" rIns="121809" bIns="60904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564" fontAlgn="ctr"/>
              <a:endParaRPr lang="en-US" altLang="zh-CN" sz="9304" dirty="0">
                <a:solidFill>
                  <a:srgbClr val="FFFFFF"/>
                </a:solidFill>
                <a:latin typeface="Arial" panose="020B0604020202020204" pitchFamily="34" charset="0"/>
                <a:ea typeface="微软雅黑"/>
              </a:endParaRPr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B93D592E-11EB-40F2-9476-7FF9D8B310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1510" y="3106922"/>
              <a:ext cx="766530" cy="182262"/>
            </a:xfrm>
            <a:custGeom>
              <a:avLst/>
              <a:gdLst/>
              <a:ahLst/>
              <a:cxnLst>
                <a:cxn ang="0">
                  <a:pos x="16278" y="39"/>
                </a:cxn>
                <a:cxn ang="0">
                  <a:pos x="16504" y="184"/>
                </a:cxn>
                <a:cxn ang="0">
                  <a:pos x="16649" y="411"/>
                </a:cxn>
                <a:cxn ang="0">
                  <a:pos x="16687" y="3376"/>
                </a:cxn>
                <a:cxn ang="0">
                  <a:pos x="16612" y="3641"/>
                </a:cxn>
                <a:cxn ang="0">
                  <a:pos x="16437" y="3844"/>
                </a:cxn>
                <a:cxn ang="0">
                  <a:pos x="16189" y="3955"/>
                </a:cxn>
                <a:cxn ang="0">
                  <a:pos x="499" y="3955"/>
                </a:cxn>
                <a:cxn ang="0">
                  <a:pos x="251" y="3844"/>
                </a:cxn>
                <a:cxn ang="0">
                  <a:pos x="75" y="3641"/>
                </a:cxn>
                <a:cxn ang="0">
                  <a:pos x="1" y="3376"/>
                </a:cxn>
                <a:cxn ang="0">
                  <a:pos x="38" y="411"/>
                </a:cxn>
                <a:cxn ang="0">
                  <a:pos x="184" y="184"/>
                </a:cxn>
                <a:cxn ang="0">
                  <a:pos x="410" y="39"/>
                </a:cxn>
                <a:cxn ang="0">
                  <a:pos x="13820" y="2430"/>
                </a:cxn>
                <a:cxn ang="0">
                  <a:pos x="13953" y="2510"/>
                </a:cxn>
                <a:cxn ang="0">
                  <a:pos x="13976" y="2666"/>
                </a:cxn>
                <a:cxn ang="0">
                  <a:pos x="13873" y="2780"/>
                </a:cxn>
                <a:cxn ang="0">
                  <a:pos x="13714" y="2773"/>
                </a:cxn>
                <a:cxn ang="0">
                  <a:pos x="13623" y="2648"/>
                </a:cxn>
                <a:cxn ang="0">
                  <a:pos x="13661" y="2496"/>
                </a:cxn>
                <a:cxn ang="0">
                  <a:pos x="13802" y="2429"/>
                </a:cxn>
                <a:cxn ang="0">
                  <a:pos x="14470" y="2482"/>
                </a:cxn>
                <a:cxn ang="0">
                  <a:pos x="14522" y="2631"/>
                </a:cxn>
                <a:cxn ang="0">
                  <a:pos x="14442" y="2763"/>
                </a:cxn>
                <a:cxn ang="0">
                  <a:pos x="14286" y="2786"/>
                </a:cxn>
                <a:cxn ang="0">
                  <a:pos x="14172" y="2683"/>
                </a:cxn>
                <a:cxn ang="0">
                  <a:pos x="14180" y="2525"/>
                </a:cxn>
                <a:cxn ang="0">
                  <a:pos x="14304" y="2433"/>
                </a:cxn>
                <a:cxn ang="0">
                  <a:pos x="14981" y="2460"/>
                </a:cxn>
                <a:cxn ang="0">
                  <a:pos x="15061" y="2593"/>
                </a:cxn>
                <a:cxn ang="0">
                  <a:pos x="15008" y="2741"/>
                </a:cxn>
                <a:cxn ang="0">
                  <a:pos x="14861" y="2794"/>
                </a:cxn>
                <a:cxn ang="0">
                  <a:pos x="14728" y="2714"/>
                </a:cxn>
                <a:cxn ang="0">
                  <a:pos x="14705" y="2558"/>
                </a:cxn>
                <a:cxn ang="0">
                  <a:pos x="14809" y="2444"/>
                </a:cxn>
                <a:cxn ang="0">
                  <a:pos x="15489" y="2444"/>
                </a:cxn>
                <a:cxn ang="0">
                  <a:pos x="15592" y="2558"/>
                </a:cxn>
                <a:cxn ang="0">
                  <a:pos x="15569" y="2714"/>
                </a:cxn>
                <a:cxn ang="0">
                  <a:pos x="15436" y="2794"/>
                </a:cxn>
                <a:cxn ang="0">
                  <a:pos x="15289" y="2741"/>
                </a:cxn>
                <a:cxn ang="0">
                  <a:pos x="15236" y="2593"/>
                </a:cxn>
                <a:cxn ang="0">
                  <a:pos x="15315" y="2460"/>
                </a:cxn>
                <a:cxn ang="0">
                  <a:pos x="15712" y="1546"/>
                </a:cxn>
                <a:cxn ang="0">
                  <a:pos x="1822" y="1769"/>
                </a:cxn>
                <a:cxn ang="0">
                  <a:pos x="3288" y="1769"/>
                </a:cxn>
                <a:cxn ang="0">
                  <a:pos x="4754" y="1769"/>
                </a:cxn>
                <a:cxn ang="0">
                  <a:pos x="6219" y="1769"/>
                </a:cxn>
                <a:cxn ang="0">
                  <a:pos x="7685" y="1769"/>
                </a:cxn>
                <a:cxn ang="0">
                  <a:pos x="9151" y="1769"/>
                </a:cxn>
                <a:cxn ang="0">
                  <a:pos x="10617" y="1769"/>
                </a:cxn>
                <a:cxn ang="0">
                  <a:pos x="1822" y="2199"/>
                </a:cxn>
                <a:cxn ang="0">
                  <a:pos x="3288" y="2199"/>
                </a:cxn>
                <a:cxn ang="0">
                  <a:pos x="4754" y="2199"/>
                </a:cxn>
                <a:cxn ang="0">
                  <a:pos x="6219" y="2199"/>
                </a:cxn>
                <a:cxn ang="0">
                  <a:pos x="7685" y="2199"/>
                </a:cxn>
                <a:cxn ang="0">
                  <a:pos x="9151" y="2199"/>
                </a:cxn>
                <a:cxn ang="0">
                  <a:pos x="10617" y="2199"/>
                </a:cxn>
                <a:cxn ang="0">
                  <a:pos x="12128" y="1769"/>
                </a:cxn>
                <a:cxn ang="0">
                  <a:pos x="12128" y="2199"/>
                </a:cxn>
              </a:cxnLst>
              <a:rect l="0" t="0" r="r" b="b"/>
              <a:pathLst>
                <a:path w="16688" h="3968">
                  <a:moveTo>
                    <a:pt x="624" y="0"/>
                  </a:moveTo>
                  <a:lnTo>
                    <a:pt x="16064" y="0"/>
                  </a:lnTo>
                  <a:lnTo>
                    <a:pt x="16097" y="1"/>
                  </a:lnTo>
                  <a:lnTo>
                    <a:pt x="16128" y="3"/>
                  </a:lnTo>
                  <a:lnTo>
                    <a:pt x="16159" y="7"/>
                  </a:lnTo>
                  <a:lnTo>
                    <a:pt x="16189" y="13"/>
                  </a:lnTo>
                  <a:lnTo>
                    <a:pt x="16220" y="20"/>
                  </a:lnTo>
                  <a:lnTo>
                    <a:pt x="16249" y="28"/>
                  </a:lnTo>
                  <a:lnTo>
                    <a:pt x="16278" y="39"/>
                  </a:lnTo>
                  <a:lnTo>
                    <a:pt x="16306" y="49"/>
                  </a:lnTo>
                  <a:lnTo>
                    <a:pt x="16334" y="62"/>
                  </a:lnTo>
                  <a:lnTo>
                    <a:pt x="16360" y="76"/>
                  </a:lnTo>
                  <a:lnTo>
                    <a:pt x="16387" y="91"/>
                  </a:lnTo>
                  <a:lnTo>
                    <a:pt x="16413" y="108"/>
                  </a:lnTo>
                  <a:lnTo>
                    <a:pt x="16437" y="124"/>
                  </a:lnTo>
                  <a:lnTo>
                    <a:pt x="16461" y="143"/>
                  </a:lnTo>
                  <a:lnTo>
                    <a:pt x="16484" y="163"/>
                  </a:lnTo>
                  <a:lnTo>
                    <a:pt x="16504" y="184"/>
                  </a:lnTo>
                  <a:lnTo>
                    <a:pt x="16525" y="205"/>
                  </a:lnTo>
                  <a:lnTo>
                    <a:pt x="16545" y="228"/>
                  </a:lnTo>
                  <a:lnTo>
                    <a:pt x="16564" y="252"/>
                  </a:lnTo>
                  <a:lnTo>
                    <a:pt x="16581" y="276"/>
                  </a:lnTo>
                  <a:lnTo>
                    <a:pt x="16597" y="302"/>
                  </a:lnTo>
                  <a:lnTo>
                    <a:pt x="16612" y="328"/>
                  </a:lnTo>
                  <a:lnTo>
                    <a:pt x="16626" y="354"/>
                  </a:lnTo>
                  <a:lnTo>
                    <a:pt x="16639" y="382"/>
                  </a:lnTo>
                  <a:lnTo>
                    <a:pt x="16649" y="411"/>
                  </a:lnTo>
                  <a:lnTo>
                    <a:pt x="16660" y="440"/>
                  </a:lnTo>
                  <a:lnTo>
                    <a:pt x="16668" y="469"/>
                  </a:lnTo>
                  <a:lnTo>
                    <a:pt x="16675" y="499"/>
                  </a:lnTo>
                  <a:lnTo>
                    <a:pt x="16681" y="530"/>
                  </a:lnTo>
                  <a:lnTo>
                    <a:pt x="16685" y="561"/>
                  </a:lnTo>
                  <a:lnTo>
                    <a:pt x="16687" y="592"/>
                  </a:lnTo>
                  <a:lnTo>
                    <a:pt x="16688" y="625"/>
                  </a:lnTo>
                  <a:lnTo>
                    <a:pt x="16688" y="3343"/>
                  </a:lnTo>
                  <a:lnTo>
                    <a:pt x="16687" y="3376"/>
                  </a:lnTo>
                  <a:lnTo>
                    <a:pt x="16685" y="3407"/>
                  </a:lnTo>
                  <a:lnTo>
                    <a:pt x="16681" y="3438"/>
                  </a:lnTo>
                  <a:lnTo>
                    <a:pt x="16675" y="3469"/>
                  </a:lnTo>
                  <a:lnTo>
                    <a:pt x="16668" y="3499"/>
                  </a:lnTo>
                  <a:lnTo>
                    <a:pt x="16660" y="3529"/>
                  </a:lnTo>
                  <a:lnTo>
                    <a:pt x="16649" y="3557"/>
                  </a:lnTo>
                  <a:lnTo>
                    <a:pt x="16639" y="3586"/>
                  </a:lnTo>
                  <a:lnTo>
                    <a:pt x="16626" y="3614"/>
                  </a:lnTo>
                  <a:lnTo>
                    <a:pt x="16612" y="3641"/>
                  </a:lnTo>
                  <a:lnTo>
                    <a:pt x="16597" y="3667"/>
                  </a:lnTo>
                  <a:lnTo>
                    <a:pt x="16581" y="3692"/>
                  </a:lnTo>
                  <a:lnTo>
                    <a:pt x="16564" y="3716"/>
                  </a:lnTo>
                  <a:lnTo>
                    <a:pt x="16545" y="3740"/>
                  </a:lnTo>
                  <a:lnTo>
                    <a:pt x="16525" y="3763"/>
                  </a:lnTo>
                  <a:lnTo>
                    <a:pt x="16504" y="3784"/>
                  </a:lnTo>
                  <a:lnTo>
                    <a:pt x="16484" y="3805"/>
                  </a:lnTo>
                  <a:lnTo>
                    <a:pt x="16461" y="3825"/>
                  </a:lnTo>
                  <a:lnTo>
                    <a:pt x="16437" y="3844"/>
                  </a:lnTo>
                  <a:lnTo>
                    <a:pt x="16413" y="3861"/>
                  </a:lnTo>
                  <a:lnTo>
                    <a:pt x="16387" y="3877"/>
                  </a:lnTo>
                  <a:lnTo>
                    <a:pt x="16360" y="3893"/>
                  </a:lnTo>
                  <a:lnTo>
                    <a:pt x="16334" y="3906"/>
                  </a:lnTo>
                  <a:lnTo>
                    <a:pt x="16306" y="3919"/>
                  </a:lnTo>
                  <a:lnTo>
                    <a:pt x="16278" y="3930"/>
                  </a:lnTo>
                  <a:lnTo>
                    <a:pt x="16249" y="3940"/>
                  </a:lnTo>
                  <a:lnTo>
                    <a:pt x="16220" y="3948"/>
                  </a:lnTo>
                  <a:lnTo>
                    <a:pt x="16189" y="3955"/>
                  </a:lnTo>
                  <a:lnTo>
                    <a:pt x="16159" y="3961"/>
                  </a:lnTo>
                  <a:lnTo>
                    <a:pt x="16128" y="3965"/>
                  </a:lnTo>
                  <a:lnTo>
                    <a:pt x="16097" y="3967"/>
                  </a:lnTo>
                  <a:lnTo>
                    <a:pt x="16064" y="3968"/>
                  </a:lnTo>
                  <a:lnTo>
                    <a:pt x="624" y="3968"/>
                  </a:lnTo>
                  <a:lnTo>
                    <a:pt x="591" y="3967"/>
                  </a:lnTo>
                  <a:lnTo>
                    <a:pt x="560" y="3965"/>
                  </a:lnTo>
                  <a:lnTo>
                    <a:pt x="529" y="3961"/>
                  </a:lnTo>
                  <a:lnTo>
                    <a:pt x="499" y="3955"/>
                  </a:lnTo>
                  <a:lnTo>
                    <a:pt x="468" y="3948"/>
                  </a:lnTo>
                  <a:lnTo>
                    <a:pt x="438" y="3940"/>
                  </a:lnTo>
                  <a:lnTo>
                    <a:pt x="410" y="3930"/>
                  </a:lnTo>
                  <a:lnTo>
                    <a:pt x="382" y="3919"/>
                  </a:lnTo>
                  <a:lnTo>
                    <a:pt x="354" y="3906"/>
                  </a:lnTo>
                  <a:lnTo>
                    <a:pt x="326" y="3893"/>
                  </a:lnTo>
                  <a:lnTo>
                    <a:pt x="300" y="3877"/>
                  </a:lnTo>
                  <a:lnTo>
                    <a:pt x="275" y="3861"/>
                  </a:lnTo>
                  <a:lnTo>
                    <a:pt x="251" y="3844"/>
                  </a:lnTo>
                  <a:lnTo>
                    <a:pt x="227" y="3825"/>
                  </a:lnTo>
                  <a:lnTo>
                    <a:pt x="204" y="3805"/>
                  </a:lnTo>
                  <a:lnTo>
                    <a:pt x="184" y="3784"/>
                  </a:lnTo>
                  <a:lnTo>
                    <a:pt x="163" y="3763"/>
                  </a:lnTo>
                  <a:lnTo>
                    <a:pt x="143" y="3740"/>
                  </a:lnTo>
                  <a:lnTo>
                    <a:pt x="124" y="3716"/>
                  </a:lnTo>
                  <a:lnTo>
                    <a:pt x="106" y="3692"/>
                  </a:lnTo>
                  <a:lnTo>
                    <a:pt x="91" y="3667"/>
                  </a:lnTo>
                  <a:lnTo>
                    <a:pt x="75" y="3641"/>
                  </a:lnTo>
                  <a:lnTo>
                    <a:pt x="62" y="3614"/>
                  </a:lnTo>
                  <a:lnTo>
                    <a:pt x="49" y="3586"/>
                  </a:lnTo>
                  <a:lnTo>
                    <a:pt x="38" y="3557"/>
                  </a:lnTo>
                  <a:lnTo>
                    <a:pt x="28" y="3529"/>
                  </a:lnTo>
                  <a:lnTo>
                    <a:pt x="20" y="3499"/>
                  </a:lnTo>
                  <a:lnTo>
                    <a:pt x="13" y="3469"/>
                  </a:lnTo>
                  <a:lnTo>
                    <a:pt x="7" y="3438"/>
                  </a:lnTo>
                  <a:lnTo>
                    <a:pt x="3" y="3407"/>
                  </a:lnTo>
                  <a:lnTo>
                    <a:pt x="1" y="3376"/>
                  </a:lnTo>
                  <a:lnTo>
                    <a:pt x="0" y="3343"/>
                  </a:lnTo>
                  <a:lnTo>
                    <a:pt x="0" y="625"/>
                  </a:lnTo>
                  <a:lnTo>
                    <a:pt x="1" y="592"/>
                  </a:lnTo>
                  <a:lnTo>
                    <a:pt x="3" y="561"/>
                  </a:lnTo>
                  <a:lnTo>
                    <a:pt x="7" y="530"/>
                  </a:lnTo>
                  <a:lnTo>
                    <a:pt x="13" y="499"/>
                  </a:lnTo>
                  <a:lnTo>
                    <a:pt x="20" y="469"/>
                  </a:lnTo>
                  <a:lnTo>
                    <a:pt x="28" y="440"/>
                  </a:lnTo>
                  <a:lnTo>
                    <a:pt x="38" y="411"/>
                  </a:lnTo>
                  <a:lnTo>
                    <a:pt x="49" y="382"/>
                  </a:lnTo>
                  <a:lnTo>
                    <a:pt x="62" y="354"/>
                  </a:lnTo>
                  <a:lnTo>
                    <a:pt x="75" y="328"/>
                  </a:lnTo>
                  <a:lnTo>
                    <a:pt x="91" y="302"/>
                  </a:lnTo>
                  <a:lnTo>
                    <a:pt x="106" y="276"/>
                  </a:lnTo>
                  <a:lnTo>
                    <a:pt x="124" y="252"/>
                  </a:lnTo>
                  <a:lnTo>
                    <a:pt x="143" y="228"/>
                  </a:lnTo>
                  <a:lnTo>
                    <a:pt x="163" y="205"/>
                  </a:lnTo>
                  <a:lnTo>
                    <a:pt x="184" y="184"/>
                  </a:lnTo>
                  <a:lnTo>
                    <a:pt x="204" y="163"/>
                  </a:lnTo>
                  <a:lnTo>
                    <a:pt x="227" y="143"/>
                  </a:lnTo>
                  <a:lnTo>
                    <a:pt x="251" y="124"/>
                  </a:lnTo>
                  <a:lnTo>
                    <a:pt x="275" y="108"/>
                  </a:lnTo>
                  <a:lnTo>
                    <a:pt x="300" y="91"/>
                  </a:lnTo>
                  <a:lnTo>
                    <a:pt x="326" y="76"/>
                  </a:lnTo>
                  <a:lnTo>
                    <a:pt x="354" y="62"/>
                  </a:lnTo>
                  <a:lnTo>
                    <a:pt x="382" y="49"/>
                  </a:lnTo>
                  <a:lnTo>
                    <a:pt x="410" y="39"/>
                  </a:lnTo>
                  <a:lnTo>
                    <a:pt x="438" y="28"/>
                  </a:lnTo>
                  <a:lnTo>
                    <a:pt x="468" y="20"/>
                  </a:lnTo>
                  <a:lnTo>
                    <a:pt x="499" y="13"/>
                  </a:lnTo>
                  <a:lnTo>
                    <a:pt x="529" y="7"/>
                  </a:lnTo>
                  <a:lnTo>
                    <a:pt x="560" y="3"/>
                  </a:lnTo>
                  <a:lnTo>
                    <a:pt x="591" y="1"/>
                  </a:lnTo>
                  <a:lnTo>
                    <a:pt x="624" y="0"/>
                  </a:lnTo>
                  <a:close/>
                  <a:moveTo>
                    <a:pt x="13802" y="2429"/>
                  </a:moveTo>
                  <a:lnTo>
                    <a:pt x="13820" y="2430"/>
                  </a:lnTo>
                  <a:lnTo>
                    <a:pt x="13839" y="2433"/>
                  </a:lnTo>
                  <a:lnTo>
                    <a:pt x="13856" y="2437"/>
                  </a:lnTo>
                  <a:lnTo>
                    <a:pt x="13873" y="2444"/>
                  </a:lnTo>
                  <a:lnTo>
                    <a:pt x="13889" y="2451"/>
                  </a:lnTo>
                  <a:lnTo>
                    <a:pt x="13903" y="2460"/>
                  </a:lnTo>
                  <a:lnTo>
                    <a:pt x="13918" y="2471"/>
                  </a:lnTo>
                  <a:lnTo>
                    <a:pt x="13930" y="2482"/>
                  </a:lnTo>
                  <a:lnTo>
                    <a:pt x="13942" y="2496"/>
                  </a:lnTo>
                  <a:lnTo>
                    <a:pt x="13953" y="2510"/>
                  </a:lnTo>
                  <a:lnTo>
                    <a:pt x="13962" y="2525"/>
                  </a:lnTo>
                  <a:lnTo>
                    <a:pt x="13970" y="2541"/>
                  </a:lnTo>
                  <a:lnTo>
                    <a:pt x="13976" y="2558"/>
                  </a:lnTo>
                  <a:lnTo>
                    <a:pt x="13980" y="2575"/>
                  </a:lnTo>
                  <a:lnTo>
                    <a:pt x="13984" y="2593"/>
                  </a:lnTo>
                  <a:lnTo>
                    <a:pt x="13985" y="2612"/>
                  </a:lnTo>
                  <a:lnTo>
                    <a:pt x="13984" y="2631"/>
                  </a:lnTo>
                  <a:lnTo>
                    <a:pt x="13980" y="2648"/>
                  </a:lnTo>
                  <a:lnTo>
                    <a:pt x="13976" y="2666"/>
                  </a:lnTo>
                  <a:lnTo>
                    <a:pt x="13970" y="2683"/>
                  </a:lnTo>
                  <a:lnTo>
                    <a:pt x="13962" y="2699"/>
                  </a:lnTo>
                  <a:lnTo>
                    <a:pt x="13953" y="2714"/>
                  </a:lnTo>
                  <a:lnTo>
                    <a:pt x="13942" y="2728"/>
                  </a:lnTo>
                  <a:lnTo>
                    <a:pt x="13930" y="2741"/>
                  </a:lnTo>
                  <a:lnTo>
                    <a:pt x="13918" y="2753"/>
                  </a:lnTo>
                  <a:lnTo>
                    <a:pt x="13903" y="2763"/>
                  </a:lnTo>
                  <a:lnTo>
                    <a:pt x="13889" y="2773"/>
                  </a:lnTo>
                  <a:lnTo>
                    <a:pt x="13873" y="2780"/>
                  </a:lnTo>
                  <a:lnTo>
                    <a:pt x="13856" y="2786"/>
                  </a:lnTo>
                  <a:lnTo>
                    <a:pt x="13839" y="2791"/>
                  </a:lnTo>
                  <a:lnTo>
                    <a:pt x="13820" y="2794"/>
                  </a:lnTo>
                  <a:lnTo>
                    <a:pt x="13802" y="2795"/>
                  </a:lnTo>
                  <a:lnTo>
                    <a:pt x="13783" y="2794"/>
                  </a:lnTo>
                  <a:lnTo>
                    <a:pt x="13764" y="2791"/>
                  </a:lnTo>
                  <a:lnTo>
                    <a:pt x="13748" y="2786"/>
                  </a:lnTo>
                  <a:lnTo>
                    <a:pt x="13731" y="2780"/>
                  </a:lnTo>
                  <a:lnTo>
                    <a:pt x="13714" y="2773"/>
                  </a:lnTo>
                  <a:lnTo>
                    <a:pt x="13700" y="2763"/>
                  </a:lnTo>
                  <a:lnTo>
                    <a:pt x="13685" y="2753"/>
                  </a:lnTo>
                  <a:lnTo>
                    <a:pt x="13673" y="2741"/>
                  </a:lnTo>
                  <a:lnTo>
                    <a:pt x="13661" y="2728"/>
                  </a:lnTo>
                  <a:lnTo>
                    <a:pt x="13651" y="2714"/>
                  </a:lnTo>
                  <a:lnTo>
                    <a:pt x="13641" y="2699"/>
                  </a:lnTo>
                  <a:lnTo>
                    <a:pt x="13634" y="2683"/>
                  </a:lnTo>
                  <a:lnTo>
                    <a:pt x="13628" y="2666"/>
                  </a:lnTo>
                  <a:lnTo>
                    <a:pt x="13623" y="2648"/>
                  </a:lnTo>
                  <a:lnTo>
                    <a:pt x="13621" y="2631"/>
                  </a:lnTo>
                  <a:lnTo>
                    <a:pt x="13619" y="2612"/>
                  </a:lnTo>
                  <a:lnTo>
                    <a:pt x="13621" y="2593"/>
                  </a:lnTo>
                  <a:lnTo>
                    <a:pt x="13623" y="2575"/>
                  </a:lnTo>
                  <a:lnTo>
                    <a:pt x="13628" y="2558"/>
                  </a:lnTo>
                  <a:lnTo>
                    <a:pt x="13634" y="2541"/>
                  </a:lnTo>
                  <a:lnTo>
                    <a:pt x="13641" y="2525"/>
                  </a:lnTo>
                  <a:lnTo>
                    <a:pt x="13651" y="2510"/>
                  </a:lnTo>
                  <a:lnTo>
                    <a:pt x="13661" y="2496"/>
                  </a:lnTo>
                  <a:lnTo>
                    <a:pt x="13673" y="2482"/>
                  </a:lnTo>
                  <a:lnTo>
                    <a:pt x="13685" y="2471"/>
                  </a:lnTo>
                  <a:lnTo>
                    <a:pt x="13700" y="2460"/>
                  </a:lnTo>
                  <a:lnTo>
                    <a:pt x="13714" y="2451"/>
                  </a:lnTo>
                  <a:lnTo>
                    <a:pt x="13731" y="2444"/>
                  </a:lnTo>
                  <a:lnTo>
                    <a:pt x="13748" y="2437"/>
                  </a:lnTo>
                  <a:lnTo>
                    <a:pt x="13764" y="2433"/>
                  </a:lnTo>
                  <a:lnTo>
                    <a:pt x="13783" y="2430"/>
                  </a:lnTo>
                  <a:lnTo>
                    <a:pt x="13802" y="2429"/>
                  </a:lnTo>
                  <a:close/>
                  <a:moveTo>
                    <a:pt x="14340" y="2429"/>
                  </a:moveTo>
                  <a:lnTo>
                    <a:pt x="14359" y="2430"/>
                  </a:lnTo>
                  <a:lnTo>
                    <a:pt x="14377" y="2433"/>
                  </a:lnTo>
                  <a:lnTo>
                    <a:pt x="14394" y="2437"/>
                  </a:lnTo>
                  <a:lnTo>
                    <a:pt x="14411" y="2444"/>
                  </a:lnTo>
                  <a:lnTo>
                    <a:pt x="14427" y="2451"/>
                  </a:lnTo>
                  <a:lnTo>
                    <a:pt x="14442" y="2460"/>
                  </a:lnTo>
                  <a:lnTo>
                    <a:pt x="14456" y="2471"/>
                  </a:lnTo>
                  <a:lnTo>
                    <a:pt x="14470" y="2482"/>
                  </a:lnTo>
                  <a:lnTo>
                    <a:pt x="14481" y="2496"/>
                  </a:lnTo>
                  <a:lnTo>
                    <a:pt x="14491" y="2510"/>
                  </a:lnTo>
                  <a:lnTo>
                    <a:pt x="14501" y="2525"/>
                  </a:lnTo>
                  <a:lnTo>
                    <a:pt x="14508" y="2541"/>
                  </a:lnTo>
                  <a:lnTo>
                    <a:pt x="14514" y="2558"/>
                  </a:lnTo>
                  <a:lnTo>
                    <a:pt x="14519" y="2575"/>
                  </a:lnTo>
                  <a:lnTo>
                    <a:pt x="14522" y="2593"/>
                  </a:lnTo>
                  <a:lnTo>
                    <a:pt x="14523" y="2612"/>
                  </a:lnTo>
                  <a:lnTo>
                    <a:pt x="14522" y="2631"/>
                  </a:lnTo>
                  <a:lnTo>
                    <a:pt x="14519" y="2648"/>
                  </a:lnTo>
                  <a:lnTo>
                    <a:pt x="14514" y="2666"/>
                  </a:lnTo>
                  <a:lnTo>
                    <a:pt x="14508" y="2683"/>
                  </a:lnTo>
                  <a:lnTo>
                    <a:pt x="14501" y="2699"/>
                  </a:lnTo>
                  <a:lnTo>
                    <a:pt x="14491" y="2714"/>
                  </a:lnTo>
                  <a:lnTo>
                    <a:pt x="14481" y="2728"/>
                  </a:lnTo>
                  <a:lnTo>
                    <a:pt x="14470" y="2741"/>
                  </a:lnTo>
                  <a:lnTo>
                    <a:pt x="14456" y="2753"/>
                  </a:lnTo>
                  <a:lnTo>
                    <a:pt x="14442" y="2763"/>
                  </a:lnTo>
                  <a:lnTo>
                    <a:pt x="14427" y="2773"/>
                  </a:lnTo>
                  <a:lnTo>
                    <a:pt x="14411" y="2780"/>
                  </a:lnTo>
                  <a:lnTo>
                    <a:pt x="14394" y="2786"/>
                  </a:lnTo>
                  <a:lnTo>
                    <a:pt x="14377" y="2791"/>
                  </a:lnTo>
                  <a:lnTo>
                    <a:pt x="14359" y="2794"/>
                  </a:lnTo>
                  <a:lnTo>
                    <a:pt x="14340" y="2795"/>
                  </a:lnTo>
                  <a:lnTo>
                    <a:pt x="14321" y="2794"/>
                  </a:lnTo>
                  <a:lnTo>
                    <a:pt x="14304" y="2791"/>
                  </a:lnTo>
                  <a:lnTo>
                    <a:pt x="14286" y="2786"/>
                  </a:lnTo>
                  <a:lnTo>
                    <a:pt x="14269" y="2780"/>
                  </a:lnTo>
                  <a:lnTo>
                    <a:pt x="14254" y="2773"/>
                  </a:lnTo>
                  <a:lnTo>
                    <a:pt x="14238" y="2763"/>
                  </a:lnTo>
                  <a:lnTo>
                    <a:pt x="14224" y="2753"/>
                  </a:lnTo>
                  <a:lnTo>
                    <a:pt x="14212" y="2741"/>
                  </a:lnTo>
                  <a:lnTo>
                    <a:pt x="14199" y="2728"/>
                  </a:lnTo>
                  <a:lnTo>
                    <a:pt x="14189" y="2714"/>
                  </a:lnTo>
                  <a:lnTo>
                    <a:pt x="14180" y="2699"/>
                  </a:lnTo>
                  <a:lnTo>
                    <a:pt x="14172" y="2683"/>
                  </a:lnTo>
                  <a:lnTo>
                    <a:pt x="14166" y="2666"/>
                  </a:lnTo>
                  <a:lnTo>
                    <a:pt x="14162" y="2648"/>
                  </a:lnTo>
                  <a:lnTo>
                    <a:pt x="14159" y="2631"/>
                  </a:lnTo>
                  <a:lnTo>
                    <a:pt x="14158" y="2612"/>
                  </a:lnTo>
                  <a:lnTo>
                    <a:pt x="14159" y="2593"/>
                  </a:lnTo>
                  <a:lnTo>
                    <a:pt x="14162" y="2575"/>
                  </a:lnTo>
                  <a:lnTo>
                    <a:pt x="14166" y="2558"/>
                  </a:lnTo>
                  <a:lnTo>
                    <a:pt x="14172" y="2541"/>
                  </a:lnTo>
                  <a:lnTo>
                    <a:pt x="14180" y="2525"/>
                  </a:lnTo>
                  <a:lnTo>
                    <a:pt x="14189" y="2510"/>
                  </a:lnTo>
                  <a:lnTo>
                    <a:pt x="14199" y="2496"/>
                  </a:lnTo>
                  <a:lnTo>
                    <a:pt x="14212" y="2482"/>
                  </a:lnTo>
                  <a:lnTo>
                    <a:pt x="14224" y="2471"/>
                  </a:lnTo>
                  <a:lnTo>
                    <a:pt x="14238" y="2460"/>
                  </a:lnTo>
                  <a:lnTo>
                    <a:pt x="14254" y="2451"/>
                  </a:lnTo>
                  <a:lnTo>
                    <a:pt x="14269" y="2444"/>
                  </a:lnTo>
                  <a:lnTo>
                    <a:pt x="14286" y="2437"/>
                  </a:lnTo>
                  <a:lnTo>
                    <a:pt x="14304" y="2433"/>
                  </a:lnTo>
                  <a:lnTo>
                    <a:pt x="14321" y="2430"/>
                  </a:lnTo>
                  <a:lnTo>
                    <a:pt x="14340" y="2429"/>
                  </a:lnTo>
                  <a:close/>
                  <a:moveTo>
                    <a:pt x="14879" y="2429"/>
                  </a:moveTo>
                  <a:lnTo>
                    <a:pt x="14897" y="2430"/>
                  </a:lnTo>
                  <a:lnTo>
                    <a:pt x="14916" y="2433"/>
                  </a:lnTo>
                  <a:lnTo>
                    <a:pt x="14933" y="2437"/>
                  </a:lnTo>
                  <a:lnTo>
                    <a:pt x="14950" y="2444"/>
                  </a:lnTo>
                  <a:lnTo>
                    <a:pt x="14966" y="2451"/>
                  </a:lnTo>
                  <a:lnTo>
                    <a:pt x="14981" y="2460"/>
                  </a:lnTo>
                  <a:lnTo>
                    <a:pt x="14995" y="2471"/>
                  </a:lnTo>
                  <a:lnTo>
                    <a:pt x="15008" y="2482"/>
                  </a:lnTo>
                  <a:lnTo>
                    <a:pt x="15019" y="2496"/>
                  </a:lnTo>
                  <a:lnTo>
                    <a:pt x="15031" y="2510"/>
                  </a:lnTo>
                  <a:lnTo>
                    <a:pt x="15039" y="2525"/>
                  </a:lnTo>
                  <a:lnTo>
                    <a:pt x="15047" y="2541"/>
                  </a:lnTo>
                  <a:lnTo>
                    <a:pt x="15054" y="2558"/>
                  </a:lnTo>
                  <a:lnTo>
                    <a:pt x="15058" y="2575"/>
                  </a:lnTo>
                  <a:lnTo>
                    <a:pt x="15061" y="2593"/>
                  </a:lnTo>
                  <a:lnTo>
                    <a:pt x="15062" y="2612"/>
                  </a:lnTo>
                  <a:lnTo>
                    <a:pt x="15061" y="2631"/>
                  </a:lnTo>
                  <a:lnTo>
                    <a:pt x="15058" y="2648"/>
                  </a:lnTo>
                  <a:lnTo>
                    <a:pt x="15054" y="2666"/>
                  </a:lnTo>
                  <a:lnTo>
                    <a:pt x="15047" y="2683"/>
                  </a:lnTo>
                  <a:lnTo>
                    <a:pt x="15039" y="2699"/>
                  </a:lnTo>
                  <a:lnTo>
                    <a:pt x="15031" y="2714"/>
                  </a:lnTo>
                  <a:lnTo>
                    <a:pt x="15019" y="2728"/>
                  </a:lnTo>
                  <a:lnTo>
                    <a:pt x="15008" y="2741"/>
                  </a:lnTo>
                  <a:lnTo>
                    <a:pt x="14995" y="2753"/>
                  </a:lnTo>
                  <a:lnTo>
                    <a:pt x="14981" y="2763"/>
                  </a:lnTo>
                  <a:lnTo>
                    <a:pt x="14966" y="2773"/>
                  </a:lnTo>
                  <a:lnTo>
                    <a:pt x="14950" y="2780"/>
                  </a:lnTo>
                  <a:lnTo>
                    <a:pt x="14933" y="2786"/>
                  </a:lnTo>
                  <a:lnTo>
                    <a:pt x="14916" y="2791"/>
                  </a:lnTo>
                  <a:lnTo>
                    <a:pt x="14897" y="2794"/>
                  </a:lnTo>
                  <a:lnTo>
                    <a:pt x="14879" y="2795"/>
                  </a:lnTo>
                  <a:lnTo>
                    <a:pt x="14861" y="2794"/>
                  </a:lnTo>
                  <a:lnTo>
                    <a:pt x="14842" y="2791"/>
                  </a:lnTo>
                  <a:lnTo>
                    <a:pt x="14825" y="2786"/>
                  </a:lnTo>
                  <a:lnTo>
                    <a:pt x="14809" y="2780"/>
                  </a:lnTo>
                  <a:lnTo>
                    <a:pt x="14792" y="2773"/>
                  </a:lnTo>
                  <a:lnTo>
                    <a:pt x="14777" y="2763"/>
                  </a:lnTo>
                  <a:lnTo>
                    <a:pt x="14763" y="2753"/>
                  </a:lnTo>
                  <a:lnTo>
                    <a:pt x="14750" y="2741"/>
                  </a:lnTo>
                  <a:lnTo>
                    <a:pt x="14739" y="2728"/>
                  </a:lnTo>
                  <a:lnTo>
                    <a:pt x="14728" y="2714"/>
                  </a:lnTo>
                  <a:lnTo>
                    <a:pt x="14719" y="2699"/>
                  </a:lnTo>
                  <a:lnTo>
                    <a:pt x="14710" y="2683"/>
                  </a:lnTo>
                  <a:lnTo>
                    <a:pt x="14705" y="2666"/>
                  </a:lnTo>
                  <a:lnTo>
                    <a:pt x="14700" y="2648"/>
                  </a:lnTo>
                  <a:lnTo>
                    <a:pt x="14698" y="2631"/>
                  </a:lnTo>
                  <a:lnTo>
                    <a:pt x="14697" y="2612"/>
                  </a:lnTo>
                  <a:lnTo>
                    <a:pt x="14698" y="2593"/>
                  </a:lnTo>
                  <a:lnTo>
                    <a:pt x="14700" y="2575"/>
                  </a:lnTo>
                  <a:lnTo>
                    <a:pt x="14705" y="2558"/>
                  </a:lnTo>
                  <a:lnTo>
                    <a:pt x="14710" y="2541"/>
                  </a:lnTo>
                  <a:lnTo>
                    <a:pt x="14719" y="2525"/>
                  </a:lnTo>
                  <a:lnTo>
                    <a:pt x="14728" y="2510"/>
                  </a:lnTo>
                  <a:lnTo>
                    <a:pt x="14739" y="2496"/>
                  </a:lnTo>
                  <a:lnTo>
                    <a:pt x="14750" y="2482"/>
                  </a:lnTo>
                  <a:lnTo>
                    <a:pt x="14763" y="2471"/>
                  </a:lnTo>
                  <a:lnTo>
                    <a:pt x="14777" y="2460"/>
                  </a:lnTo>
                  <a:lnTo>
                    <a:pt x="14792" y="2451"/>
                  </a:lnTo>
                  <a:lnTo>
                    <a:pt x="14809" y="2444"/>
                  </a:lnTo>
                  <a:lnTo>
                    <a:pt x="14825" y="2437"/>
                  </a:lnTo>
                  <a:lnTo>
                    <a:pt x="14842" y="2433"/>
                  </a:lnTo>
                  <a:lnTo>
                    <a:pt x="14861" y="2430"/>
                  </a:lnTo>
                  <a:lnTo>
                    <a:pt x="14879" y="2429"/>
                  </a:lnTo>
                  <a:close/>
                  <a:moveTo>
                    <a:pt x="15418" y="2429"/>
                  </a:moveTo>
                  <a:lnTo>
                    <a:pt x="15436" y="2430"/>
                  </a:lnTo>
                  <a:lnTo>
                    <a:pt x="15454" y="2433"/>
                  </a:lnTo>
                  <a:lnTo>
                    <a:pt x="15472" y="2437"/>
                  </a:lnTo>
                  <a:lnTo>
                    <a:pt x="15489" y="2444"/>
                  </a:lnTo>
                  <a:lnTo>
                    <a:pt x="15504" y="2451"/>
                  </a:lnTo>
                  <a:lnTo>
                    <a:pt x="15520" y="2460"/>
                  </a:lnTo>
                  <a:lnTo>
                    <a:pt x="15533" y="2471"/>
                  </a:lnTo>
                  <a:lnTo>
                    <a:pt x="15547" y="2482"/>
                  </a:lnTo>
                  <a:lnTo>
                    <a:pt x="15558" y="2496"/>
                  </a:lnTo>
                  <a:lnTo>
                    <a:pt x="15569" y="2510"/>
                  </a:lnTo>
                  <a:lnTo>
                    <a:pt x="15578" y="2525"/>
                  </a:lnTo>
                  <a:lnTo>
                    <a:pt x="15586" y="2541"/>
                  </a:lnTo>
                  <a:lnTo>
                    <a:pt x="15592" y="2558"/>
                  </a:lnTo>
                  <a:lnTo>
                    <a:pt x="15596" y="2575"/>
                  </a:lnTo>
                  <a:lnTo>
                    <a:pt x="15599" y="2593"/>
                  </a:lnTo>
                  <a:lnTo>
                    <a:pt x="15600" y="2612"/>
                  </a:lnTo>
                  <a:lnTo>
                    <a:pt x="15599" y="2631"/>
                  </a:lnTo>
                  <a:lnTo>
                    <a:pt x="15596" y="2648"/>
                  </a:lnTo>
                  <a:lnTo>
                    <a:pt x="15592" y="2666"/>
                  </a:lnTo>
                  <a:lnTo>
                    <a:pt x="15586" y="2683"/>
                  </a:lnTo>
                  <a:lnTo>
                    <a:pt x="15578" y="2699"/>
                  </a:lnTo>
                  <a:lnTo>
                    <a:pt x="15569" y="2714"/>
                  </a:lnTo>
                  <a:lnTo>
                    <a:pt x="15558" y="2728"/>
                  </a:lnTo>
                  <a:lnTo>
                    <a:pt x="15547" y="2741"/>
                  </a:lnTo>
                  <a:lnTo>
                    <a:pt x="15533" y="2753"/>
                  </a:lnTo>
                  <a:lnTo>
                    <a:pt x="15520" y="2763"/>
                  </a:lnTo>
                  <a:lnTo>
                    <a:pt x="15504" y="2773"/>
                  </a:lnTo>
                  <a:lnTo>
                    <a:pt x="15489" y="2780"/>
                  </a:lnTo>
                  <a:lnTo>
                    <a:pt x="15472" y="2786"/>
                  </a:lnTo>
                  <a:lnTo>
                    <a:pt x="15454" y="2791"/>
                  </a:lnTo>
                  <a:lnTo>
                    <a:pt x="15436" y="2794"/>
                  </a:lnTo>
                  <a:lnTo>
                    <a:pt x="15418" y="2795"/>
                  </a:lnTo>
                  <a:lnTo>
                    <a:pt x="15399" y="2794"/>
                  </a:lnTo>
                  <a:lnTo>
                    <a:pt x="15381" y="2791"/>
                  </a:lnTo>
                  <a:lnTo>
                    <a:pt x="15363" y="2786"/>
                  </a:lnTo>
                  <a:lnTo>
                    <a:pt x="15347" y="2780"/>
                  </a:lnTo>
                  <a:lnTo>
                    <a:pt x="15331" y="2773"/>
                  </a:lnTo>
                  <a:lnTo>
                    <a:pt x="15315" y="2763"/>
                  </a:lnTo>
                  <a:lnTo>
                    <a:pt x="15302" y="2753"/>
                  </a:lnTo>
                  <a:lnTo>
                    <a:pt x="15289" y="2741"/>
                  </a:lnTo>
                  <a:lnTo>
                    <a:pt x="15277" y="2728"/>
                  </a:lnTo>
                  <a:lnTo>
                    <a:pt x="15266" y="2714"/>
                  </a:lnTo>
                  <a:lnTo>
                    <a:pt x="15257" y="2699"/>
                  </a:lnTo>
                  <a:lnTo>
                    <a:pt x="15250" y="2683"/>
                  </a:lnTo>
                  <a:lnTo>
                    <a:pt x="15243" y="2666"/>
                  </a:lnTo>
                  <a:lnTo>
                    <a:pt x="15239" y="2648"/>
                  </a:lnTo>
                  <a:lnTo>
                    <a:pt x="15236" y="2631"/>
                  </a:lnTo>
                  <a:lnTo>
                    <a:pt x="15235" y="2612"/>
                  </a:lnTo>
                  <a:lnTo>
                    <a:pt x="15236" y="2593"/>
                  </a:lnTo>
                  <a:lnTo>
                    <a:pt x="15239" y="2575"/>
                  </a:lnTo>
                  <a:lnTo>
                    <a:pt x="15243" y="2558"/>
                  </a:lnTo>
                  <a:lnTo>
                    <a:pt x="15250" y="2541"/>
                  </a:lnTo>
                  <a:lnTo>
                    <a:pt x="15257" y="2525"/>
                  </a:lnTo>
                  <a:lnTo>
                    <a:pt x="15266" y="2510"/>
                  </a:lnTo>
                  <a:lnTo>
                    <a:pt x="15277" y="2496"/>
                  </a:lnTo>
                  <a:lnTo>
                    <a:pt x="15289" y="2482"/>
                  </a:lnTo>
                  <a:lnTo>
                    <a:pt x="15302" y="2471"/>
                  </a:lnTo>
                  <a:lnTo>
                    <a:pt x="15315" y="2460"/>
                  </a:lnTo>
                  <a:lnTo>
                    <a:pt x="15331" y="2451"/>
                  </a:lnTo>
                  <a:lnTo>
                    <a:pt x="15347" y="2444"/>
                  </a:lnTo>
                  <a:lnTo>
                    <a:pt x="15363" y="2437"/>
                  </a:lnTo>
                  <a:lnTo>
                    <a:pt x="15381" y="2433"/>
                  </a:lnTo>
                  <a:lnTo>
                    <a:pt x="15399" y="2430"/>
                  </a:lnTo>
                  <a:lnTo>
                    <a:pt x="15418" y="2429"/>
                  </a:lnTo>
                  <a:close/>
                  <a:moveTo>
                    <a:pt x="13682" y="943"/>
                  </a:moveTo>
                  <a:lnTo>
                    <a:pt x="15712" y="943"/>
                  </a:lnTo>
                  <a:lnTo>
                    <a:pt x="15712" y="1546"/>
                  </a:lnTo>
                  <a:lnTo>
                    <a:pt x="13682" y="1546"/>
                  </a:lnTo>
                  <a:lnTo>
                    <a:pt x="13682" y="943"/>
                  </a:lnTo>
                  <a:close/>
                  <a:moveTo>
                    <a:pt x="1545" y="1123"/>
                  </a:moveTo>
                  <a:lnTo>
                    <a:pt x="1545" y="943"/>
                  </a:lnTo>
                  <a:lnTo>
                    <a:pt x="1089" y="943"/>
                  </a:lnTo>
                  <a:lnTo>
                    <a:pt x="1089" y="1123"/>
                  </a:lnTo>
                  <a:lnTo>
                    <a:pt x="811" y="1123"/>
                  </a:lnTo>
                  <a:lnTo>
                    <a:pt x="811" y="1769"/>
                  </a:lnTo>
                  <a:lnTo>
                    <a:pt x="1822" y="1769"/>
                  </a:lnTo>
                  <a:lnTo>
                    <a:pt x="1822" y="1123"/>
                  </a:lnTo>
                  <a:lnTo>
                    <a:pt x="1545" y="1123"/>
                  </a:lnTo>
                  <a:close/>
                  <a:moveTo>
                    <a:pt x="3010" y="1123"/>
                  </a:moveTo>
                  <a:lnTo>
                    <a:pt x="3010" y="943"/>
                  </a:lnTo>
                  <a:lnTo>
                    <a:pt x="2555" y="943"/>
                  </a:lnTo>
                  <a:lnTo>
                    <a:pt x="2555" y="1123"/>
                  </a:lnTo>
                  <a:lnTo>
                    <a:pt x="2278" y="1123"/>
                  </a:lnTo>
                  <a:lnTo>
                    <a:pt x="2278" y="1769"/>
                  </a:lnTo>
                  <a:lnTo>
                    <a:pt x="3288" y="1769"/>
                  </a:lnTo>
                  <a:lnTo>
                    <a:pt x="3288" y="1123"/>
                  </a:lnTo>
                  <a:lnTo>
                    <a:pt x="3010" y="1123"/>
                  </a:lnTo>
                  <a:close/>
                  <a:moveTo>
                    <a:pt x="4477" y="1123"/>
                  </a:moveTo>
                  <a:lnTo>
                    <a:pt x="4477" y="943"/>
                  </a:lnTo>
                  <a:lnTo>
                    <a:pt x="4021" y="943"/>
                  </a:lnTo>
                  <a:lnTo>
                    <a:pt x="4021" y="1123"/>
                  </a:lnTo>
                  <a:lnTo>
                    <a:pt x="3743" y="1123"/>
                  </a:lnTo>
                  <a:lnTo>
                    <a:pt x="3743" y="1769"/>
                  </a:lnTo>
                  <a:lnTo>
                    <a:pt x="4754" y="1769"/>
                  </a:lnTo>
                  <a:lnTo>
                    <a:pt x="4754" y="1123"/>
                  </a:lnTo>
                  <a:lnTo>
                    <a:pt x="4477" y="1123"/>
                  </a:lnTo>
                  <a:close/>
                  <a:moveTo>
                    <a:pt x="5942" y="1123"/>
                  </a:moveTo>
                  <a:lnTo>
                    <a:pt x="5942" y="943"/>
                  </a:lnTo>
                  <a:lnTo>
                    <a:pt x="5486" y="943"/>
                  </a:lnTo>
                  <a:lnTo>
                    <a:pt x="5486" y="1123"/>
                  </a:lnTo>
                  <a:lnTo>
                    <a:pt x="5209" y="1123"/>
                  </a:lnTo>
                  <a:lnTo>
                    <a:pt x="5209" y="1769"/>
                  </a:lnTo>
                  <a:lnTo>
                    <a:pt x="6219" y="1769"/>
                  </a:lnTo>
                  <a:lnTo>
                    <a:pt x="6219" y="1123"/>
                  </a:lnTo>
                  <a:lnTo>
                    <a:pt x="5942" y="1123"/>
                  </a:lnTo>
                  <a:close/>
                  <a:moveTo>
                    <a:pt x="7407" y="1123"/>
                  </a:moveTo>
                  <a:lnTo>
                    <a:pt x="7407" y="943"/>
                  </a:lnTo>
                  <a:lnTo>
                    <a:pt x="6953" y="943"/>
                  </a:lnTo>
                  <a:lnTo>
                    <a:pt x="6953" y="1123"/>
                  </a:lnTo>
                  <a:lnTo>
                    <a:pt x="6675" y="1123"/>
                  </a:lnTo>
                  <a:lnTo>
                    <a:pt x="6675" y="1769"/>
                  </a:lnTo>
                  <a:lnTo>
                    <a:pt x="7685" y="1769"/>
                  </a:lnTo>
                  <a:lnTo>
                    <a:pt x="7685" y="1123"/>
                  </a:lnTo>
                  <a:lnTo>
                    <a:pt x="7407" y="1123"/>
                  </a:lnTo>
                  <a:close/>
                  <a:moveTo>
                    <a:pt x="8874" y="1123"/>
                  </a:moveTo>
                  <a:lnTo>
                    <a:pt x="8874" y="943"/>
                  </a:lnTo>
                  <a:lnTo>
                    <a:pt x="8418" y="943"/>
                  </a:lnTo>
                  <a:lnTo>
                    <a:pt x="8418" y="1123"/>
                  </a:lnTo>
                  <a:lnTo>
                    <a:pt x="8141" y="1123"/>
                  </a:lnTo>
                  <a:lnTo>
                    <a:pt x="8141" y="1769"/>
                  </a:lnTo>
                  <a:lnTo>
                    <a:pt x="9151" y="1769"/>
                  </a:lnTo>
                  <a:lnTo>
                    <a:pt x="9151" y="1123"/>
                  </a:lnTo>
                  <a:lnTo>
                    <a:pt x="8874" y="1123"/>
                  </a:lnTo>
                  <a:close/>
                  <a:moveTo>
                    <a:pt x="10339" y="1123"/>
                  </a:moveTo>
                  <a:lnTo>
                    <a:pt x="10339" y="943"/>
                  </a:lnTo>
                  <a:lnTo>
                    <a:pt x="9883" y="943"/>
                  </a:lnTo>
                  <a:lnTo>
                    <a:pt x="9883" y="1123"/>
                  </a:lnTo>
                  <a:lnTo>
                    <a:pt x="9606" y="1123"/>
                  </a:lnTo>
                  <a:lnTo>
                    <a:pt x="9606" y="1769"/>
                  </a:lnTo>
                  <a:lnTo>
                    <a:pt x="10617" y="1769"/>
                  </a:lnTo>
                  <a:lnTo>
                    <a:pt x="10617" y="1123"/>
                  </a:lnTo>
                  <a:lnTo>
                    <a:pt x="10339" y="1123"/>
                  </a:lnTo>
                  <a:close/>
                  <a:moveTo>
                    <a:pt x="1545" y="2845"/>
                  </a:moveTo>
                  <a:lnTo>
                    <a:pt x="1545" y="3025"/>
                  </a:lnTo>
                  <a:lnTo>
                    <a:pt x="1089" y="3025"/>
                  </a:lnTo>
                  <a:lnTo>
                    <a:pt x="1089" y="2845"/>
                  </a:lnTo>
                  <a:lnTo>
                    <a:pt x="811" y="2845"/>
                  </a:lnTo>
                  <a:lnTo>
                    <a:pt x="811" y="2199"/>
                  </a:lnTo>
                  <a:lnTo>
                    <a:pt x="1822" y="2199"/>
                  </a:lnTo>
                  <a:lnTo>
                    <a:pt x="1822" y="2845"/>
                  </a:lnTo>
                  <a:lnTo>
                    <a:pt x="1545" y="2845"/>
                  </a:lnTo>
                  <a:close/>
                  <a:moveTo>
                    <a:pt x="3010" y="2845"/>
                  </a:moveTo>
                  <a:lnTo>
                    <a:pt x="3010" y="3025"/>
                  </a:lnTo>
                  <a:lnTo>
                    <a:pt x="2555" y="3025"/>
                  </a:lnTo>
                  <a:lnTo>
                    <a:pt x="2555" y="2845"/>
                  </a:lnTo>
                  <a:lnTo>
                    <a:pt x="2278" y="2845"/>
                  </a:lnTo>
                  <a:lnTo>
                    <a:pt x="2278" y="2199"/>
                  </a:lnTo>
                  <a:lnTo>
                    <a:pt x="3288" y="2199"/>
                  </a:lnTo>
                  <a:lnTo>
                    <a:pt x="3288" y="2845"/>
                  </a:lnTo>
                  <a:lnTo>
                    <a:pt x="3010" y="2845"/>
                  </a:lnTo>
                  <a:close/>
                  <a:moveTo>
                    <a:pt x="4477" y="2845"/>
                  </a:moveTo>
                  <a:lnTo>
                    <a:pt x="4477" y="3025"/>
                  </a:lnTo>
                  <a:lnTo>
                    <a:pt x="4021" y="3025"/>
                  </a:lnTo>
                  <a:lnTo>
                    <a:pt x="4021" y="2845"/>
                  </a:lnTo>
                  <a:lnTo>
                    <a:pt x="3743" y="2845"/>
                  </a:lnTo>
                  <a:lnTo>
                    <a:pt x="3743" y="2199"/>
                  </a:lnTo>
                  <a:lnTo>
                    <a:pt x="4754" y="2199"/>
                  </a:lnTo>
                  <a:lnTo>
                    <a:pt x="4754" y="2845"/>
                  </a:lnTo>
                  <a:lnTo>
                    <a:pt x="4477" y="2845"/>
                  </a:lnTo>
                  <a:close/>
                  <a:moveTo>
                    <a:pt x="5942" y="2845"/>
                  </a:moveTo>
                  <a:lnTo>
                    <a:pt x="5942" y="3025"/>
                  </a:lnTo>
                  <a:lnTo>
                    <a:pt x="5486" y="3025"/>
                  </a:lnTo>
                  <a:lnTo>
                    <a:pt x="5486" y="2845"/>
                  </a:lnTo>
                  <a:lnTo>
                    <a:pt x="5209" y="2845"/>
                  </a:lnTo>
                  <a:lnTo>
                    <a:pt x="5209" y="2199"/>
                  </a:lnTo>
                  <a:lnTo>
                    <a:pt x="6219" y="2199"/>
                  </a:lnTo>
                  <a:lnTo>
                    <a:pt x="6219" y="2845"/>
                  </a:lnTo>
                  <a:lnTo>
                    <a:pt x="5942" y="2845"/>
                  </a:lnTo>
                  <a:close/>
                  <a:moveTo>
                    <a:pt x="7407" y="2845"/>
                  </a:moveTo>
                  <a:lnTo>
                    <a:pt x="7407" y="3025"/>
                  </a:lnTo>
                  <a:lnTo>
                    <a:pt x="6953" y="3025"/>
                  </a:lnTo>
                  <a:lnTo>
                    <a:pt x="6953" y="2845"/>
                  </a:lnTo>
                  <a:lnTo>
                    <a:pt x="6675" y="2845"/>
                  </a:lnTo>
                  <a:lnTo>
                    <a:pt x="6675" y="2199"/>
                  </a:lnTo>
                  <a:lnTo>
                    <a:pt x="7685" y="2199"/>
                  </a:lnTo>
                  <a:lnTo>
                    <a:pt x="7685" y="2845"/>
                  </a:lnTo>
                  <a:lnTo>
                    <a:pt x="7407" y="2845"/>
                  </a:lnTo>
                  <a:close/>
                  <a:moveTo>
                    <a:pt x="8874" y="2845"/>
                  </a:moveTo>
                  <a:lnTo>
                    <a:pt x="8874" y="3025"/>
                  </a:lnTo>
                  <a:lnTo>
                    <a:pt x="8418" y="3025"/>
                  </a:lnTo>
                  <a:lnTo>
                    <a:pt x="8418" y="2845"/>
                  </a:lnTo>
                  <a:lnTo>
                    <a:pt x="8141" y="2845"/>
                  </a:lnTo>
                  <a:lnTo>
                    <a:pt x="8141" y="2199"/>
                  </a:lnTo>
                  <a:lnTo>
                    <a:pt x="9151" y="2199"/>
                  </a:lnTo>
                  <a:lnTo>
                    <a:pt x="9151" y="2845"/>
                  </a:lnTo>
                  <a:lnTo>
                    <a:pt x="8874" y="2845"/>
                  </a:lnTo>
                  <a:close/>
                  <a:moveTo>
                    <a:pt x="10339" y="2845"/>
                  </a:moveTo>
                  <a:lnTo>
                    <a:pt x="10339" y="3025"/>
                  </a:lnTo>
                  <a:lnTo>
                    <a:pt x="9883" y="3025"/>
                  </a:lnTo>
                  <a:lnTo>
                    <a:pt x="9883" y="2845"/>
                  </a:lnTo>
                  <a:lnTo>
                    <a:pt x="9606" y="2845"/>
                  </a:lnTo>
                  <a:lnTo>
                    <a:pt x="9606" y="2199"/>
                  </a:lnTo>
                  <a:lnTo>
                    <a:pt x="10617" y="2199"/>
                  </a:lnTo>
                  <a:lnTo>
                    <a:pt x="10617" y="2845"/>
                  </a:lnTo>
                  <a:lnTo>
                    <a:pt x="10339" y="2845"/>
                  </a:lnTo>
                  <a:close/>
                  <a:moveTo>
                    <a:pt x="11851" y="1123"/>
                  </a:moveTo>
                  <a:lnTo>
                    <a:pt x="11851" y="943"/>
                  </a:lnTo>
                  <a:lnTo>
                    <a:pt x="11395" y="943"/>
                  </a:lnTo>
                  <a:lnTo>
                    <a:pt x="11395" y="1123"/>
                  </a:lnTo>
                  <a:lnTo>
                    <a:pt x="11117" y="1123"/>
                  </a:lnTo>
                  <a:lnTo>
                    <a:pt x="11117" y="1769"/>
                  </a:lnTo>
                  <a:lnTo>
                    <a:pt x="12128" y="1769"/>
                  </a:lnTo>
                  <a:lnTo>
                    <a:pt x="12128" y="1123"/>
                  </a:lnTo>
                  <a:lnTo>
                    <a:pt x="11851" y="1123"/>
                  </a:lnTo>
                  <a:close/>
                  <a:moveTo>
                    <a:pt x="11851" y="2845"/>
                  </a:moveTo>
                  <a:lnTo>
                    <a:pt x="11851" y="3025"/>
                  </a:lnTo>
                  <a:lnTo>
                    <a:pt x="11395" y="3025"/>
                  </a:lnTo>
                  <a:lnTo>
                    <a:pt x="11395" y="2845"/>
                  </a:lnTo>
                  <a:lnTo>
                    <a:pt x="11117" y="2845"/>
                  </a:lnTo>
                  <a:lnTo>
                    <a:pt x="11117" y="2199"/>
                  </a:lnTo>
                  <a:lnTo>
                    <a:pt x="12128" y="2199"/>
                  </a:lnTo>
                  <a:lnTo>
                    <a:pt x="12128" y="2845"/>
                  </a:lnTo>
                  <a:lnTo>
                    <a:pt x="11851" y="28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338" tIns="45668" rIns="91338" bIns="4566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1218053" fontAlgn="ctr">
                <a:defRPr/>
              </a:pPr>
              <a:endParaRPr lang="en-US" altLang="zh-CN" sz="2399" kern="0" dirty="0">
                <a:solidFill>
                  <a:srgbClr val="1F497D"/>
                </a:solidFill>
                <a:latin typeface="Arial" panose="020B0604020202020204" pitchFamily="34" charset="0"/>
                <a:ea typeface="微软雅黑"/>
                <a:cs typeface="Arial" pitchFamily="34" charset="0"/>
              </a:endParaRPr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2B1A142C-6C98-4E3A-9AE4-5B1782CA56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1510" y="3352425"/>
              <a:ext cx="766530" cy="182262"/>
            </a:xfrm>
            <a:custGeom>
              <a:avLst/>
              <a:gdLst/>
              <a:ahLst/>
              <a:cxnLst>
                <a:cxn ang="0">
                  <a:pos x="16278" y="39"/>
                </a:cxn>
                <a:cxn ang="0">
                  <a:pos x="16504" y="184"/>
                </a:cxn>
                <a:cxn ang="0">
                  <a:pos x="16649" y="411"/>
                </a:cxn>
                <a:cxn ang="0">
                  <a:pos x="16687" y="3376"/>
                </a:cxn>
                <a:cxn ang="0">
                  <a:pos x="16612" y="3641"/>
                </a:cxn>
                <a:cxn ang="0">
                  <a:pos x="16437" y="3844"/>
                </a:cxn>
                <a:cxn ang="0">
                  <a:pos x="16189" y="3955"/>
                </a:cxn>
                <a:cxn ang="0">
                  <a:pos x="499" y="3955"/>
                </a:cxn>
                <a:cxn ang="0">
                  <a:pos x="251" y="3844"/>
                </a:cxn>
                <a:cxn ang="0">
                  <a:pos x="75" y="3641"/>
                </a:cxn>
                <a:cxn ang="0">
                  <a:pos x="1" y="3376"/>
                </a:cxn>
                <a:cxn ang="0">
                  <a:pos x="38" y="411"/>
                </a:cxn>
                <a:cxn ang="0">
                  <a:pos x="184" y="184"/>
                </a:cxn>
                <a:cxn ang="0">
                  <a:pos x="410" y="39"/>
                </a:cxn>
                <a:cxn ang="0">
                  <a:pos x="13820" y="2430"/>
                </a:cxn>
                <a:cxn ang="0">
                  <a:pos x="13953" y="2510"/>
                </a:cxn>
                <a:cxn ang="0">
                  <a:pos x="13976" y="2666"/>
                </a:cxn>
                <a:cxn ang="0">
                  <a:pos x="13873" y="2780"/>
                </a:cxn>
                <a:cxn ang="0">
                  <a:pos x="13714" y="2773"/>
                </a:cxn>
                <a:cxn ang="0">
                  <a:pos x="13623" y="2648"/>
                </a:cxn>
                <a:cxn ang="0">
                  <a:pos x="13661" y="2496"/>
                </a:cxn>
                <a:cxn ang="0">
                  <a:pos x="13802" y="2429"/>
                </a:cxn>
                <a:cxn ang="0">
                  <a:pos x="14470" y="2482"/>
                </a:cxn>
                <a:cxn ang="0">
                  <a:pos x="14522" y="2631"/>
                </a:cxn>
                <a:cxn ang="0">
                  <a:pos x="14442" y="2763"/>
                </a:cxn>
                <a:cxn ang="0">
                  <a:pos x="14286" y="2786"/>
                </a:cxn>
                <a:cxn ang="0">
                  <a:pos x="14172" y="2683"/>
                </a:cxn>
                <a:cxn ang="0">
                  <a:pos x="14180" y="2525"/>
                </a:cxn>
                <a:cxn ang="0">
                  <a:pos x="14304" y="2433"/>
                </a:cxn>
                <a:cxn ang="0">
                  <a:pos x="14981" y="2460"/>
                </a:cxn>
                <a:cxn ang="0">
                  <a:pos x="15061" y="2593"/>
                </a:cxn>
                <a:cxn ang="0">
                  <a:pos x="15008" y="2741"/>
                </a:cxn>
                <a:cxn ang="0">
                  <a:pos x="14861" y="2794"/>
                </a:cxn>
                <a:cxn ang="0">
                  <a:pos x="14728" y="2714"/>
                </a:cxn>
                <a:cxn ang="0">
                  <a:pos x="14705" y="2558"/>
                </a:cxn>
                <a:cxn ang="0">
                  <a:pos x="14809" y="2444"/>
                </a:cxn>
                <a:cxn ang="0">
                  <a:pos x="15489" y="2444"/>
                </a:cxn>
                <a:cxn ang="0">
                  <a:pos x="15592" y="2558"/>
                </a:cxn>
                <a:cxn ang="0">
                  <a:pos x="15569" y="2714"/>
                </a:cxn>
                <a:cxn ang="0">
                  <a:pos x="15436" y="2794"/>
                </a:cxn>
                <a:cxn ang="0">
                  <a:pos x="15289" y="2741"/>
                </a:cxn>
                <a:cxn ang="0">
                  <a:pos x="15236" y="2593"/>
                </a:cxn>
                <a:cxn ang="0">
                  <a:pos x="15315" y="2460"/>
                </a:cxn>
                <a:cxn ang="0">
                  <a:pos x="15712" y="1546"/>
                </a:cxn>
                <a:cxn ang="0">
                  <a:pos x="1822" y="1769"/>
                </a:cxn>
                <a:cxn ang="0">
                  <a:pos x="3288" y="1769"/>
                </a:cxn>
                <a:cxn ang="0">
                  <a:pos x="4754" y="1769"/>
                </a:cxn>
                <a:cxn ang="0">
                  <a:pos x="6219" y="1769"/>
                </a:cxn>
                <a:cxn ang="0">
                  <a:pos x="7685" y="1769"/>
                </a:cxn>
                <a:cxn ang="0">
                  <a:pos x="9151" y="1769"/>
                </a:cxn>
                <a:cxn ang="0">
                  <a:pos x="10617" y="1769"/>
                </a:cxn>
                <a:cxn ang="0">
                  <a:pos x="1822" y="2199"/>
                </a:cxn>
                <a:cxn ang="0">
                  <a:pos x="3288" y="2199"/>
                </a:cxn>
                <a:cxn ang="0">
                  <a:pos x="4754" y="2199"/>
                </a:cxn>
                <a:cxn ang="0">
                  <a:pos x="6219" y="2199"/>
                </a:cxn>
                <a:cxn ang="0">
                  <a:pos x="7685" y="2199"/>
                </a:cxn>
                <a:cxn ang="0">
                  <a:pos x="9151" y="2199"/>
                </a:cxn>
                <a:cxn ang="0">
                  <a:pos x="10617" y="2199"/>
                </a:cxn>
                <a:cxn ang="0">
                  <a:pos x="12128" y="1769"/>
                </a:cxn>
                <a:cxn ang="0">
                  <a:pos x="12128" y="2199"/>
                </a:cxn>
              </a:cxnLst>
              <a:rect l="0" t="0" r="r" b="b"/>
              <a:pathLst>
                <a:path w="16688" h="3968">
                  <a:moveTo>
                    <a:pt x="624" y="0"/>
                  </a:moveTo>
                  <a:lnTo>
                    <a:pt x="16064" y="0"/>
                  </a:lnTo>
                  <a:lnTo>
                    <a:pt x="16097" y="1"/>
                  </a:lnTo>
                  <a:lnTo>
                    <a:pt x="16128" y="3"/>
                  </a:lnTo>
                  <a:lnTo>
                    <a:pt x="16159" y="7"/>
                  </a:lnTo>
                  <a:lnTo>
                    <a:pt x="16189" y="13"/>
                  </a:lnTo>
                  <a:lnTo>
                    <a:pt x="16220" y="20"/>
                  </a:lnTo>
                  <a:lnTo>
                    <a:pt x="16249" y="28"/>
                  </a:lnTo>
                  <a:lnTo>
                    <a:pt x="16278" y="39"/>
                  </a:lnTo>
                  <a:lnTo>
                    <a:pt x="16306" y="49"/>
                  </a:lnTo>
                  <a:lnTo>
                    <a:pt x="16334" y="62"/>
                  </a:lnTo>
                  <a:lnTo>
                    <a:pt x="16360" y="76"/>
                  </a:lnTo>
                  <a:lnTo>
                    <a:pt x="16387" y="91"/>
                  </a:lnTo>
                  <a:lnTo>
                    <a:pt x="16413" y="108"/>
                  </a:lnTo>
                  <a:lnTo>
                    <a:pt x="16437" y="124"/>
                  </a:lnTo>
                  <a:lnTo>
                    <a:pt x="16461" y="143"/>
                  </a:lnTo>
                  <a:lnTo>
                    <a:pt x="16484" y="163"/>
                  </a:lnTo>
                  <a:lnTo>
                    <a:pt x="16504" y="184"/>
                  </a:lnTo>
                  <a:lnTo>
                    <a:pt x="16525" y="205"/>
                  </a:lnTo>
                  <a:lnTo>
                    <a:pt x="16545" y="228"/>
                  </a:lnTo>
                  <a:lnTo>
                    <a:pt x="16564" y="252"/>
                  </a:lnTo>
                  <a:lnTo>
                    <a:pt x="16581" y="276"/>
                  </a:lnTo>
                  <a:lnTo>
                    <a:pt x="16597" y="302"/>
                  </a:lnTo>
                  <a:lnTo>
                    <a:pt x="16612" y="328"/>
                  </a:lnTo>
                  <a:lnTo>
                    <a:pt x="16626" y="354"/>
                  </a:lnTo>
                  <a:lnTo>
                    <a:pt x="16639" y="382"/>
                  </a:lnTo>
                  <a:lnTo>
                    <a:pt x="16649" y="411"/>
                  </a:lnTo>
                  <a:lnTo>
                    <a:pt x="16660" y="440"/>
                  </a:lnTo>
                  <a:lnTo>
                    <a:pt x="16668" y="469"/>
                  </a:lnTo>
                  <a:lnTo>
                    <a:pt x="16675" y="499"/>
                  </a:lnTo>
                  <a:lnTo>
                    <a:pt x="16681" y="530"/>
                  </a:lnTo>
                  <a:lnTo>
                    <a:pt x="16685" y="561"/>
                  </a:lnTo>
                  <a:lnTo>
                    <a:pt x="16687" y="592"/>
                  </a:lnTo>
                  <a:lnTo>
                    <a:pt x="16688" y="625"/>
                  </a:lnTo>
                  <a:lnTo>
                    <a:pt x="16688" y="3343"/>
                  </a:lnTo>
                  <a:lnTo>
                    <a:pt x="16687" y="3376"/>
                  </a:lnTo>
                  <a:lnTo>
                    <a:pt x="16685" y="3407"/>
                  </a:lnTo>
                  <a:lnTo>
                    <a:pt x="16681" y="3438"/>
                  </a:lnTo>
                  <a:lnTo>
                    <a:pt x="16675" y="3469"/>
                  </a:lnTo>
                  <a:lnTo>
                    <a:pt x="16668" y="3499"/>
                  </a:lnTo>
                  <a:lnTo>
                    <a:pt x="16660" y="3529"/>
                  </a:lnTo>
                  <a:lnTo>
                    <a:pt x="16649" y="3557"/>
                  </a:lnTo>
                  <a:lnTo>
                    <a:pt x="16639" y="3586"/>
                  </a:lnTo>
                  <a:lnTo>
                    <a:pt x="16626" y="3614"/>
                  </a:lnTo>
                  <a:lnTo>
                    <a:pt x="16612" y="3641"/>
                  </a:lnTo>
                  <a:lnTo>
                    <a:pt x="16597" y="3667"/>
                  </a:lnTo>
                  <a:lnTo>
                    <a:pt x="16581" y="3692"/>
                  </a:lnTo>
                  <a:lnTo>
                    <a:pt x="16564" y="3716"/>
                  </a:lnTo>
                  <a:lnTo>
                    <a:pt x="16545" y="3740"/>
                  </a:lnTo>
                  <a:lnTo>
                    <a:pt x="16525" y="3763"/>
                  </a:lnTo>
                  <a:lnTo>
                    <a:pt x="16504" y="3784"/>
                  </a:lnTo>
                  <a:lnTo>
                    <a:pt x="16484" y="3805"/>
                  </a:lnTo>
                  <a:lnTo>
                    <a:pt x="16461" y="3825"/>
                  </a:lnTo>
                  <a:lnTo>
                    <a:pt x="16437" y="3844"/>
                  </a:lnTo>
                  <a:lnTo>
                    <a:pt x="16413" y="3861"/>
                  </a:lnTo>
                  <a:lnTo>
                    <a:pt x="16387" y="3877"/>
                  </a:lnTo>
                  <a:lnTo>
                    <a:pt x="16360" y="3893"/>
                  </a:lnTo>
                  <a:lnTo>
                    <a:pt x="16334" y="3906"/>
                  </a:lnTo>
                  <a:lnTo>
                    <a:pt x="16306" y="3919"/>
                  </a:lnTo>
                  <a:lnTo>
                    <a:pt x="16278" y="3930"/>
                  </a:lnTo>
                  <a:lnTo>
                    <a:pt x="16249" y="3940"/>
                  </a:lnTo>
                  <a:lnTo>
                    <a:pt x="16220" y="3948"/>
                  </a:lnTo>
                  <a:lnTo>
                    <a:pt x="16189" y="3955"/>
                  </a:lnTo>
                  <a:lnTo>
                    <a:pt x="16159" y="3961"/>
                  </a:lnTo>
                  <a:lnTo>
                    <a:pt x="16128" y="3965"/>
                  </a:lnTo>
                  <a:lnTo>
                    <a:pt x="16097" y="3967"/>
                  </a:lnTo>
                  <a:lnTo>
                    <a:pt x="16064" y="3968"/>
                  </a:lnTo>
                  <a:lnTo>
                    <a:pt x="624" y="3968"/>
                  </a:lnTo>
                  <a:lnTo>
                    <a:pt x="591" y="3967"/>
                  </a:lnTo>
                  <a:lnTo>
                    <a:pt x="560" y="3965"/>
                  </a:lnTo>
                  <a:lnTo>
                    <a:pt x="529" y="3961"/>
                  </a:lnTo>
                  <a:lnTo>
                    <a:pt x="499" y="3955"/>
                  </a:lnTo>
                  <a:lnTo>
                    <a:pt x="468" y="3948"/>
                  </a:lnTo>
                  <a:lnTo>
                    <a:pt x="438" y="3940"/>
                  </a:lnTo>
                  <a:lnTo>
                    <a:pt x="410" y="3930"/>
                  </a:lnTo>
                  <a:lnTo>
                    <a:pt x="382" y="3919"/>
                  </a:lnTo>
                  <a:lnTo>
                    <a:pt x="354" y="3906"/>
                  </a:lnTo>
                  <a:lnTo>
                    <a:pt x="326" y="3893"/>
                  </a:lnTo>
                  <a:lnTo>
                    <a:pt x="300" y="3877"/>
                  </a:lnTo>
                  <a:lnTo>
                    <a:pt x="275" y="3861"/>
                  </a:lnTo>
                  <a:lnTo>
                    <a:pt x="251" y="3844"/>
                  </a:lnTo>
                  <a:lnTo>
                    <a:pt x="227" y="3825"/>
                  </a:lnTo>
                  <a:lnTo>
                    <a:pt x="204" y="3805"/>
                  </a:lnTo>
                  <a:lnTo>
                    <a:pt x="184" y="3784"/>
                  </a:lnTo>
                  <a:lnTo>
                    <a:pt x="163" y="3763"/>
                  </a:lnTo>
                  <a:lnTo>
                    <a:pt x="143" y="3740"/>
                  </a:lnTo>
                  <a:lnTo>
                    <a:pt x="124" y="3716"/>
                  </a:lnTo>
                  <a:lnTo>
                    <a:pt x="106" y="3692"/>
                  </a:lnTo>
                  <a:lnTo>
                    <a:pt x="91" y="3667"/>
                  </a:lnTo>
                  <a:lnTo>
                    <a:pt x="75" y="3641"/>
                  </a:lnTo>
                  <a:lnTo>
                    <a:pt x="62" y="3614"/>
                  </a:lnTo>
                  <a:lnTo>
                    <a:pt x="49" y="3586"/>
                  </a:lnTo>
                  <a:lnTo>
                    <a:pt x="38" y="3557"/>
                  </a:lnTo>
                  <a:lnTo>
                    <a:pt x="28" y="3529"/>
                  </a:lnTo>
                  <a:lnTo>
                    <a:pt x="20" y="3499"/>
                  </a:lnTo>
                  <a:lnTo>
                    <a:pt x="13" y="3469"/>
                  </a:lnTo>
                  <a:lnTo>
                    <a:pt x="7" y="3438"/>
                  </a:lnTo>
                  <a:lnTo>
                    <a:pt x="3" y="3407"/>
                  </a:lnTo>
                  <a:lnTo>
                    <a:pt x="1" y="3376"/>
                  </a:lnTo>
                  <a:lnTo>
                    <a:pt x="0" y="3343"/>
                  </a:lnTo>
                  <a:lnTo>
                    <a:pt x="0" y="625"/>
                  </a:lnTo>
                  <a:lnTo>
                    <a:pt x="1" y="592"/>
                  </a:lnTo>
                  <a:lnTo>
                    <a:pt x="3" y="561"/>
                  </a:lnTo>
                  <a:lnTo>
                    <a:pt x="7" y="530"/>
                  </a:lnTo>
                  <a:lnTo>
                    <a:pt x="13" y="499"/>
                  </a:lnTo>
                  <a:lnTo>
                    <a:pt x="20" y="469"/>
                  </a:lnTo>
                  <a:lnTo>
                    <a:pt x="28" y="440"/>
                  </a:lnTo>
                  <a:lnTo>
                    <a:pt x="38" y="411"/>
                  </a:lnTo>
                  <a:lnTo>
                    <a:pt x="49" y="382"/>
                  </a:lnTo>
                  <a:lnTo>
                    <a:pt x="62" y="354"/>
                  </a:lnTo>
                  <a:lnTo>
                    <a:pt x="75" y="328"/>
                  </a:lnTo>
                  <a:lnTo>
                    <a:pt x="91" y="302"/>
                  </a:lnTo>
                  <a:lnTo>
                    <a:pt x="106" y="276"/>
                  </a:lnTo>
                  <a:lnTo>
                    <a:pt x="124" y="252"/>
                  </a:lnTo>
                  <a:lnTo>
                    <a:pt x="143" y="228"/>
                  </a:lnTo>
                  <a:lnTo>
                    <a:pt x="163" y="205"/>
                  </a:lnTo>
                  <a:lnTo>
                    <a:pt x="184" y="184"/>
                  </a:lnTo>
                  <a:lnTo>
                    <a:pt x="204" y="163"/>
                  </a:lnTo>
                  <a:lnTo>
                    <a:pt x="227" y="143"/>
                  </a:lnTo>
                  <a:lnTo>
                    <a:pt x="251" y="124"/>
                  </a:lnTo>
                  <a:lnTo>
                    <a:pt x="275" y="108"/>
                  </a:lnTo>
                  <a:lnTo>
                    <a:pt x="300" y="91"/>
                  </a:lnTo>
                  <a:lnTo>
                    <a:pt x="326" y="76"/>
                  </a:lnTo>
                  <a:lnTo>
                    <a:pt x="354" y="62"/>
                  </a:lnTo>
                  <a:lnTo>
                    <a:pt x="382" y="49"/>
                  </a:lnTo>
                  <a:lnTo>
                    <a:pt x="410" y="39"/>
                  </a:lnTo>
                  <a:lnTo>
                    <a:pt x="438" y="28"/>
                  </a:lnTo>
                  <a:lnTo>
                    <a:pt x="468" y="20"/>
                  </a:lnTo>
                  <a:lnTo>
                    <a:pt x="499" y="13"/>
                  </a:lnTo>
                  <a:lnTo>
                    <a:pt x="529" y="7"/>
                  </a:lnTo>
                  <a:lnTo>
                    <a:pt x="560" y="3"/>
                  </a:lnTo>
                  <a:lnTo>
                    <a:pt x="591" y="1"/>
                  </a:lnTo>
                  <a:lnTo>
                    <a:pt x="624" y="0"/>
                  </a:lnTo>
                  <a:close/>
                  <a:moveTo>
                    <a:pt x="13802" y="2429"/>
                  </a:moveTo>
                  <a:lnTo>
                    <a:pt x="13820" y="2430"/>
                  </a:lnTo>
                  <a:lnTo>
                    <a:pt x="13839" y="2433"/>
                  </a:lnTo>
                  <a:lnTo>
                    <a:pt x="13856" y="2437"/>
                  </a:lnTo>
                  <a:lnTo>
                    <a:pt x="13873" y="2444"/>
                  </a:lnTo>
                  <a:lnTo>
                    <a:pt x="13889" y="2451"/>
                  </a:lnTo>
                  <a:lnTo>
                    <a:pt x="13903" y="2460"/>
                  </a:lnTo>
                  <a:lnTo>
                    <a:pt x="13918" y="2471"/>
                  </a:lnTo>
                  <a:lnTo>
                    <a:pt x="13930" y="2482"/>
                  </a:lnTo>
                  <a:lnTo>
                    <a:pt x="13942" y="2496"/>
                  </a:lnTo>
                  <a:lnTo>
                    <a:pt x="13953" y="2510"/>
                  </a:lnTo>
                  <a:lnTo>
                    <a:pt x="13962" y="2525"/>
                  </a:lnTo>
                  <a:lnTo>
                    <a:pt x="13970" y="2541"/>
                  </a:lnTo>
                  <a:lnTo>
                    <a:pt x="13976" y="2558"/>
                  </a:lnTo>
                  <a:lnTo>
                    <a:pt x="13980" y="2575"/>
                  </a:lnTo>
                  <a:lnTo>
                    <a:pt x="13984" y="2593"/>
                  </a:lnTo>
                  <a:lnTo>
                    <a:pt x="13985" y="2612"/>
                  </a:lnTo>
                  <a:lnTo>
                    <a:pt x="13984" y="2631"/>
                  </a:lnTo>
                  <a:lnTo>
                    <a:pt x="13980" y="2648"/>
                  </a:lnTo>
                  <a:lnTo>
                    <a:pt x="13976" y="2666"/>
                  </a:lnTo>
                  <a:lnTo>
                    <a:pt x="13970" y="2683"/>
                  </a:lnTo>
                  <a:lnTo>
                    <a:pt x="13962" y="2699"/>
                  </a:lnTo>
                  <a:lnTo>
                    <a:pt x="13953" y="2714"/>
                  </a:lnTo>
                  <a:lnTo>
                    <a:pt x="13942" y="2728"/>
                  </a:lnTo>
                  <a:lnTo>
                    <a:pt x="13930" y="2741"/>
                  </a:lnTo>
                  <a:lnTo>
                    <a:pt x="13918" y="2753"/>
                  </a:lnTo>
                  <a:lnTo>
                    <a:pt x="13903" y="2763"/>
                  </a:lnTo>
                  <a:lnTo>
                    <a:pt x="13889" y="2773"/>
                  </a:lnTo>
                  <a:lnTo>
                    <a:pt x="13873" y="2780"/>
                  </a:lnTo>
                  <a:lnTo>
                    <a:pt x="13856" y="2786"/>
                  </a:lnTo>
                  <a:lnTo>
                    <a:pt x="13839" y="2791"/>
                  </a:lnTo>
                  <a:lnTo>
                    <a:pt x="13820" y="2794"/>
                  </a:lnTo>
                  <a:lnTo>
                    <a:pt x="13802" y="2795"/>
                  </a:lnTo>
                  <a:lnTo>
                    <a:pt x="13783" y="2794"/>
                  </a:lnTo>
                  <a:lnTo>
                    <a:pt x="13764" y="2791"/>
                  </a:lnTo>
                  <a:lnTo>
                    <a:pt x="13748" y="2786"/>
                  </a:lnTo>
                  <a:lnTo>
                    <a:pt x="13731" y="2780"/>
                  </a:lnTo>
                  <a:lnTo>
                    <a:pt x="13714" y="2773"/>
                  </a:lnTo>
                  <a:lnTo>
                    <a:pt x="13700" y="2763"/>
                  </a:lnTo>
                  <a:lnTo>
                    <a:pt x="13685" y="2753"/>
                  </a:lnTo>
                  <a:lnTo>
                    <a:pt x="13673" y="2741"/>
                  </a:lnTo>
                  <a:lnTo>
                    <a:pt x="13661" y="2728"/>
                  </a:lnTo>
                  <a:lnTo>
                    <a:pt x="13651" y="2714"/>
                  </a:lnTo>
                  <a:lnTo>
                    <a:pt x="13641" y="2699"/>
                  </a:lnTo>
                  <a:lnTo>
                    <a:pt x="13634" y="2683"/>
                  </a:lnTo>
                  <a:lnTo>
                    <a:pt x="13628" y="2666"/>
                  </a:lnTo>
                  <a:lnTo>
                    <a:pt x="13623" y="2648"/>
                  </a:lnTo>
                  <a:lnTo>
                    <a:pt x="13621" y="2631"/>
                  </a:lnTo>
                  <a:lnTo>
                    <a:pt x="13619" y="2612"/>
                  </a:lnTo>
                  <a:lnTo>
                    <a:pt x="13621" y="2593"/>
                  </a:lnTo>
                  <a:lnTo>
                    <a:pt x="13623" y="2575"/>
                  </a:lnTo>
                  <a:lnTo>
                    <a:pt x="13628" y="2558"/>
                  </a:lnTo>
                  <a:lnTo>
                    <a:pt x="13634" y="2541"/>
                  </a:lnTo>
                  <a:lnTo>
                    <a:pt x="13641" y="2525"/>
                  </a:lnTo>
                  <a:lnTo>
                    <a:pt x="13651" y="2510"/>
                  </a:lnTo>
                  <a:lnTo>
                    <a:pt x="13661" y="2496"/>
                  </a:lnTo>
                  <a:lnTo>
                    <a:pt x="13673" y="2482"/>
                  </a:lnTo>
                  <a:lnTo>
                    <a:pt x="13685" y="2471"/>
                  </a:lnTo>
                  <a:lnTo>
                    <a:pt x="13700" y="2460"/>
                  </a:lnTo>
                  <a:lnTo>
                    <a:pt x="13714" y="2451"/>
                  </a:lnTo>
                  <a:lnTo>
                    <a:pt x="13731" y="2444"/>
                  </a:lnTo>
                  <a:lnTo>
                    <a:pt x="13748" y="2437"/>
                  </a:lnTo>
                  <a:lnTo>
                    <a:pt x="13764" y="2433"/>
                  </a:lnTo>
                  <a:lnTo>
                    <a:pt x="13783" y="2430"/>
                  </a:lnTo>
                  <a:lnTo>
                    <a:pt x="13802" y="2429"/>
                  </a:lnTo>
                  <a:close/>
                  <a:moveTo>
                    <a:pt x="14340" y="2429"/>
                  </a:moveTo>
                  <a:lnTo>
                    <a:pt x="14359" y="2430"/>
                  </a:lnTo>
                  <a:lnTo>
                    <a:pt x="14377" y="2433"/>
                  </a:lnTo>
                  <a:lnTo>
                    <a:pt x="14394" y="2437"/>
                  </a:lnTo>
                  <a:lnTo>
                    <a:pt x="14411" y="2444"/>
                  </a:lnTo>
                  <a:lnTo>
                    <a:pt x="14427" y="2451"/>
                  </a:lnTo>
                  <a:lnTo>
                    <a:pt x="14442" y="2460"/>
                  </a:lnTo>
                  <a:lnTo>
                    <a:pt x="14456" y="2471"/>
                  </a:lnTo>
                  <a:lnTo>
                    <a:pt x="14470" y="2482"/>
                  </a:lnTo>
                  <a:lnTo>
                    <a:pt x="14481" y="2496"/>
                  </a:lnTo>
                  <a:lnTo>
                    <a:pt x="14491" y="2510"/>
                  </a:lnTo>
                  <a:lnTo>
                    <a:pt x="14501" y="2525"/>
                  </a:lnTo>
                  <a:lnTo>
                    <a:pt x="14508" y="2541"/>
                  </a:lnTo>
                  <a:lnTo>
                    <a:pt x="14514" y="2558"/>
                  </a:lnTo>
                  <a:lnTo>
                    <a:pt x="14519" y="2575"/>
                  </a:lnTo>
                  <a:lnTo>
                    <a:pt x="14522" y="2593"/>
                  </a:lnTo>
                  <a:lnTo>
                    <a:pt x="14523" y="2612"/>
                  </a:lnTo>
                  <a:lnTo>
                    <a:pt x="14522" y="2631"/>
                  </a:lnTo>
                  <a:lnTo>
                    <a:pt x="14519" y="2648"/>
                  </a:lnTo>
                  <a:lnTo>
                    <a:pt x="14514" y="2666"/>
                  </a:lnTo>
                  <a:lnTo>
                    <a:pt x="14508" y="2683"/>
                  </a:lnTo>
                  <a:lnTo>
                    <a:pt x="14501" y="2699"/>
                  </a:lnTo>
                  <a:lnTo>
                    <a:pt x="14491" y="2714"/>
                  </a:lnTo>
                  <a:lnTo>
                    <a:pt x="14481" y="2728"/>
                  </a:lnTo>
                  <a:lnTo>
                    <a:pt x="14470" y="2741"/>
                  </a:lnTo>
                  <a:lnTo>
                    <a:pt x="14456" y="2753"/>
                  </a:lnTo>
                  <a:lnTo>
                    <a:pt x="14442" y="2763"/>
                  </a:lnTo>
                  <a:lnTo>
                    <a:pt x="14427" y="2773"/>
                  </a:lnTo>
                  <a:lnTo>
                    <a:pt x="14411" y="2780"/>
                  </a:lnTo>
                  <a:lnTo>
                    <a:pt x="14394" y="2786"/>
                  </a:lnTo>
                  <a:lnTo>
                    <a:pt x="14377" y="2791"/>
                  </a:lnTo>
                  <a:lnTo>
                    <a:pt x="14359" y="2794"/>
                  </a:lnTo>
                  <a:lnTo>
                    <a:pt x="14340" y="2795"/>
                  </a:lnTo>
                  <a:lnTo>
                    <a:pt x="14321" y="2794"/>
                  </a:lnTo>
                  <a:lnTo>
                    <a:pt x="14304" y="2791"/>
                  </a:lnTo>
                  <a:lnTo>
                    <a:pt x="14286" y="2786"/>
                  </a:lnTo>
                  <a:lnTo>
                    <a:pt x="14269" y="2780"/>
                  </a:lnTo>
                  <a:lnTo>
                    <a:pt x="14254" y="2773"/>
                  </a:lnTo>
                  <a:lnTo>
                    <a:pt x="14238" y="2763"/>
                  </a:lnTo>
                  <a:lnTo>
                    <a:pt x="14224" y="2753"/>
                  </a:lnTo>
                  <a:lnTo>
                    <a:pt x="14212" y="2741"/>
                  </a:lnTo>
                  <a:lnTo>
                    <a:pt x="14199" y="2728"/>
                  </a:lnTo>
                  <a:lnTo>
                    <a:pt x="14189" y="2714"/>
                  </a:lnTo>
                  <a:lnTo>
                    <a:pt x="14180" y="2699"/>
                  </a:lnTo>
                  <a:lnTo>
                    <a:pt x="14172" y="2683"/>
                  </a:lnTo>
                  <a:lnTo>
                    <a:pt x="14166" y="2666"/>
                  </a:lnTo>
                  <a:lnTo>
                    <a:pt x="14162" y="2648"/>
                  </a:lnTo>
                  <a:lnTo>
                    <a:pt x="14159" y="2631"/>
                  </a:lnTo>
                  <a:lnTo>
                    <a:pt x="14158" y="2612"/>
                  </a:lnTo>
                  <a:lnTo>
                    <a:pt x="14159" y="2593"/>
                  </a:lnTo>
                  <a:lnTo>
                    <a:pt x="14162" y="2575"/>
                  </a:lnTo>
                  <a:lnTo>
                    <a:pt x="14166" y="2558"/>
                  </a:lnTo>
                  <a:lnTo>
                    <a:pt x="14172" y="2541"/>
                  </a:lnTo>
                  <a:lnTo>
                    <a:pt x="14180" y="2525"/>
                  </a:lnTo>
                  <a:lnTo>
                    <a:pt x="14189" y="2510"/>
                  </a:lnTo>
                  <a:lnTo>
                    <a:pt x="14199" y="2496"/>
                  </a:lnTo>
                  <a:lnTo>
                    <a:pt x="14212" y="2482"/>
                  </a:lnTo>
                  <a:lnTo>
                    <a:pt x="14224" y="2471"/>
                  </a:lnTo>
                  <a:lnTo>
                    <a:pt x="14238" y="2460"/>
                  </a:lnTo>
                  <a:lnTo>
                    <a:pt x="14254" y="2451"/>
                  </a:lnTo>
                  <a:lnTo>
                    <a:pt x="14269" y="2444"/>
                  </a:lnTo>
                  <a:lnTo>
                    <a:pt x="14286" y="2437"/>
                  </a:lnTo>
                  <a:lnTo>
                    <a:pt x="14304" y="2433"/>
                  </a:lnTo>
                  <a:lnTo>
                    <a:pt x="14321" y="2430"/>
                  </a:lnTo>
                  <a:lnTo>
                    <a:pt x="14340" y="2429"/>
                  </a:lnTo>
                  <a:close/>
                  <a:moveTo>
                    <a:pt x="14879" y="2429"/>
                  </a:moveTo>
                  <a:lnTo>
                    <a:pt x="14897" y="2430"/>
                  </a:lnTo>
                  <a:lnTo>
                    <a:pt x="14916" y="2433"/>
                  </a:lnTo>
                  <a:lnTo>
                    <a:pt x="14933" y="2437"/>
                  </a:lnTo>
                  <a:lnTo>
                    <a:pt x="14950" y="2444"/>
                  </a:lnTo>
                  <a:lnTo>
                    <a:pt x="14966" y="2451"/>
                  </a:lnTo>
                  <a:lnTo>
                    <a:pt x="14981" y="2460"/>
                  </a:lnTo>
                  <a:lnTo>
                    <a:pt x="14995" y="2471"/>
                  </a:lnTo>
                  <a:lnTo>
                    <a:pt x="15008" y="2482"/>
                  </a:lnTo>
                  <a:lnTo>
                    <a:pt x="15019" y="2496"/>
                  </a:lnTo>
                  <a:lnTo>
                    <a:pt x="15031" y="2510"/>
                  </a:lnTo>
                  <a:lnTo>
                    <a:pt x="15039" y="2525"/>
                  </a:lnTo>
                  <a:lnTo>
                    <a:pt x="15047" y="2541"/>
                  </a:lnTo>
                  <a:lnTo>
                    <a:pt x="15054" y="2558"/>
                  </a:lnTo>
                  <a:lnTo>
                    <a:pt x="15058" y="2575"/>
                  </a:lnTo>
                  <a:lnTo>
                    <a:pt x="15061" y="2593"/>
                  </a:lnTo>
                  <a:lnTo>
                    <a:pt x="15062" y="2612"/>
                  </a:lnTo>
                  <a:lnTo>
                    <a:pt x="15061" y="2631"/>
                  </a:lnTo>
                  <a:lnTo>
                    <a:pt x="15058" y="2648"/>
                  </a:lnTo>
                  <a:lnTo>
                    <a:pt x="15054" y="2666"/>
                  </a:lnTo>
                  <a:lnTo>
                    <a:pt x="15047" y="2683"/>
                  </a:lnTo>
                  <a:lnTo>
                    <a:pt x="15039" y="2699"/>
                  </a:lnTo>
                  <a:lnTo>
                    <a:pt x="15031" y="2714"/>
                  </a:lnTo>
                  <a:lnTo>
                    <a:pt x="15019" y="2728"/>
                  </a:lnTo>
                  <a:lnTo>
                    <a:pt x="15008" y="2741"/>
                  </a:lnTo>
                  <a:lnTo>
                    <a:pt x="14995" y="2753"/>
                  </a:lnTo>
                  <a:lnTo>
                    <a:pt x="14981" y="2763"/>
                  </a:lnTo>
                  <a:lnTo>
                    <a:pt x="14966" y="2773"/>
                  </a:lnTo>
                  <a:lnTo>
                    <a:pt x="14950" y="2780"/>
                  </a:lnTo>
                  <a:lnTo>
                    <a:pt x="14933" y="2786"/>
                  </a:lnTo>
                  <a:lnTo>
                    <a:pt x="14916" y="2791"/>
                  </a:lnTo>
                  <a:lnTo>
                    <a:pt x="14897" y="2794"/>
                  </a:lnTo>
                  <a:lnTo>
                    <a:pt x="14879" y="2795"/>
                  </a:lnTo>
                  <a:lnTo>
                    <a:pt x="14861" y="2794"/>
                  </a:lnTo>
                  <a:lnTo>
                    <a:pt x="14842" y="2791"/>
                  </a:lnTo>
                  <a:lnTo>
                    <a:pt x="14825" y="2786"/>
                  </a:lnTo>
                  <a:lnTo>
                    <a:pt x="14809" y="2780"/>
                  </a:lnTo>
                  <a:lnTo>
                    <a:pt x="14792" y="2773"/>
                  </a:lnTo>
                  <a:lnTo>
                    <a:pt x="14777" y="2763"/>
                  </a:lnTo>
                  <a:lnTo>
                    <a:pt x="14763" y="2753"/>
                  </a:lnTo>
                  <a:lnTo>
                    <a:pt x="14750" y="2741"/>
                  </a:lnTo>
                  <a:lnTo>
                    <a:pt x="14739" y="2728"/>
                  </a:lnTo>
                  <a:lnTo>
                    <a:pt x="14728" y="2714"/>
                  </a:lnTo>
                  <a:lnTo>
                    <a:pt x="14719" y="2699"/>
                  </a:lnTo>
                  <a:lnTo>
                    <a:pt x="14710" y="2683"/>
                  </a:lnTo>
                  <a:lnTo>
                    <a:pt x="14705" y="2666"/>
                  </a:lnTo>
                  <a:lnTo>
                    <a:pt x="14700" y="2648"/>
                  </a:lnTo>
                  <a:lnTo>
                    <a:pt x="14698" y="2631"/>
                  </a:lnTo>
                  <a:lnTo>
                    <a:pt x="14697" y="2612"/>
                  </a:lnTo>
                  <a:lnTo>
                    <a:pt x="14698" y="2593"/>
                  </a:lnTo>
                  <a:lnTo>
                    <a:pt x="14700" y="2575"/>
                  </a:lnTo>
                  <a:lnTo>
                    <a:pt x="14705" y="2558"/>
                  </a:lnTo>
                  <a:lnTo>
                    <a:pt x="14710" y="2541"/>
                  </a:lnTo>
                  <a:lnTo>
                    <a:pt x="14719" y="2525"/>
                  </a:lnTo>
                  <a:lnTo>
                    <a:pt x="14728" y="2510"/>
                  </a:lnTo>
                  <a:lnTo>
                    <a:pt x="14739" y="2496"/>
                  </a:lnTo>
                  <a:lnTo>
                    <a:pt x="14750" y="2482"/>
                  </a:lnTo>
                  <a:lnTo>
                    <a:pt x="14763" y="2471"/>
                  </a:lnTo>
                  <a:lnTo>
                    <a:pt x="14777" y="2460"/>
                  </a:lnTo>
                  <a:lnTo>
                    <a:pt x="14792" y="2451"/>
                  </a:lnTo>
                  <a:lnTo>
                    <a:pt x="14809" y="2444"/>
                  </a:lnTo>
                  <a:lnTo>
                    <a:pt x="14825" y="2437"/>
                  </a:lnTo>
                  <a:lnTo>
                    <a:pt x="14842" y="2433"/>
                  </a:lnTo>
                  <a:lnTo>
                    <a:pt x="14861" y="2430"/>
                  </a:lnTo>
                  <a:lnTo>
                    <a:pt x="14879" y="2429"/>
                  </a:lnTo>
                  <a:close/>
                  <a:moveTo>
                    <a:pt x="15418" y="2429"/>
                  </a:moveTo>
                  <a:lnTo>
                    <a:pt x="15436" y="2430"/>
                  </a:lnTo>
                  <a:lnTo>
                    <a:pt x="15454" y="2433"/>
                  </a:lnTo>
                  <a:lnTo>
                    <a:pt x="15472" y="2437"/>
                  </a:lnTo>
                  <a:lnTo>
                    <a:pt x="15489" y="2444"/>
                  </a:lnTo>
                  <a:lnTo>
                    <a:pt x="15504" y="2451"/>
                  </a:lnTo>
                  <a:lnTo>
                    <a:pt x="15520" y="2460"/>
                  </a:lnTo>
                  <a:lnTo>
                    <a:pt x="15533" y="2471"/>
                  </a:lnTo>
                  <a:lnTo>
                    <a:pt x="15547" y="2482"/>
                  </a:lnTo>
                  <a:lnTo>
                    <a:pt x="15558" y="2496"/>
                  </a:lnTo>
                  <a:lnTo>
                    <a:pt x="15569" y="2510"/>
                  </a:lnTo>
                  <a:lnTo>
                    <a:pt x="15578" y="2525"/>
                  </a:lnTo>
                  <a:lnTo>
                    <a:pt x="15586" y="2541"/>
                  </a:lnTo>
                  <a:lnTo>
                    <a:pt x="15592" y="2558"/>
                  </a:lnTo>
                  <a:lnTo>
                    <a:pt x="15596" y="2575"/>
                  </a:lnTo>
                  <a:lnTo>
                    <a:pt x="15599" y="2593"/>
                  </a:lnTo>
                  <a:lnTo>
                    <a:pt x="15600" y="2612"/>
                  </a:lnTo>
                  <a:lnTo>
                    <a:pt x="15599" y="2631"/>
                  </a:lnTo>
                  <a:lnTo>
                    <a:pt x="15596" y="2648"/>
                  </a:lnTo>
                  <a:lnTo>
                    <a:pt x="15592" y="2666"/>
                  </a:lnTo>
                  <a:lnTo>
                    <a:pt x="15586" y="2683"/>
                  </a:lnTo>
                  <a:lnTo>
                    <a:pt x="15578" y="2699"/>
                  </a:lnTo>
                  <a:lnTo>
                    <a:pt x="15569" y="2714"/>
                  </a:lnTo>
                  <a:lnTo>
                    <a:pt x="15558" y="2728"/>
                  </a:lnTo>
                  <a:lnTo>
                    <a:pt x="15547" y="2741"/>
                  </a:lnTo>
                  <a:lnTo>
                    <a:pt x="15533" y="2753"/>
                  </a:lnTo>
                  <a:lnTo>
                    <a:pt x="15520" y="2763"/>
                  </a:lnTo>
                  <a:lnTo>
                    <a:pt x="15504" y="2773"/>
                  </a:lnTo>
                  <a:lnTo>
                    <a:pt x="15489" y="2780"/>
                  </a:lnTo>
                  <a:lnTo>
                    <a:pt x="15472" y="2786"/>
                  </a:lnTo>
                  <a:lnTo>
                    <a:pt x="15454" y="2791"/>
                  </a:lnTo>
                  <a:lnTo>
                    <a:pt x="15436" y="2794"/>
                  </a:lnTo>
                  <a:lnTo>
                    <a:pt x="15418" y="2795"/>
                  </a:lnTo>
                  <a:lnTo>
                    <a:pt x="15399" y="2794"/>
                  </a:lnTo>
                  <a:lnTo>
                    <a:pt x="15381" y="2791"/>
                  </a:lnTo>
                  <a:lnTo>
                    <a:pt x="15363" y="2786"/>
                  </a:lnTo>
                  <a:lnTo>
                    <a:pt x="15347" y="2780"/>
                  </a:lnTo>
                  <a:lnTo>
                    <a:pt x="15331" y="2773"/>
                  </a:lnTo>
                  <a:lnTo>
                    <a:pt x="15315" y="2763"/>
                  </a:lnTo>
                  <a:lnTo>
                    <a:pt x="15302" y="2753"/>
                  </a:lnTo>
                  <a:lnTo>
                    <a:pt x="15289" y="2741"/>
                  </a:lnTo>
                  <a:lnTo>
                    <a:pt x="15277" y="2728"/>
                  </a:lnTo>
                  <a:lnTo>
                    <a:pt x="15266" y="2714"/>
                  </a:lnTo>
                  <a:lnTo>
                    <a:pt x="15257" y="2699"/>
                  </a:lnTo>
                  <a:lnTo>
                    <a:pt x="15250" y="2683"/>
                  </a:lnTo>
                  <a:lnTo>
                    <a:pt x="15243" y="2666"/>
                  </a:lnTo>
                  <a:lnTo>
                    <a:pt x="15239" y="2648"/>
                  </a:lnTo>
                  <a:lnTo>
                    <a:pt x="15236" y="2631"/>
                  </a:lnTo>
                  <a:lnTo>
                    <a:pt x="15235" y="2612"/>
                  </a:lnTo>
                  <a:lnTo>
                    <a:pt x="15236" y="2593"/>
                  </a:lnTo>
                  <a:lnTo>
                    <a:pt x="15239" y="2575"/>
                  </a:lnTo>
                  <a:lnTo>
                    <a:pt x="15243" y="2558"/>
                  </a:lnTo>
                  <a:lnTo>
                    <a:pt x="15250" y="2541"/>
                  </a:lnTo>
                  <a:lnTo>
                    <a:pt x="15257" y="2525"/>
                  </a:lnTo>
                  <a:lnTo>
                    <a:pt x="15266" y="2510"/>
                  </a:lnTo>
                  <a:lnTo>
                    <a:pt x="15277" y="2496"/>
                  </a:lnTo>
                  <a:lnTo>
                    <a:pt x="15289" y="2482"/>
                  </a:lnTo>
                  <a:lnTo>
                    <a:pt x="15302" y="2471"/>
                  </a:lnTo>
                  <a:lnTo>
                    <a:pt x="15315" y="2460"/>
                  </a:lnTo>
                  <a:lnTo>
                    <a:pt x="15331" y="2451"/>
                  </a:lnTo>
                  <a:lnTo>
                    <a:pt x="15347" y="2444"/>
                  </a:lnTo>
                  <a:lnTo>
                    <a:pt x="15363" y="2437"/>
                  </a:lnTo>
                  <a:lnTo>
                    <a:pt x="15381" y="2433"/>
                  </a:lnTo>
                  <a:lnTo>
                    <a:pt x="15399" y="2430"/>
                  </a:lnTo>
                  <a:lnTo>
                    <a:pt x="15418" y="2429"/>
                  </a:lnTo>
                  <a:close/>
                  <a:moveTo>
                    <a:pt x="13682" y="943"/>
                  </a:moveTo>
                  <a:lnTo>
                    <a:pt x="15712" y="943"/>
                  </a:lnTo>
                  <a:lnTo>
                    <a:pt x="15712" y="1546"/>
                  </a:lnTo>
                  <a:lnTo>
                    <a:pt x="13682" y="1546"/>
                  </a:lnTo>
                  <a:lnTo>
                    <a:pt x="13682" y="943"/>
                  </a:lnTo>
                  <a:close/>
                  <a:moveTo>
                    <a:pt x="1545" y="1123"/>
                  </a:moveTo>
                  <a:lnTo>
                    <a:pt x="1545" y="943"/>
                  </a:lnTo>
                  <a:lnTo>
                    <a:pt x="1089" y="943"/>
                  </a:lnTo>
                  <a:lnTo>
                    <a:pt x="1089" y="1123"/>
                  </a:lnTo>
                  <a:lnTo>
                    <a:pt x="811" y="1123"/>
                  </a:lnTo>
                  <a:lnTo>
                    <a:pt x="811" y="1769"/>
                  </a:lnTo>
                  <a:lnTo>
                    <a:pt x="1822" y="1769"/>
                  </a:lnTo>
                  <a:lnTo>
                    <a:pt x="1822" y="1123"/>
                  </a:lnTo>
                  <a:lnTo>
                    <a:pt x="1545" y="1123"/>
                  </a:lnTo>
                  <a:close/>
                  <a:moveTo>
                    <a:pt x="3010" y="1123"/>
                  </a:moveTo>
                  <a:lnTo>
                    <a:pt x="3010" y="943"/>
                  </a:lnTo>
                  <a:lnTo>
                    <a:pt x="2555" y="943"/>
                  </a:lnTo>
                  <a:lnTo>
                    <a:pt x="2555" y="1123"/>
                  </a:lnTo>
                  <a:lnTo>
                    <a:pt x="2278" y="1123"/>
                  </a:lnTo>
                  <a:lnTo>
                    <a:pt x="2278" y="1769"/>
                  </a:lnTo>
                  <a:lnTo>
                    <a:pt x="3288" y="1769"/>
                  </a:lnTo>
                  <a:lnTo>
                    <a:pt x="3288" y="1123"/>
                  </a:lnTo>
                  <a:lnTo>
                    <a:pt x="3010" y="1123"/>
                  </a:lnTo>
                  <a:close/>
                  <a:moveTo>
                    <a:pt x="4477" y="1123"/>
                  </a:moveTo>
                  <a:lnTo>
                    <a:pt x="4477" y="943"/>
                  </a:lnTo>
                  <a:lnTo>
                    <a:pt x="4021" y="943"/>
                  </a:lnTo>
                  <a:lnTo>
                    <a:pt x="4021" y="1123"/>
                  </a:lnTo>
                  <a:lnTo>
                    <a:pt x="3743" y="1123"/>
                  </a:lnTo>
                  <a:lnTo>
                    <a:pt x="3743" y="1769"/>
                  </a:lnTo>
                  <a:lnTo>
                    <a:pt x="4754" y="1769"/>
                  </a:lnTo>
                  <a:lnTo>
                    <a:pt x="4754" y="1123"/>
                  </a:lnTo>
                  <a:lnTo>
                    <a:pt x="4477" y="1123"/>
                  </a:lnTo>
                  <a:close/>
                  <a:moveTo>
                    <a:pt x="5942" y="1123"/>
                  </a:moveTo>
                  <a:lnTo>
                    <a:pt x="5942" y="943"/>
                  </a:lnTo>
                  <a:lnTo>
                    <a:pt x="5486" y="943"/>
                  </a:lnTo>
                  <a:lnTo>
                    <a:pt x="5486" y="1123"/>
                  </a:lnTo>
                  <a:lnTo>
                    <a:pt x="5209" y="1123"/>
                  </a:lnTo>
                  <a:lnTo>
                    <a:pt x="5209" y="1769"/>
                  </a:lnTo>
                  <a:lnTo>
                    <a:pt x="6219" y="1769"/>
                  </a:lnTo>
                  <a:lnTo>
                    <a:pt x="6219" y="1123"/>
                  </a:lnTo>
                  <a:lnTo>
                    <a:pt x="5942" y="1123"/>
                  </a:lnTo>
                  <a:close/>
                  <a:moveTo>
                    <a:pt x="7407" y="1123"/>
                  </a:moveTo>
                  <a:lnTo>
                    <a:pt x="7407" y="943"/>
                  </a:lnTo>
                  <a:lnTo>
                    <a:pt x="6953" y="943"/>
                  </a:lnTo>
                  <a:lnTo>
                    <a:pt x="6953" y="1123"/>
                  </a:lnTo>
                  <a:lnTo>
                    <a:pt x="6675" y="1123"/>
                  </a:lnTo>
                  <a:lnTo>
                    <a:pt x="6675" y="1769"/>
                  </a:lnTo>
                  <a:lnTo>
                    <a:pt x="7685" y="1769"/>
                  </a:lnTo>
                  <a:lnTo>
                    <a:pt x="7685" y="1123"/>
                  </a:lnTo>
                  <a:lnTo>
                    <a:pt x="7407" y="1123"/>
                  </a:lnTo>
                  <a:close/>
                  <a:moveTo>
                    <a:pt x="8874" y="1123"/>
                  </a:moveTo>
                  <a:lnTo>
                    <a:pt x="8874" y="943"/>
                  </a:lnTo>
                  <a:lnTo>
                    <a:pt x="8418" y="943"/>
                  </a:lnTo>
                  <a:lnTo>
                    <a:pt x="8418" y="1123"/>
                  </a:lnTo>
                  <a:lnTo>
                    <a:pt x="8141" y="1123"/>
                  </a:lnTo>
                  <a:lnTo>
                    <a:pt x="8141" y="1769"/>
                  </a:lnTo>
                  <a:lnTo>
                    <a:pt x="9151" y="1769"/>
                  </a:lnTo>
                  <a:lnTo>
                    <a:pt x="9151" y="1123"/>
                  </a:lnTo>
                  <a:lnTo>
                    <a:pt x="8874" y="1123"/>
                  </a:lnTo>
                  <a:close/>
                  <a:moveTo>
                    <a:pt x="10339" y="1123"/>
                  </a:moveTo>
                  <a:lnTo>
                    <a:pt x="10339" y="943"/>
                  </a:lnTo>
                  <a:lnTo>
                    <a:pt x="9883" y="943"/>
                  </a:lnTo>
                  <a:lnTo>
                    <a:pt x="9883" y="1123"/>
                  </a:lnTo>
                  <a:lnTo>
                    <a:pt x="9606" y="1123"/>
                  </a:lnTo>
                  <a:lnTo>
                    <a:pt x="9606" y="1769"/>
                  </a:lnTo>
                  <a:lnTo>
                    <a:pt x="10617" y="1769"/>
                  </a:lnTo>
                  <a:lnTo>
                    <a:pt x="10617" y="1123"/>
                  </a:lnTo>
                  <a:lnTo>
                    <a:pt x="10339" y="1123"/>
                  </a:lnTo>
                  <a:close/>
                  <a:moveTo>
                    <a:pt x="1545" y="2845"/>
                  </a:moveTo>
                  <a:lnTo>
                    <a:pt x="1545" y="3025"/>
                  </a:lnTo>
                  <a:lnTo>
                    <a:pt x="1089" y="3025"/>
                  </a:lnTo>
                  <a:lnTo>
                    <a:pt x="1089" y="2845"/>
                  </a:lnTo>
                  <a:lnTo>
                    <a:pt x="811" y="2845"/>
                  </a:lnTo>
                  <a:lnTo>
                    <a:pt x="811" y="2199"/>
                  </a:lnTo>
                  <a:lnTo>
                    <a:pt x="1822" y="2199"/>
                  </a:lnTo>
                  <a:lnTo>
                    <a:pt x="1822" y="2845"/>
                  </a:lnTo>
                  <a:lnTo>
                    <a:pt x="1545" y="2845"/>
                  </a:lnTo>
                  <a:close/>
                  <a:moveTo>
                    <a:pt x="3010" y="2845"/>
                  </a:moveTo>
                  <a:lnTo>
                    <a:pt x="3010" y="3025"/>
                  </a:lnTo>
                  <a:lnTo>
                    <a:pt x="2555" y="3025"/>
                  </a:lnTo>
                  <a:lnTo>
                    <a:pt x="2555" y="2845"/>
                  </a:lnTo>
                  <a:lnTo>
                    <a:pt x="2278" y="2845"/>
                  </a:lnTo>
                  <a:lnTo>
                    <a:pt x="2278" y="2199"/>
                  </a:lnTo>
                  <a:lnTo>
                    <a:pt x="3288" y="2199"/>
                  </a:lnTo>
                  <a:lnTo>
                    <a:pt x="3288" y="2845"/>
                  </a:lnTo>
                  <a:lnTo>
                    <a:pt x="3010" y="2845"/>
                  </a:lnTo>
                  <a:close/>
                  <a:moveTo>
                    <a:pt x="4477" y="2845"/>
                  </a:moveTo>
                  <a:lnTo>
                    <a:pt x="4477" y="3025"/>
                  </a:lnTo>
                  <a:lnTo>
                    <a:pt x="4021" y="3025"/>
                  </a:lnTo>
                  <a:lnTo>
                    <a:pt x="4021" y="2845"/>
                  </a:lnTo>
                  <a:lnTo>
                    <a:pt x="3743" y="2845"/>
                  </a:lnTo>
                  <a:lnTo>
                    <a:pt x="3743" y="2199"/>
                  </a:lnTo>
                  <a:lnTo>
                    <a:pt x="4754" y="2199"/>
                  </a:lnTo>
                  <a:lnTo>
                    <a:pt x="4754" y="2845"/>
                  </a:lnTo>
                  <a:lnTo>
                    <a:pt x="4477" y="2845"/>
                  </a:lnTo>
                  <a:close/>
                  <a:moveTo>
                    <a:pt x="5942" y="2845"/>
                  </a:moveTo>
                  <a:lnTo>
                    <a:pt x="5942" y="3025"/>
                  </a:lnTo>
                  <a:lnTo>
                    <a:pt x="5486" y="3025"/>
                  </a:lnTo>
                  <a:lnTo>
                    <a:pt x="5486" y="2845"/>
                  </a:lnTo>
                  <a:lnTo>
                    <a:pt x="5209" y="2845"/>
                  </a:lnTo>
                  <a:lnTo>
                    <a:pt x="5209" y="2199"/>
                  </a:lnTo>
                  <a:lnTo>
                    <a:pt x="6219" y="2199"/>
                  </a:lnTo>
                  <a:lnTo>
                    <a:pt x="6219" y="2845"/>
                  </a:lnTo>
                  <a:lnTo>
                    <a:pt x="5942" y="2845"/>
                  </a:lnTo>
                  <a:close/>
                  <a:moveTo>
                    <a:pt x="7407" y="2845"/>
                  </a:moveTo>
                  <a:lnTo>
                    <a:pt x="7407" y="3025"/>
                  </a:lnTo>
                  <a:lnTo>
                    <a:pt x="6953" y="3025"/>
                  </a:lnTo>
                  <a:lnTo>
                    <a:pt x="6953" y="2845"/>
                  </a:lnTo>
                  <a:lnTo>
                    <a:pt x="6675" y="2845"/>
                  </a:lnTo>
                  <a:lnTo>
                    <a:pt x="6675" y="2199"/>
                  </a:lnTo>
                  <a:lnTo>
                    <a:pt x="7685" y="2199"/>
                  </a:lnTo>
                  <a:lnTo>
                    <a:pt x="7685" y="2845"/>
                  </a:lnTo>
                  <a:lnTo>
                    <a:pt x="7407" y="2845"/>
                  </a:lnTo>
                  <a:close/>
                  <a:moveTo>
                    <a:pt x="8874" y="2845"/>
                  </a:moveTo>
                  <a:lnTo>
                    <a:pt x="8874" y="3025"/>
                  </a:lnTo>
                  <a:lnTo>
                    <a:pt x="8418" y="3025"/>
                  </a:lnTo>
                  <a:lnTo>
                    <a:pt x="8418" y="2845"/>
                  </a:lnTo>
                  <a:lnTo>
                    <a:pt x="8141" y="2845"/>
                  </a:lnTo>
                  <a:lnTo>
                    <a:pt x="8141" y="2199"/>
                  </a:lnTo>
                  <a:lnTo>
                    <a:pt x="9151" y="2199"/>
                  </a:lnTo>
                  <a:lnTo>
                    <a:pt x="9151" y="2845"/>
                  </a:lnTo>
                  <a:lnTo>
                    <a:pt x="8874" y="2845"/>
                  </a:lnTo>
                  <a:close/>
                  <a:moveTo>
                    <a:pt x="10339" y="2845"/>
                  </a:moveTo>
                  <a:lnTo>
                    <a:pt x="10339" y="3025"/>
                  </a:lnTo>
                  <a:lnTo>
                    <a:pt x="9883" y="3025"/>
                  </a:lnTo>
                  <a:lnTo>
                    <a:pt x="9883" y="2845"/>
                  </a:lnTo>
                  <a:lnTo>
                    <a:pt x="9606" y="2845"/>
                  </a:lnTo>
                  <a:lnTo>
                    <a:pt x="9606" y="2199"/>
                  </a:lnTo>
                  <a:lnTo>
                    <a:pt x="10617" y="2199"/>
                  </a:lnTo>
                  <a:lnTo>
                    <a:pt x="10617" y="2845"/>
                  </a:lnTo>
                  <a:lnTo>
                    <a:pt x="10339" y="2845"/>
                  </a:lnTo>
                  <a:close/>
                  <a:moveTo>
                    <a:pt x="11851" y="1123"/>
                  </a:moveTo>
                  <a:lnTo>
                    <a:pt x="11851" y="943"/>
                  </a:lnTo>
                  <a:lnTo>
                    <a:pt x="11395" y="943"/>
                  </a:lnTo>
                  <a:lnTo>
                    <a:pt x="11395" y="1123"/>
                  </a:lnTo>
                  <a:lnTo>
                    <a:pt x="11117" y="1123"/>
                  </a:lnTo>
                  <a:lnTo>
                    <a:pt x="11117" y="1769"/>
                  </a:lnTo>
                  <a:lnTo>
                    <a:pt x="12128" y="1769"/>
                  </a:lnTo>
                  <a:lnTo>
                    <a:pt x="12128" y="1123"/>
                  </a:lnTo>
                  <a:lnTo>
                    <a:pt x="11851" y="1123"/>
                  </a:lnTo>
                  <a:close/>
                  <a:moveTo>
                    <a:pt x="11851" y="2845"/>
                  </a:moveTo>
                  <a:lnTo>
                    <a:pt x="11851" y="3025"/>
                  </a:lnTo>
                  <a:lnTo>
                    <a:pt x="11395" y="3025"/>
                  </a:lnTo>
                  <a:lnTo>
                    <a:pt x="11395" y="2845"/>
                  </a:lnTo>
                  <a:lnTo>
                    <a:pt x="11117" y="2845"/>
                  </a:lnTo>
                  <a:lnTo>
                    <a:pt x="11117" y="2199"/>
                  </a:lnTo>
                  <a:lnTo>
                    <a:pt x="12128" y="2199"/>
                  </a:lnTo>
                  <a:lnTo>
                    <a:pt x="12128" y="2845"/>
                  </a:lnTo>
                  <a:lnTo>
                    <a:pt x="11851" y="28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338" tIns="45668" rIns="91338" bIns="4566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1218053" fontAlgn="ctr">
                <a:defRPr/>
              </a:pPr>
              <a:endParaRPr lang="en-US" altLang="zh-CN" sz="2399" kern="0" dirty="0">
                <a:solidFill>
                  <a:srgbClr val="1F497D"/>
                </a:solidFill>
                <a:latin typeface="Arial" panose="020B0604020202020204" pitchFamily="34" charset="0"/>
                <a:ea typeface="微软雅黑"/>
                <a:cs typeface="Arial" pitchFamily="34" charset="0"/>
              </a:endParaRPr>
            </a:p>
          </p:txBody>
        </p:sp>
        <p:grpSp>
          <p:nvGrpSpPr>
            <p:cNvPr id="45" name="组合 78">
              <a:extLst>
                <a:ext uri="{FF2B5EF4-FFF2-40B4-BE49-F238E27FC236}">
                  <a16:creationId xmlns:a16="http://schemas.microsoft.com/office/drawing/2014/main" id="{FCBE9852-C3F4-472A-A3D5-D788E08BC9AD}"/>
                </a:ext>
              </a:extLst>
            </p:cNvPr>
            <p:cNvGrpSpPr/>
            <p:nvPr/>
          </p:nvGrpSpPr>
          <p:grpSpPr>
            <a:xfrm>
              <a:off x="1303358" y="2544150"/>
              <a:ext cx="868034" cy="173607"/>
              <a:chOff x="2449513" y="1096964"/>
              <a:chExt cx="650875" cy="130175"/>
            </a:xfrm>
            <a:grpFill/>
          </p:grpSpPr>
          <p:sp>
            <p:nvSpPr>
              <p:cNvPr id="76" name="Freeform 204">
                <a:extLst>
                  <a:ext uri="{FF2B5EF4-FFF2-40B4-BE49-F238E27FC236}">
                    <a16:creationId xmlns:a16="http://schemas.microsoft.com/office/drawing/2014/main" id="{49F708FC-3665-4767-B46E-7972570DA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9513" y="1096964"/>
                <a:ext cx="79375" cy="117475"/>
              </a:xfrm>
              <a:custGeom>
                <a:avLst/>
                <a:gdLst>
                  <a:gd name="T0" fmla="*/ 84 w 94"/>
                  <a:gd name="T1" fmla="*/ 137 h 137"/>
                  <a:gd name="T2" fmla="*/ 84 w 94"/>
                  <a:gd name="T3" fmla="*/ 137 h 137"/>
                  <a:gd name="T4" fmla="*/ 21 w 94"/>
                  <a:gd name="T5" fmla="*/ 137 h 137"/>
                  <a:gd name="T6" fmla="*/ 0 w 94"/>
                  <a:gd name="T7" fmla="*/ 116 h 137"/>
                  <a:gd name="T8" fmla="*/ 0 w 94"/>
                  <a:gd name="T9" fmla="*/ 21 h 137"/>
                  <a:gd name="T10" fmla="*/ 21 w 94"/>
                  <a:gd name="T11" fmla="*/ 0 h 137"/>
                  <a:gd name="T12" fmla="*/ 84 w 94"/>
                  <a:gd name="T13" fmla="*/ 0 h 137"/>
                  <a:gd name="T14" fmla="*/ 94 w 94"/>
                  <a:gd name="T15" fmla="*/ 10 h 137"/>
                  <a:gd name="T16" fmla="*/ 84 w 94"/>
                  <a:gd name="T17" fmla="*/ 20 h 137"/>
                  <a:gd name="T18" fmla="*/ 21 w 94"/>
                  <a:gd name="T19" fmla="*/ 20 h 137"/>
                  <a:gd name="T20" fmla="*/ 20 w 94"/>
                  <a:gd name="T21" fmla="*/ 21 h 137"/>
                  <a:gd name="T22" fmla="*/ 20 w 94"/>
                  <a:gd name="T23" fmla="*/ 116 h 137"/>
                  <a:gd name="T24" fmla="*/ 21 w 94"/>
                  <a:gd name="T25" fmla="*/ 117 h 137"/>
                  <a:gd name="T26" fmla="*/ 84 w 94"/>
                  <a:gd name="T27" fmla="*/ 117 h 137"/>
                  <a:gd name="T28" fmla="*/ 94 w 94"/>
                  <a:gd name="T29" fmla="*/ 127 h 137"/>
                  <a:gd name="T30" fmla="*/ 84 w 94"/>
                  <a:gd name="T31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137">
                    <a:moveTo>
                      <a:pt x="84" y="137"/>
                    </a:moveTo>
                    <a:lnTo>
                      <a:pt x="84" y="137"/>
                    </a:lnTo>
                    <a:lnTo>
                      <a:pt x="21" y="137"/>
                    </a:lnTo>
                    <a:cubicBezTo>
                      <a:pt x="10" y="137"/>
                      <a:pt x="0" y="127"/>
                      <a:pt x="0" y="116"/>
                    </a:cubicBezTo>
                    <a:lnTo>
                      <a:pt x="0" y="21"/>
                    </a:lnTo>
                    <a:cubicBezTo>
                      <a:pt x="0" y="10"/>
                      <a:pt x="10" y="0"/>
                      <a:pt x="21" y="0"/>
                    </a:cubicBezTo>
                    <a:lnTo>
                      <a:pt x="84" y="0"/>
                    </a:lnTo>
                    <a:cubicBezTo>
                      <a:pt x="90" y="0"/>
                      <a:pt x="94" y="5"/>
                      <a:pt x="94" y="10"/>
                    </a:cubicBezTo>
                    <a:cubicBezTo>
                      <a:pt x="94" y="15"/>
                      <a:pt x="90" y="20"/>
                      <a:pt x="84" y="20"/>
                    </a:cubicBezTo>
                    <a:lnTo>
                      <a:pt x="21" y="20"/>
                    </a:lnTo>
                    <a:cubicBezTo>
                      <a:pt x="21" y="20"/>
                      <a:pt x="20" y="20"/>
                      <a:pt x="20" y="21"/>
                    </a:cubicBezTo>
                    <a:lnTo>
                      <a:pt x="20" y="116"/>
                    </a:lnTo>
                    <a:cubicBezTo>
                      <a:pt x="20" y="116"/>
                      <a:pt x="21" y="117"/>
                      <a:pt x="21" y="117"/>
                    </a:cubicBezTo>
                    <a:lnTo>
                      <a:pt x="84" y="117"/>
                    </a:lnTo>
                    <a:cubicBezTo>
                      <a:pt x="90" y="117"/>
                      <a:pt x="94" y="121"/>
                      <a:pt x="94" y="127"/>
                    </a:cubicBezTo>
                    <a:cubicBezTo>
                      <a:pt x="94" y="132"/>
                      <a:pt x="90" y="137"/>
                      <a:pt x="84" y="13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77" name="Freeform 205">
                <a:extLst>
                  <a:ext uri="{FF2B5EF4-FFF2-40B4-BE49-F238E27FC236}">
                    <a16:creationId xmlns:a16="http://schemas.microsoft.com/office/drawing/2014/main" id="{BE9C14AF-0882-43EC-A2F6-95247043C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138" y="1096964"/>
                <a:ext cx="95250" cy="117475"/>
              </a:xfrm>
              <a:custGeom>
                <a:avLst/>
                <a:gdLst>
                  <a:gd name="T0" fmla="*/ 91 w 112"/>
                  <a:gd name="T1" fmla="*/ 137 h 137"/>
                  <a:gd name="T2" fmla="*/ 91 w 112"/>
                  <a:gd name="T3" fmla="*/ 137 h 137"/>
                  <a:gd name="T4" fmla="*/ 10 w 112"/>
                  <a:gd name="T5" fmla="*/ 137 h 137"/>
                  <a:gd name="T6" fmla="*/ 0 w 112"/>
                  <a:gd name="T7" fmla="*/ 127 h 137"/>
                  <a:gd name="T8" fmla="*/ 10 w 112"/>
                  <a:gd name="T9" fmla="*/ 117 h 137"/>
                  <a:gd name="T10" fmla="*/ 91 w 112"/>
                  <a:gd name="T11" fmla="*/ 117 h 137"/>
                  <a:gd name="T12" fmla="*/ 92 w 112"/>
                  <a:gd name="T13" fmla="*/ 116 h 137"/>
                  <a:gd name="T14" fmla="*/ 92 w 112"/>
                  <a:gd name="T15" fmla="*/ 21 h 137"/>
                  <a:gd name="T16" fmla="*/ 91 w 112"/>
                  <a:gd name="T17" fmla="*/ 20 h 137"/>
                  <a:gd name="T18" fmla="*/ 17 w 112"/>
                  <a:gd name="T19" fmla="*/ 20 h 137"/>
                  <a:gd name="T20" fmla="*/ 7 w 112"/>
                  <a:gd name="T21" fmla="*/ 10 h 137"/>
                  <a:gd name="T22" fmla="*/ 17 w 112"/>
                  <a:gd name="T23" fmla="*/ 0 h 137"/>
                  <a:gd name="T24" fmla="*/ 91 w 112"/>
                  <a:gd name="T25" fmla="*/ 0 h 137"/>
                  <a:gd name="T26" fmla="*/ 112 w 112"/>
                  <a:gd name="T27" fmla="*/ 21 h 137"/>
                  <a:gd name="T28" fmla="*/ 112 w 112"/>
                  <a:gd name="T29" fmla="*/ 116 h 137"/>
                  <a:gd name="T30" fmla="*/ 91 w 112"/>
                  <a:gd name="T31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2" h="137">
                    <a:moveTo>
                      <a:pt x="91" y="137"/>
                    </a:moveTo>
                    <a:lnTo>
                      <a:pt x="91" y="137"/>
                    </a:lnTo>
                    <a:lnTo>
                      <a:pt x="10" y="137"/>
                    </a:lnTo>
                    <a:cubicBezTo>
                      <a:pt x="4" y="137"/>
                      <a:pt x="0" y="132"/>
                      <a:pt x="0" y="127"/>
                    </a:cubicBezTo>
                    <a:cubicBezTo>
                      <a:pt x="0" y="121"/>
                      <a:pt x="4" y="117"/>
                      <a:pt x="10" y="117"/>
                    </a:cubicBezTo>
                    <a:lnTo>
                      <a:pt x="91" y="117"/>
                    </a:lnTo>
                    <a:cubicBezTo>
                      <a:pt x="92" y="117"/>
                      <a:pt x="92" y="116"/>
                      <a:pt x="92" y="116"/>
                    </a:cubicBezTo>
                    <a:lnTo>
                      <a:pt x="92" y="21"/>
                    </a:lnTo>
                    <a:cubicBezTo>
                      <a:pt x="92" y="20"/>
                      <a:pt x="92" y="20"/>
                      <a:pt x="91" y="20"/>
                    </a:cubicBezTo>
                    <a:lnTo>
                      <a:pt x="17" y="20"/>
                    </a:lnTo>
                    <a:cubicBezTo>
                      <a:pt x="11" y="20"/>
                      <a:pt x="7" y="15"/>
                      <a:pt x="7" y="10"/>
                    </a:cubicBezTo>
                    <a:cubicBezTo>
                      <a:pt x="7" y="5"/>
                      <a:pt x="11" y="0"/>
                      <a:pt x="17" y="0"/>
                    </a:cubicBezTo>
                    <a:lnTo>
                      <a:pt x="91" y="0"/>
                    </a:lnTo>
                    <a:cubicBezTo>
                      <a:pt x="102" y="0"/>
                      <a:pt x="112" y="10"/>
                      <a:pt x="112" y="21"/>
                    </a:cubicBezTo>
                    <a:lnTo>
                      <a:pt x="112" y="116"/>
                    </a:lnTo>
                    <a:cubicBezTo>
                      <a:pt x="112" y="127"/>
                      <a:pt x="102" y="137"/>
                      <a:pt x="91" y="13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/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微软雅黑"/>
                </a:endParaRPr>
              </a:p>
            </p:txBody>
          </p:sp>
          <p:sp>
            <p:nvSpPr>
              <p:cNvPr id="78" name="Freeform 206">
                <a:extLst>
                  <a:ext uri="{FF2B5EF4-FFF2-40B4-BE49-F238E27FC236}">
                    <a16:creationId xmlns:a16="http://schemas.microsoft.com/office/drawing/2014/main" id="{919D62AA-1BC0-4F27-9529-937AE51BD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813" y="1196976"/>
                <a:ext cx="93663" cy="17463"/>
              </a:xfrm>
              <a:custGeom>
                <a:avLst/>
                <a:gdLst>
                  <a:gd name="T0" fmla="*/ 99 w 109"/>
                  <a:gd name="T1" fmla="*/ 20 h 20"/>
                  <a:gd name="T2" fmla="*/ 99 w 109"/>
                  <a:gd name="T3" fmla="*/ 20 h 20"/>
                  <a:gd name="T4" fmla="*/ 10 w 109"/>
                  <a:gd name="T5" fmla="*/ 20 h 20"/>
                  <a:gd name="T6" fmla="*/ 0 w 109"/>
                  <a:gd name="T7" fmla="*/ 10 h 20"/>
                  <a:gd name="T8" fmla="*/ 10 w 109"/>
                  <a:gd name="T9" fmla="*/ 0 h 20"/>
                  <a:gd name="T10" fmla="*/ 99 w 109"/>
                  <a:gd name="T11" fmla="*/ 0 h 20"/>
                  <a:gd name="T12" fmla="*/ 109 w 109"/>
                  <a:gd name="T13" fmla="*/ 10 h 20"/>
                  <a:gd name="T14" fmla="*/ 99 w 109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20">
                    <a:moveTo>
                      <a:pt x="99" y="20"/>
                    </a:moveTo>
                    <a:lnTo>
                      <a:pt x="99" y="20"/>
                    </a:lnTo>
                    <a:lnTo>
                      <a:pt x="10" y="20"/>
                    </a:ln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lnTo>
                      <a:pt x="99" y="0"/>
                    </a:lnTo>
                    <a:cubicBezTo>
                      <a:pt x="104" y="0"/>
                      <a:pt x="109" y="4"/>
                      <a:pt x="109" y="10"/>
                    </a:cubicBezTo>
                    <a:cubicBezTo>
                      <a:pt x="109" y="15"/>
                      <a:pt x="104" y="20"/>
                      <a:pt x="99" y="2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79" name="Freeform 207">
                <a:extLst>
                  <a:ext uri="{FF2B5EF4-FFF2-40B4-BE49-F238E27FC236}">
                    <a16:creationId xmlns:a16="http://schemas.microsoft.com/office/drawing/2014/main" id="{21A74E83-40BA-4B90-9F7F-5D7F0856A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013" y="1096964"/>
                <a:ext cx="525463" cy="17463"/>
              </a:xfrm>
              <a:custGeom>
                <a:avLst/>
                <a:gdLst>
                  <a:gd name="T0" fmla="*/ 608 w 618"/>
                  <a:gd name="T1" fmla="*/ 20 h 20"/>
                  <a:gd name="T2" fmla="*/ 608 w 618"/>
                  <a:gd name="T3" fmla="*/ 20 h 20"/>
                  <a:gd name="T4" fmla="*/ 10 w 618"/>
                  <a:gd name="T5" fmla="*/ 20 h 20"/>
                  <a:gd name="T6" fmla="*/ 0 w 618"/>
                  <a:gd name="T7" fmla="*/ 10 h 20"/>
                  <a:gd name="T8" fmla="*/ 10 w 618"/>
                  <a:gd name="T9" fmla="*/ 0 h 20"/>
                  <a:gd name="T10" fmla="*/ 608 w 618"/>
                  <a:gd name="T11" fmla="*/ 0 h 20"/>
                  <a:gd name="T12" fmla="*/ 618 w 618"/>
                  <a:gd name="T13" fmla="*/ 10 h 20"/>
                  <a:gd name="T14" fmla="*/ 608 w 618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8" h="20">
                    <a:moveTo>
                      <a:pt x="608" y="20"/>
                    </a:moveTo>
                    <a:lnTo>
                      <a:pt x="608" y="20"/>
                    </a:lnTo>
                    <a:lnTo>
                      <a:pt x="10" y="20"/>
                    </a:lnTo>
                    <a:cubicBezTo>
                      <a:pt x="5" y="20"/>
                      <a:pt x="0" y="15"/>
                      <a:pt x="0" y="10"/>
                    </a:cubicBezTo>
                    <a:cubicBezTo>
                      <a:pt x="0" y="5"/>
                      <a:pt x="5" y="0"/>
                      <a:pt x="10" y="0"/>
                    </a:cubicBezTo>
                    <a:lnTo>
                      <a:pt x="608" y="0"/>
                    </a:lnTo>
                    <a:cubicBezTo>
                      <a:pt x="613" y="0"/>
                      <a:pt x="618" y="5"/>
                      <a:pt x="618" y="10"/>
                    </a:cubicBezTo>
                    <a:cubicBezTo>
                      <a:pt x="618" y="15"/>
                      <a:pt x="613" y="20"/>
                      <a:pt x="608" y="2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80" name="Freeform 208">
                <a:extLst>
                  <a:ext uri="{FF2B5EF4-FFF2-40B4-BE49-F238E27FC236}">
                    <a16:creationId xmlns:a16="http://schemas.microsoft.com/office/drawing/2014/main" id="{81EB150C-BE44-490F-93D2-3622C66CB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013" y="1196976"/>
                <a:ext cx="381000" cy="17463"/>
              </a:xfrm>
              <a:custGeom>
                <a:avLst/>
                <a:gdLst>
                  <a:gd name="T0" fmla="*/ 439 w 449"/>
                  <a:gd name="T1" fmla="*/ 20 h 20"/>
                  <a:gd name="T2" fmla="*/ 439 w 449"/>
                  <a:gd name="T3" fmla="*/ 20 h 20"/>
                  <a:gd name="T4" fmla="*/ 10 w 449"/>
                  <a:gd name="T5" fmla="*/ 20 h 20"/>
                  <a:gd name="T6" fmla="*/ 0 w 449"/>
                  <a:gd name="T7" fmla="*/ 10 h 20"/>
                  <a:gd name="T8" fmla="*/ 10 w 449"/>
                  <a:gd name="T9" fmla="*/ 0 h 20"/>
                  <a:gd name="T10" fmla="*/ 439 w 449"/>
                  <a:gd name="T11" fmla="*/ 0 h 20"/>
                  <a:gd name="T12" fmla="*/ 449 w 449"/>
                  <a:gd name="T13" fmla="*/ 10 h 20"/>
                  <a:gd name="T14" fmla="*/ 439 w 449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9" h="20">
                    <a:moveTo>
                      <a:pt x="439" y="20"/>
                    </a:moveTo>
                    <a:lnTo>
                      <a:pt x="439" y="20"/>
                    </a:lnTo>
                    <a:lnTo>
                      <a:pt x="10" y="20"/>
                    </a:lnTo>
                    <a:cubicBezTo>
                      <a:pt x="5" y="20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lnTo>
                      <a:pt x="439" y="0"/>
                    </a:lnTo>
                    <a:cubicBezTo>
                      <a:pt x="444" y="0"/>
                      <a:pt x="449" y="4"/>
                      <a:pt x="449" y="10"/>
                    </a:cubicBezTo>
                    <a:cubicBezTo>
                      <a:pt x="449" y="15"/>
                      <a:pt x="444" y="20"/>
                      <a:pt x="439" y="2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81" name="Freeform 209">
                <a:extLst>
                  <a:ext uri="{FF2B5EF4-FFF2-40B4-BE49-F238E27FC236}">
                    <a16:creationId xmlns:a16="http://schemas.microsoft.com/office/drawing/2014/main" id="{2D5D6E16-8E96-43CF-A611-1B856F5E8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2738" y="1182689"/>
                <a:ext cx="42863" cy="44450"/>
              </a:xfrm>
              <a:custGeom>
                <a:avLst/>
                <a:gdLst>
                  <a:gd name="T0" fmla="*/ 25 w 51"/>
                  <a:gd name="T1" fmla="*/ 52 h 52"/>
                  <a:gd name="T2" fmla="*/ 25 w 51"/>
                  <a:gd name="T3" fmla="*/ 52 h 52"/>
                  <a:gd name="T4" fmla="*/ 0 w 51"/>
                  <a:gd name="T5" fmla="*/ 26 h 52"/>
                  <a:gd name="T6" fmla="*/ 25 w 51"/>
                  <a:gd name="T7" fmla="*/ 0 h 52"/>
                  <a:gd name="T8" fmla="*/ 51 w 51"/>
                  <a:gd name="T9" fmla="*/ 26 h 52"/>
                  <a:gd name="T10" fmla="*/ 25 w 51"/>
                  <a:gd name="T1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2">
                    <a:moveTo>
                      <a:pt x="25" y="52"/>
                    </a:moveTo>
                    <a:lnTo>
                      <a:pt x="25" y="52"/>
                    </a:lnTo>
                    <a:cubicBezTo>
                      <a:pt x="11" y="52"/>
                      <a:pt x="0" y="40"/>
                      <a:pt x="0" y="26"/>
                    </a:cubicBezTo>
                    <a:cubicBezTo>
                      <a:pt x="0" y="12"/>
                      <a:pt x="11" y="0"/>
                      <a:pt x="25" y="0"/>
                    </a:cubicBezTo>
                    <a:cubicBezTo>
                      <a:pt x="39" y="0"/>
                      <a:pt x="51" y="12"/>
                      <a:pt x="51" y="26"/>
                    </a:cubicBezTo>
                    <a:cubicBezTo>
                      <a:pt x="51" y="40"/>
                      <a:pt x="39" y="52"/>
                      <a:pt x="25" y="5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82" name="Freeform 210">
                <a:extLst>
                  <a:ext uri="{FF2B5EF4-FFF2-40B4-BE49-F238E27FC236}">
                    <a16:creationId xmlns:a16="http://schemas.microsoft.com/office/drawing/2014/main" id="{328D0745-3699-4BDA-A332-411ACA9FAB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413" y="1182689"/>
                <a:ext cx="42863" cy="44450"/>
              </a:xfrm>
              <a:custGeom>
                <a:avLst/>
                <a:gdLst>
                  <a:gd name="T0" fmla="*/ 26 w 52"/>
                  <a:gd name="T1" fmla="*/ 52 h 52"/>
                  <a:gd name="T2" fmla="*/ 26 w 52"/>
                  <a:gd name="T3" fmla="*/ 52 h 52"/>
                  <a:gd name="T4" fmla="*/ 0 w 52"/>
                  <a:gd name="T5" fmla="*/ 26 h 52"/>
                  <a:gd name="T6" fmla="*/ 26 w 52"/>
                  <a:gd name="T7" fmla="*/ 0 h 52"/>
                  <a:gd name="T8" fmla="*/ 52 w 52"/>
                  <a:gd name="T9" fmla="*/ 26 h 52"/>
                  <a:gd name="T10" fmla="*/ 26 w 52"/>
                  <a:gd name="T1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2">
                    <a:moveTo>
                      <a:pt x="26" y="52"/>
                    </a:moveTo>
                    <a:lnTo>
                      <a:pt x="26" y="52"/>
                    </a:lnTo>
                    <a:cubicBezTo>
                      <a:pt x="12" y="52"/>
                      <a:pt x="0" y="40"/>
                      <a:pt x="0" y="26"/>
                    </a:cubicBezTo>
                    <a:cubicBezTo>
                      <a:pt x="0" y="12"/>
                      <a:pt x="12" y="0"/>
                      <a:pt x="26" y="0"/>
                    </a:cubicBezTo>
                    <a:cubicBezTo>
                      <a:pt x="40" y="0"/>
                      <a:pt x="52" y="12"/>
                      <a:pt x="52" y="26"/>
                    </a:cubicBezTo>
                    <a:cubicBezTo>
                      <a:pt x="52" y="40"/>
                      <a:pt x="40" y="52"/>
                      <a:pt x="26" y="5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83" name="Freeform 211">
                <a:extLst>
                  <a:ext uri="{FF2B5EF4-FFF2-40B4-BE49-F238E27FC236}">
                    <a16:creationId xmlns:a16="http://schemas.microsoft.com/office/drawing/2014/main" id="{F694A9E1-CA5F-4A8D-965F-9ED0809CE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3963" y="1101726"/>
                <a:ext cx="7938" cy="107950"/>
              </a:xfrm>
              <a:custGeom>
                <a:avLst/>
                <a:gdLst>
                  <a:gd name="T0" fmla="*/ 5 w 10"/>
                  <a:gd name="T1" fmla="*/ 127 h 127"/>
                  <a:gd name="T2" fmla="*/ 5 w 10"/>
                  <a:gd name="T3" fmla="*/ 127 h 127"/>
                  <a:gd name="T4" fmla="*/ 0 w 10"/>
                  <a:gd name="T5" fmla="*/ 122 h 127"/>
                  <a:gd name="T6" fmla="*/ 0 w 10"/>
                  <a:gd name="T7" fmla="*/ 5 h 127"/>
                  <a:gd name="T8" fmla="*/ 5 w 10"/>
                  <a:gd name="T9" fmla="*/ 0 h 127"/>
                  <a:gd name="T10" fmla="*/ 10 w 10"/>
                  <a:gd name="T11" fmla="*/ 5 h 127"/>
                  <a:gd name="T12" fmla="*/ 10 w 10"/>
                  <a:gd name="T13" fmla="*/ 122 h 127"/>
                  <a:gd name="T14" fmla="*/ 5 w 10"/>
                  <a:gd name="T15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27">
                    <a:moveTo>
                      <a:pt x="5" y="127"/>
                    </a:moveTo>
                    <a:lnTo>
                      <a:pt x="5" y="127"/>
                    </a:lnTo>
                    <a:cubicBezTo>
                      <a:pt x="2" y="127"/>
                      <a:pt x="0" y="125"/>
                      <a:pt x="0" y="122"/>
                    </a:cubicBezTo>
                    <a:lnTo>
                      <a:pt x="0" y="5"/>
                    </a:ln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10" y="2"/>
                      <a:pt x="10" y="5"/>
                    </a:cubicBezTo>
                    <a:lnTo>
                      <a:pt x="10" y="122"/>
                    </a:lnTo>
                    <a:cubicBezTo>
                      <a:pt x="10" y="125"/>
                      <a:pt x="7" y="127"/>
                      <a:pt x="5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84" name="Freeform 212">
                <a:extLst>
                  <a:ext uri="{FF2B5EF4-FFF2-40B4-BE49-F238E27FC236}">
                    <a16:creationId xmlns:a16="http://schemas.microsoft.com/office/drawing/2014/main" id="{A65BEEF0-EE94-4CC7-BD39-2BA45ACBC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826" y="1101726"/>
                <a:ext cx="9525" cy="107950"/>
              </a:xfrm>
              <a:custGeom>
                <a:avLst/>
                <a:gdLst>
                  <a:gd name="T0" fmla="*/ 5 w 10"/>
                  <a:gd name="T1" fmla="*/ 127 h 127"/>
                  <a:gd name="T2" fmla="*/ 5 w 10"/>
                  <a:gd name="T3" fmla="*/ 127 h 127"/>
                  <a:gd name="T4" fmla="*/ 0 w 10"/>
                  <a:gd name="T5" fmla="*/ 122 h 127"/>
                  <a:gd name="T6" fmla="*/ 0 w 10"/>
                  <a:gd name="T7" fmla="*/ 5 h 127"/>
                  <a:gd name="T8" fmla="*/ 5 w 10"/>
                  <a:gd name="T9" fmla="*/ 0 h 127"/>
                  <a:gd name="T10" fmla="*/ 10 w 10"/>
                  <a:gd name="T11" fmla="*/ 5 h 127"/>
                  <a:gd name="T12" fmla="*/ 10 w 10"/>
                  <a:gd name="T13" fmla="*/ 122 h 127"/>
                  <a:gd name="T14" fmla="*/ 5 w 10"/>
                  <a:gd name="T15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27">
                    <a:moveTo>
                      <a:pt x="5" y="127"/>
                    </a:moveTo>
                    <a:lnTo>
                      <a:pt x="5" y="127"/>
                    </a:lnTo>
                    <a:cubicBezTo>
                      <a:pt x="2" y="127"/>
                      <a:pt x="0" y="125"/>
                      <a:pt x="0" y="122"/>
                    </a:cubicBezTo>
                    <a:lnTo>
                      <a:pt x="0" y="5"/>
                    </a:ln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lnTo>
                      <a:pt x="10" y="122"/>
                    </a:lnTo>
                    <a:cubicBezTo>
                      <a:pt x="10" y="125"/>
                      <a:pt x="8" y="127"/>
                      <a:pt x="5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85" name="Freeform 213">
                <a:extLst>
                  <a:ext uri="{FF2B5EF4-FFF2-40B4-BE49-F238E27FC236}">
                    <a16:creationId xmlns:a16="http://schemas.microsoft.com/office/drawing/2014/main" id="{621EC978-B6EC-4E10-953D-851E9BEF5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276" y="1133476"/>
                <a:ext cx="47625" cy="9525"/>
              </a:xfrm>
              <a:custGeom>
                <a:avLst/>
                <a:gdLst>
                  <a:gd name="T0" fmla="*/ 52 w 57"/>
                  <a:gd name="T1" fmla="*/ 10 h 10"/>
                  <a:gd name="T2" fmla="*/ 52 w 57"/>
                  <a:gd name="T3" fmla="*/ 10 h 10"/>
                  <a:gd name="T4" fmla="*/ 5 w 57"/>
                  <a:gd name="T5" fmla="*/ 10 h 10"/>
                  <a:gd name="T6" fmla="*/ 0 w 57"/>
                  <a:gd name="T7" fmla="*/ 5 h 10"/>
                  <a:gd name="T8" fmla="*/ 5 w 57"/>
                  <a:gd name="T9" fmla="*/ 0 h 10"/>
                  <a:gd name="T10" fmla="*/ 52 w 57"/>
                  <a:gd name="T11" fmla="*/ 0 h 10"/>
                  <a:gd name="T12" fmla="*/ 57 w 57"/>
                  <a:gd name="T13" fmla="*/ 5 h 10"/>
                  <a:gd name="T14" fmla="*/ 52 w 57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10">
                    <a:moveTo>
                      <a:pt x="52" y="10"/>
                    </a:moveTo>
                    <a:lnTo>
                      <a:pt x="52" y="10"/>
                    </a:lnTo>
                    <a:lnTo>
                      <a:pt x="5" y="10"/>
                    </a:lnTo>
                    <a:cubicBezTo>
                      <a:pt x="2" y="10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lnTo>
                      <a:pt x="52" y="0"/>
                    </a:lnTo>
                    <a:cubicBezTo>
                      <a:pt x="54" y="0"/>
                      <a:pt x="57" y="2"/>
                      <a:pt x="57" y="5"/>
                    </a:cubicBezTo>
                    <a:cubicBezTo>
                      <a:pt x="57" y="7"/>
                      <a:pt x="54" y="10"/>
                      <a:pt x="52" y="1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86" name="Freeform 214">
                <a:extLst>
                  <a:ext uri="{FF2B5EF4-FFF2-40B4-BE49-F238E27FC236}">
                    <a16:creationId xmlns:a16="http://schemas.microsoft.com/office/drawing/2014/main" id="{1DD15898-6D5C-4FB1-AF58-43DB99D3A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3326" y="1163639"/>
                <a:ext cx="14288" cy="14288"/>
              </a:xfrm>
              <a:custGeom>
                <a:avLst/>
                <a:gdLst>
                  <a:gd name="T0" fmla="*/ 16 w 16"/>
                  <a:gd name="T1" fmla="*/ 16 h 16"/>
                  <a:gd name="T2" fmla="*/ 16 w 16"/>
                  <a:gd name="T3" fmla="*/ 16 h 16"/>
                  <a:gd name="T4" fmla="*/ 0 w 16"/>
                  <a:gd name="T5" fmla="*/ 16 h 16"/>
                  <a:gd name="T6" fmla="*/ 0 w 16"/>
                  <a:gd name="T7" fmla="*/ 0 h 16"/>
                  <a:gd name="T8" fmla="*/ 16 w 16"/>
                  <a:gd name="T9" fmla="*/ 0 h 16"/>
                  <a:gd name="T10" fmla="*/ 16 w 16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87" name="Freeform 215">
                <a:extLst>
                  <a:ext uri="{FF2B5EF4-FFF2-40B4-BE49-F238E27FC236}">
                    <a16:creationId xmlns:a16="http://schemas.microsoft.com/office/drawing/2014/main" id="{6D160FE9-8916-4C41-A27E-89E55D9B9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6413" y="1133476"/>
                <a:ext cx="46038" cy="9525"/>
              </a:xfrm>
              <a:custGeom>
                <a:avLst/>
                <a:gdLst>
                  <a:gd name="T0" fmla="*/ 50 w 55"/>
                  <a:gd name="T1" fmla="*/ 10 h 10"/>
                  <a:gd name="T2" fmla="*/ 50 w 55"/>
                  <a:gd name="T3" fmla="*/ 10 h 10"/>
                  <a:gd name="T4" fmla="*/ 5 w 55"/>
                  <a:gd name="T5" fmla="*/ 10 h 10"/>
                  <a:gd name="T6" fmla="*/ 0 w 55"/>
                  <a:gd name="T7" fmla="*/ 5 h 10"/>
                  <a:gd name="T8" fmla="*/ 5 w 55"/>
                  <a:gd name="T9" fmla="*/ 0 h 10"/>
                  <a:gd name="T10" fmla="*/ 50 w 55"/>
                  <a:gd name="T11" fmla="*/ 0 h 10"/>
                  <a:gd name="T12" fmla="*/ 55 w 55"/>
                  <a:gd name="T13" fmla="*/ 5 h 10"/>
                  <a:gd name="T14" fmla="*/ 50 w 55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0">
                    <a:moveTo>
                      <a:pt x="50" y="10"/>
                    </a:moveTo>
                    <a:lnTo>
                      <a:pt x="50" y="10"/>
                    </a:lnTo>
                    <a:lnTo>
                      <a:pt x="5" y="10"/>
                    </a:lnTo>
                    <a:cubicBezTo>
                      <a:pt x="2" y="10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lnTo>
                      <a:pt x="50" y="0"/>
                    </a:lnTo>
                    <a:cubicBezTo>
                      <a:pt x="53" y="0"/>
                      <a:pt x="55" y="2"/>
                      <a:pt x="55" y="5"/>
                    </a:cubicBezTo>
                    <a:cubicBezTo>
                      <a:pt x="55" y="7"/>
                      <a:pt x="53" y="10"/>
                      <a:pt x="50" y="1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88" name="Freeform 216">
                <a:extLst>
                  <a:ext uri="{FF2B5EF4-FFF2-40B4-BE49-F238E27FC236}">
                    <a16:creationId xmlns:a16="http://schemas.microsoft.com/office/drawing/2014/main" id="{AF4CA593-8A53-4FFD-A2EE-1E9C14292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2288" y="1163639"/>
                <a:ext cx="14288" cy="14288"/>
              </a:xfrm>
              <a:custGeom>
                <a:avLst/>
                <a:gdLst>
                  <a:gd name="T0" fmla="*/ 16 w 16"/>
                  <a:gd name="T1" fmla="*/ 16 h 16"/>
                  <a:gd name="T2" fmla="*/ 16 w 16"/>
                  <a:gd name="T3" fmla="*/ 16 h 16"/>
                  <a:gd name="T4" fmla="*/ 0 w 16"/>
                  <a:gd name="T5" fmla="*/ 16 h 16"/>
                  <a:gd name="T6" fmla="*/ 0 w 16"/>
                  <a:gd name="T7" fmla="*/ 0 h 16"/>
                  <a:gd name="T8" fmla="*/ 16 w 16"/>
                  <a:gd name="T9" fmla="*/ 0 h 16"/>
                  <a:gd name="T10" fmla="*/ 16 w 16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89" name="Freeform 217">
                <a:extLst>
                  <a:ext uri="{FF2B5EF4-FFF2-40B4-BE49-F238E27FC236}">
                    <a16:creationId xmlns:a16="http://schemas.microsoft.com/office/drawing/2014/main" id="{4A88990E-7B74-45EC-989E-B5FECF7A5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051" y="1125539"/>
                <a:ext cx="65088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90" name="Freeform 218">
                <a:extLst>
                  <a:ext uri="{FF2B5EF4-FFF2-40B4-BE49-F238E27FC236}">
                    <a16:creationId xmlns:a16="http://schemas.microsoft.com/office/drawing/2014/main" id="{775BE2DC-FBFD-4234-8BEE-5BDAE3BDD1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376" y="1130301"/>
                <a:ext cx="17463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91" name="Freeform 219">
                <a:extLst>
                  <a:ext uri="{FF2B5EF4-FFF2-40B4-BE49-F238E27FC236}">
                    <a16:creationId xmlns:a16="http://schemas.microsoft.com/office/drawing/2014/main" id="{5933B4A2-3D36-43BC-A315-8E8E25AF8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051" y="1155701"/>
                <a:ext cx="65088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92" name="Freeform 220">
                <a:extLst>
                  <a:ext uri="{FF2B5EF4-FFF2-40B4-BE49-F238E27FC236}">
                    <a16:creationId xmlns:a16="http://schemas.microsoft.com/office/drawing/2014/main" id="{B25116E0-0104-4EDF-8F3E-7BC718E58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376" y="1158876"/>
                <a:ext cx="17463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93" name="Freeform 221">
                <a:extLst>
                  <a:ext uri="{FF2B5EF4-FFF2-40B4-BE49-F238E27FC236}">
                    <a16:creationId xmlns:a16="http://schemas.microsoft.com/office/drawing/2014/main" id="{C1CE0311-1480-4023-B40E-9A69A1678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4938" y="1125539"/>
                <a:ext cx="66675" cy="19050"/>
              </a:xfrm>
              <a:custGeom>
                <a:avLst/>
                <a:gdLst>
                  <a:gd name="T0" fmla="*/ 79 w 79"/>
                  <a:gd name="T1" fmla="*/ 22 h 22"/>
                  <a:gd name="T2" fmla="*/ 79 w 79"/>
                  <a:gd name="T3" fmla="*/ 22 h 22"/>
                  <a:gd name="T4" fmla="*/ 0 w 79"/>
                  <a:gd name="T5" fmla="*/ 22 h 22"/>
                  <a:gd name="T6" fmla="*/ 0 w 79"/>
                  <a:gd name="T7" fmla="*/ 0 h 22"/>
                  <a:gd name="T8" fmla="*/ 63 w 79"/>
                  <a:gd name="T9" fmla="*/ 0 h 22"/>
                  <a:gd name="T10" fmla="*/ 79 w 79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22">
                    <a:moveTo>
                      <a:pt x="79" y="22"/>
                    </a:moveTo>
                    <a:lnTo>
                      <a:pt x="79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79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94" name="Freeform 222">
                <a:extLst>
                  <a:ext uri="{FF2B5EF4-FFF2-40B4-BE49-F238E27FC236}">
                    <a16:creationId xmlns:a16="http://schemas.microsoft.com/office/drawing/2014/main" id="{04FA8E41-0A84-41E0-9BD7-1302BF2E5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263" y="1130301"/>
                <a:ext cx="19050" cy="12700"/>
              </a:xfrm>
              <a:custGeom>
                <a:avLst/>
                <a:gdLst>
                  <a:gd name="T0" fmla="*/ 0 w 22"/>
                  <a:gd name="T1" fmla="*/ 0 h 15"/>
                  <a:gd name="T2" fmla="*/ 0 w 22"/>
                  <a:gd name="T3" fmla="*/ 0 h 15"/>
                  <a:gd name="T4" fmla="*/ 22 w 22"/>
                  <a:gd name="T5" fmla="*/ 0 h 15"/>
                  <a:gd name="T6" fmla="*/ 22 w 22"/>
                  <a:gd name="T7" fmla="*/ 15 h 15"/>
                  <a:gd name="T8" fmla="*/ 12 w 22"/>
                  <a:gd name="T9" fmla="*/ 15 h 15"/>
                  <a:gd name="T10" fmla="*/ 0 w 22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5">
                    <a:moveTo>
                      <a:pt x="0" y="0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2" y="15"/>
                    </a:lnTo>
                    <a:lnTo>
                      <a:pt x="12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95" name="Freeform 223">
                <a:extLst>
                  <a:ext uri="{FF2B5EF4-FFF2-40B4-BE49-F238E27FC236}">
                    <a16:creationId xmlns:a16="http://schemas.microsoft.com/office/drawing/2014/main" id="{5F25CE30-3324-499E-AC86-46DF5A5D2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4938" y="1155701"/>
                <a:ext cx="66675" cy="19050"/>
              </a:xfrm>
              <a:custGeom>
                <a:avLst/>
                <a:gdLst>
                  <a:gd name="T0" fmla="*/ 79 w 79"/>
                  <a:gd name="T1" fmla="*/ 22 h 22"/>
                  <a:gd name="T2" fmla="*/ 79 w 79"/>
                  <a:gd name="T3" fmla="*/ 22 h 22"/>
                  <a:gd name="T4" fmla="*/ 0 w 79"/>
                  <a:gd name="T5" fmla="*/ 22 h 22"/>
                  <a:gd name="T6" fmla="*/ 0 w 79"/>
                  <a:gd name="T7" fmla="*/ 0 h 22"/>
                  <a:gd name="T8" fmla="*/ 63 w 79"/>
                  <a:gd name="T9" fmla="*/ 0 h 22"/>
                  <a:gd name="T10" fmla="*/ 79 w 79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22">
                    <a:moveTo>
                      <a:pt x="79" y="22"/>
                    </a:moveTo>
                    <a:lnTo>
                      <a:pt x="79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79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96" name="Freeform 224">
                <a:extLst>
                  <a:ext uri="{FF2B5EF4-FFF2-40B4-BE49-F238E27FC236}">
                    <a16:creationId xmlns:a16="http://schemas.microsoft.com/office/drawing/2014/main" id="{F6999E23-5E76-4F66-AD47-8BE968563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263" y="1158876"/>
                <a:ext cx="19050" cy="12700"/>
              </a:xfrm>
              <a:custGeom>
                <a:avLst/>
                <a:gdLst>
                  <a:gd name="T0" fmla="*/ 0 w 22"/>
                  <a:gd name="T1" fmla="*/ 0 h 15"/>
                  <a:gd name="T2" fmla="*/ 0 w 22"/>
                  <a:gd name="T3" fmla="*/ 0 h 15"/>
                  <a:gd name="T4" fmla="*/ 22 w 22"/>
                  <a:gd name="T5" fmla="*/ 0 h 15"/>
                  <a:gd name="T6" fmla="*/ 22 w 22"/>
                  <a:gd name="T7" fmla="*/ 15 h 15"/>
                  <a:gd name="T8" fmla="*/ 12 w 22"/>
                  <a:gd name="T9" fmla="*/ 15 h 15"/>
                  <a:gd name="T10" fmla="*/ 0 w 22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5">
                    <a:moveTo>
                      <a:pt x="0" y="0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2" y="15"/>
                    </a:lnTo>
                    <a:lnTo>
                      <a:pt x="12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97" name="Freeform 226">
                <a:extLst>
                  <a:ext uri="{FF2B5EF4-FFF2-40B4-BE49-F238E27FC236}">
                    <a16:creationId xmlns:a16="http://schemas.microsoft.com/office/drawing/2014/main" id="{8B116074-EC1B-42C6-B447-672A7B3F8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001" y="1125538"/>
                <a:ext cx="66675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98" name="Freeform 227">
                <a:extLst>
                  <a:ext uri="{FF2B5EF4-FFF2-40B4-BE49-F238E27FC236}">
                    <a16:creationId xmlns:a16="http://schemas.microsoft.com/office/drawing/2014/main" id="{5D6650E3-53DD-4CEE-97E5-4488F22AA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4326" y="1130301"/>
                <a:ext cx="19050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99" name="Freeform 228">
                <a:extLst>
                  <a:ext uri="{FF2B5EF4-FFF2-40B4-BE49-F238E27FC236}">
                    <a16:creationId xmlns:a16="http://schemas.microsoft.com/office/drawing/2014/main" id="{E187E3C7-57B8-4BA3-8BD8-5E8B15918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001" y="1155701"/>
                <a:ext cx="66675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00" name="Freeform 229">
                <a:extLst>
                  <a:ext uri="{FF2B5EF4-FFF2-40B4-BE49-F238E27FC236}">
                    <a16:creationId xmlns:a16="http://schemas.microsoft.com/office/drawing/2014/main" id="{A7DBF707-5B66-4CE3-88CC-6AB53222D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4326" y="1158876"/>
                <a:ext cx="19050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01" name="Freeform 230">
                <a:extLst>
                  <a:ext uri="{FF2B5EF4-FFF2-40B4-BE49-F238E27FC236}">
                    <a16:creationId xmlns:a16="http://schemas.microsoft.com/office/drawing/2014/main" id="{EE9A5449-EA24-4528-9B49-A61287BD5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063" y="1125538"/>
                <a:ext cx="66675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02" name="Freeform 231">
                <a:extLst>
                  <a:ext uri="{FF2B5EF4-FFF2-40B4-BE49-F238E27FC236}">
                    <a16:creationId xmlns:a16="http://schemas.microsoft.com/office/drawing/2014/main" id="{1EC85F6F-00D4-4B66-9ED5-46DC24EF1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3388" y="1130301"/>
                <a:ext cx="19050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03" name="Freeform 232">
                <a:extLst>
                  <a:ext uri="{FF2B5EF4-FFF2-40B4-BE49-F238E27FC236}">
                    <a16:creationId xmlns:a16="http://schemas.microsoft.com/office/drawing/2014/main" id="{8935D4BC-C5D0-4F8E-9E34-6D26F0286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063" y="1155701"/>
                <a:ext cx="66675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04" name="Freeform 233">
                <a:extLst>
                  <a:ext uri="{FF2B5EF4-FFF2-40B4-BE49-F238E27FC236}">
                    <a16:creationId xmlns:a16="http://schemas.microsoft.com/office/drawing/2014/main" id="{064B954D-228B-405D-B8D9-7203C9A1B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3388" y="1158876"/>
                <a:ext cx="19050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46" name="组合 108">
              <a:extLst>
                <a:ext uri="{FF2B5EF4-FFF2-40B4-BE49-F238E27FC236}">
                  <a16:creationId xmlns:a16="http://schemas.microsoft.com/office/drawing/2014/main" id="{89821DAD-7DFE-42A8-9CFC-7CFA1999FA5C}"/>
                </a:ext>
              </a:extLst>
            </p:cNvPr>
            <p:cNvGrpSpPr/>
            <p:nvPr/>
          </p:nvGrpSpPr>
          <p:grpSpPr>
            <a:xfrm>
              <a:off x="1303358" y="2737267"/>
              <a:ext cx="868034" cy="173607"/>
              <a:chOff x="2449513" y="1096964"/>
              <a:chExt cx="650875" cy="130175"/>
            </a:xfrm>
            <a:grpFill/>
          </p:grpSpPr>
          <p:sp>
            <p:nvSpPr>
              <p:cNvPr id="47" name="Freeform 204">
                <a:extLst>
                  <a:ext uri="{FF2B5EF4-FFF2-40B4-BE49-F238E27FC236}">
                    <a16:creationId xmlns:a16="http://schemas.microsoft.com/office/drawing/2014/main" id="{66B8A607-1F08-46D6-97B4-0C582264B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9513" y="1096964"/>
                <a:ext cx="79375" cy="117475"/>
              </a:xfrm>
              <a:custGeom>
                <a:avLst/>
                <a:gdLst>
                  <a:gd name="T0" fmla="*/ 84 w 94"/>
                  <a:gd name="T1" fmla="*/ 137 h 137"/>
                  <a:gd name="T2" fmla="*/ 84 w 94"/>
                  <a:gd name="T3" fmla="*/ 137 h 137"/>
                  <a:gd name="T4" fmla="*/ 21 w 94"/>
                  <a:gd name="T5" fmla="*/ 137 h 137"/>
                  <a:gd name="T6" fmla="*/ 0 w 94"/>
                  <a:gd name="T7" fmla="*/ 116 h 137"/>
                  <a:gd name="T8" fmla="*/ 0 w 94"/>
                  <a:gd name="T9" fmla="*/ 21 h 137"/>
                  <a:gd name="T10" fmla="*/ 21 w 94"/>
                  <a:gd name="T11" fmla="*/ 0 h 137"/>
                  <a:gd name="T12" fmla="*/ 84 w 94"/>
                  <a:gd name="T13" fmla="*/ 0 h 137"/>
                  <a:gd name="T14" fmla="*/ 94 w 94"/>
                  <a:gd name="T15" fmla="*/ 10 h 137"/>
                  <a:gd name="T16" fmla="*/ 84 w 94"/>
                  <a:gd name="T17" fmla="*/ 20 h 137"/>
                  <a:gd name="T18" fmla="*/ 21 w 94"/>
                  <a:gd name="T19" fmla="*/ 20 h 137"/>
                  <a:gd name="T20" fmla="*/ 20 w 94"/>
                  <a:gd name="T21" fmla="*/ 21 h 137"/>
                  <a:gd name="T22" fmla="*/ 20 w 94"/>
                  <a:gd name="T23" fmla="*/ 116 h 137"/>
                  <a:gd name="T24" fmla="*/ 21 w 94"/>
                  <a:gd name="T25" fmla="*/ 117 h 137"/>
                  <a:gd name="T26" fmla="*/ 84 w 94"/>
                  <a:gd name="T27" fmla="*/ 117 h 137"/>
                  <a:gd name="T28" fmla="*/ 94 w 94"/>
                  <a:gd name="T29" fmla="*/ 127 h 137"/>
                  <a:gd name="T30" fmla="*/ 84 w 94"/>
                  <a:gd name="T31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137">
                    <a:moveTo>
                      <a:pt x="84" y="137"/>
                    </a:moveTo>
                    <a:lnTo>
                      <a:pt x="84" y="137"/>
                    </a:lnTo>
                    <a:lnTo>
                      <a:pt x="21" y="137"/>
                    </a:lnTo>
                    <a:cubicBezTo>
                      <a:pt x="10" y="137"/>
                      <a:pt x="0" y="127"/>
                      <a:pt x="0" y="116"/>
                    </a:cubicBezTo>
                    <a:lnTo>
                      <a:pt x="0" y="21"/>
                    </a:lnTo>
                    <a:cubicBezTo>
                      <a:pt x="0" y="10"/>
                      <a:pt x="10" y="0"/>
                      <a:pt x="21" y="0"/>
                    </a:cubicBezTo>
                    <a:lnTo>
                      <a:pt x="84" y="0"/>
                    </a:lnTo>
                    <a:cubicBezTo>
                      <a:pt x="90" y="0"/>
                      <a:pt x="94" y="5"/>
                      <a:pt x="94" y="10"/>
                    </a:cubicBezTo>
                    <a:cubicBezTo>
                      <a:pt x="94" y="15"/>
                      <a:pt x="90" y="20"/>
                      <a:pt x="84" y="20"/>
                    </a:cubicBezTo>
                    <a:lnTo>
                      <a:pt x="21" y="20"/>
                    </a:lnTo>
                    <a:cubicBezTo>
                      <a:pt x="21" y="20"/>
                      <a:pt x="20" y="20"/>
                      <a:pt x="20" y="21"/>
                    </a:cubicBezTo>
                    <a:lnTo>
                      <a:pt x="20" y="116"/>
                    </a:lnTo>
                    <a:cubicBezTo>
                      <a:pt x="20" y="116"/>
                      <a:pt x="21" y="117"/>
                      <a:pt x="21" y="117"/>
                    </a:cubicBezTo>
                    <a:lnTo>
                      <a:pt x="84" y="117"/>
                    </a:lnTo>
                    <a:cubicBezTo>
                      <a:pt x="90" y="117"/>
                      <a:pt x="94" y="121"/>
                      <a:pt x="94" y="127"/>
                    </a:cubicBezTo>
                    <a:cubicBezTo>
                      <a:pt x="94" y="132"/>
                      <a:pt x="90" y="137"/>
                      <a:pt x="84" y="13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48" name="Freeform 205">
                <a:extLst>
                  <a:ext uri="{FF2B5EF4-FFF2-40B4-BE49-F238E27FC236}">
                    <a16:creationId xmlns:a16="http://schemas.microsoft.com/office/drawing/2014/main" id="{EB0524D6-F97E-4793-A2D2-E77AF1DBC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138" y="1096964"/>
                <a:ext cx="95250" cy="117475"/>
              </a:xfrm>
              <a:custGeom>
                <a:avLst/>
                <a:gdLst>
                  <a:gd name="T0" fmla="*/ 91 w 112"/>
                  <a:gd name="T1" fmla="*/ 137 h 137"/>
                  <a:gd name="T2" fmla="*/ 91 w 112"/>
                  <a:gd name="T3" fmla="*/ 137 h 137"/>
                  <a:gd name="T4" fmla="*/ 10 w 112"/>
                  <a:gd name="T5" fmla="*/ 137 h 137"/>
                  <a:gd name="T6" fmla="*/ 0 w 112"/>
                  <a:gd name="T7" fmla="*/ 127 h 137"/>
                  <a:gd name="T8" fmla="*/ 10 w 112"/>
                  <a:gd name="T9" fmla="*/ 117 h 137"/>
                  <a:gd name="T10" fmla="*/ 91 w 112"/>
                  <a:gd name="T11" fmla="*/ 117 h 137"/>
                  <a:gd name="T12" fmla="*/ 92 w 112"/>
                  <a:gd name="T13" fmla="*/ 116 h 137"/>
                  <a:gd name="T14" fmla="*/ 92 w 112"/>
                  <a:gd name="T15" fmla="*/ 21 h 137"/>
                  <a:gd name="T16" fmla="*/ 91 w 112"/>
                  <a:gd name="T17" fmla="*/ 20 h 137"/>
                  <a:gd name="T18" fmla="*/ 17 w 112"/>
                  <a:gd name="T19" fmla="*/ 20 h 137"/>
                  <a:gd name="T20" fmla="*/ 7 w 112"/>
                  <a:gd name="T21" fmla="*/ 10 h 137"/>
                  <a:gd name="T22" fmla="*/ 17 w 112"/>
                  <a:gd name="T23" fmla="*/ 0 h 137"/>
                  <a:gd name="T24" fmla="*/ 91 w 112"/>
                  <a:gd name="T25" fmla="*/ 0 h 137"/>
                  <a:gd name="T26" fmla="*/ 112 w 112"/>
                  <a:gd name="T27" fmla="*/ 21 h 137"/>
                  <a:gd name="T28" fmla="*/ 112 w 112"/>
                  <a:gd name="T29" fmla="*/ 116 h 137"/>
                  <a:gd name="T30" fmla="*/ 91 w 112"/>
                  <a:gd name="T31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2" h="137">
                    <a:moveTo>
                      <a:pt x="91" y="137"/>
                    </a:moveTo>
                    <a:lnTo>
                      <a:pt x="91" y="137"/>
                    </a:lnTo>
                    <a:lnTo>
                      <a:pt x="10" y="137"/>
                    </a:lnTo>
                    <a:cubicBezTo>
                      <a:pt x="4" y="137"/>
                      <a:pt x="0" y="132"/>
                      <a:pt x="0" y="127"/>
                    </a:cubicBezTo>
                    <a:cubicBezTo>
                      <a:pt x="0" y="121"/>
                      <a:pt x="4" y="117"/>
                      <a:pt x="10" y="117"/>
                    </a:cubicBezTo>
                    <a:lnTo>
                      <a:pt x="91" y="117"/>
                    </a:lnTo>
                    <a:cubicBezTo>
                      <a:pt x="92" y="117"/>
                      <a:pt x="92" y="116"/>
                      <a:pt x="92" y="116"/>
                    </a:cubicBezTo>
                    <a:lnTo>
                      <a:pt x="92" y="21"/>
                    </a:lnTo>
                    <a:cubicBezTo>
                      <a:pt x="92" y="20"/>
                      <a:pt x="92" y="20"/>
                      <a:pt x="91" y="20"/>
                    </a:cubicBezTo>
                    <a:lnTo>
                      <a:pt x="17" y="20"/>
                    </a:lnTo>
                    <a:cubicBezTo>
                      <a:pt x="11" y="20"/>
                      <a:pt x="7" y="15"/>
                      <a:pt x="7" y="10"/>
                    </a:cubicBezTo>
                    <a:cubicBezTo>
                      <a:pt x="7" y="5"/>
                      <a:pt x="11" y="0"/>
                      <a:pt x="17" y="0"/>
                    </a:cubicBezTo>
                    <a:lnTo>
                      <a:pt x="91" y="0"/>
                    </a:lnTo>
                    <a:cubicBezTo>
                      <a:pt x="102" y="0"/>
                      <a:pt x="112" y="10"/>
                      <a:pt x="112" y="21"/>
                    </a:cubicBezTo>
                    <a:lnTo>
                      <a:pt x="112" y="116"/>
                    </a:lnTo>
                    <a:cubicBezTo>
                      <a:pt x="112" y="127"/>
                      <a:pt x="102" y="137"/>
                      <a:pt x="91" y="13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49" name="Freeform 206">
                <a:extLst>
                  <a:ext uri="{FF2B5EF4-FFF2-40B4-BE49-F238E27FC236}">
                    <a16:creationId xmlns:a16="http://schemas.microsoft.com/office/drawing/2014/main" id="{664BF339-9AF9-4927-9049-E94568D58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813" y="1196976"/>
                <a:ext cx="93663" cy="17463"/>
              </a:xfrm>
              <a:custGeom>
                <a:avLst/>
                <a:gdLst>
                  <a:gd name="T0" fmla="*/ 99 w 109"/>
                  <a:gd name="T1" fmla="*/ 20 h 20"/>
                  <a:gd name="T2" fmla="*/ 99 w 109"/>
                  <a:gd name="T3" fmla="*/ 20 h 20"/>
                  <a:gd name="T4" fmla="*/ 10 w 109"/>
                  <a:gd name="T5" fmla="*/ 20 h 20"/>
                  <a:gd name="T6" fmla="*/ 0 w 109"/>
                  <a:gd name="T7" fmla="*/ 10 h 20"/>
                  <a:gd name="T8" fmla="*/ 10 w 109"/>
                  <a:gd name="T9" fmla="*/ 0 h 20"/>
                  <a:gd name="T10" fmla="*/ 99 w 109"/>
                  <a:gd name="T11" fmla="*/ 0 h 20"/>
                  <a:gd name="T12" fmla="*/ 109 w 109"/>
                  <a:gd name="T13" fmla="*/ 10 h 20"/>
                  <a:gd name="T14" fmla="*/ 99 w 109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20">
                    <a:moveTo>
                      <a:pt x="99" y="20"/>
                    </a:moveTo>
                    <a:lnTo>
                      <a:pt x="99" y="20"/>
                    </a:lnTo>
                    <a:lnTo>
                      <a:pt x="10" y="20"/>
                    </a:ln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lnTo>
                      <a:pt x="99" y="0"/>
                    </a:lnTo>
                    <a:cubicBezTo>
                      <a:pt x="104" y="0"/>
                      <a:pt x="109" y="4"/>
                      <a:pt x="109" y="10"/>
                    </a:cubicBezTo>
                    <a:cubicBezTo>
                      <a:pt x="109" y="15"/>
                      <a:pt x="104" y="20"/>
                      <a:pt x="99" y="2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50" name="Freeform 207">
                <a:extLst>
                  <a:ext uri="{FF2B5EF4-FFF2-40B4-BE49-F238E27FC236}">
                    <a16:creationId xmlns:a16="http://schemas.microsoft.com/office/drawing/2014/main" id="{0D9115AC-E7D3-482C-BF3F-82E77CBEA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013" y="1096964"/>
                <a:ext cx="525463" cy="17463"/>
              </a:xfrm>
              <a:custGeom>
                <a:avLst/>
                <a:gdLst>
                  <a:gd name="T0" fmla="*/ 608 w 618"/>
                  <a:gd name="T1" fmla="*/ 20 h 20"/>
                  <a:gd name="T2" fmla="*/ 608 w 618"/>
                  <a:gd name="T3" fmla="*/ 20 h 20"/>
                  <a:gd name="T4" fmla="*/ 10 w 618"/>
                  <a:gd name="T5" fmla="*/ 20 h 20"/>
                  <a:gd name="T6" fmla="*/ 0 w 618"/>
                  <a:gd name="T7" fmla="*/ 10 h 20"/>
                  <a:gd name="T8" fmla="*/ 10 w 618"/>
                  <a:gd name="T9" fmla="*/ 0 h 20"/>
                  <a:gd name="T10" fmla="*/ 608 w 618"/>
                  <a:gd name="T11" fmla="*/ 0 h 20"/>
                  <a:gd name="T12" fmla="*/ 618 w 618"/>
                  <a:gd name="T13" fmla="*/ 10 h 20"/>
                  <a:gd name="T14" fmla="*/ 608 w 618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8" h="20">
                    <a:moveTo>
                      <a:pt x="608" y="20"/>
                    </a:moveTo>
                    <a:lnTo>
                      <a:pt x="608" y="20"/>
                    </a:lnTo>
                    <a:lnTo>
                      <a:pt x="10" y="20"/>
                    </a:lnTo>
                    <a:cubicBezTo>
                      <a:pt x="5" y="20"/>
                      <a:pt x="0" y="15"/>
                      <a:pt x="0" y="10"/>
                    </a:cubicBezTo>
                    <a:cubicBezTo>
                      <a:pt x="0" y="5"/>
                      <a:pt x="5" y="0"/>
                      <a:pt x="10" y="0"/>
                    </a:cubicBezTo>
                    <a:lnTo>
                      <a:pt x="608" y="0"/>
                    </a:lnTo>
                    <a:cubicBezTo>
                      <a:pt x="613" y="0"/>
                      <a:pt x="618" y="5"/>
                      <a:pt x="618" y="10"/>
                    </a:cubicBezTo>
                    <a:cubicBezTo>
                      <a:pt x="618" y="15"/>
                      <a:pt x="613" y="20"/>
                      <a:pt x="608" y="2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51" name="Freeform 208">
                <a:extLst>
                  <a:ext uri="{FF2B5EF4-FFF2-40B4-BE49-F238E27FC236}">
                    <a16:creationId xmlns:a16="http://schemas.microsoft.com/office/drawing/2014/main" id="{0C6543E9-9053-4593-8FE1-95BCC270A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013" y="1196976"/>
                <a:ext cx="381000" cy="17463"/>
              </a:xfrm>
              <a:custGeom>
                <a:avLst/>
                <a:gdLst>
                  <a:gd name="T0" fmla="*/ 439 w 449"/>
                  <a:gd name="T1" fmla="*/ 20 h 20"/>
                  <a:gd name="T2" fmla="*/ 439 w 449"/>
                  <a:gd name="T3" fmla="*/ 20 h 20"/>
                  <a:gd name="T4" fmla="*/ 10 w 449"/>
                  <a:gd name="T5" fmla="*/ 20 h 20"/>
                  <a:gd name="T6" fmla="*/ 0 w 449"/>
                  <a:gd name="T7" fmla="*/ 10 h 20"/>
                  <a:gd name="T8" fmla="*/ 10 w 449"/>
                  <a:gd name="T9" fmla="*/ 0 h 20"/>
                  <a:gd name="T10" fmla="*/ 439 w 449"/>
                  <a:gd name="T11" fmla="*/ 0 h 20"/>
                  <a:gd name="T12" fmla="*/ 449 w 449"/>
                  <a:gd name="T13" fmla="*/ 10 h 20"/>
                  <a:gd name="T14" fmla="*/ 439 w 449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9" h="20">
                    <a:moveTo>
                      <a:pt x="439" y="20"/>
                    </a:moveTo>
                    <a:lnTo>
                      <a:pt x="439" y="20"/>
                    </a:lnTo>
                    <a:lnTo>
                      <a:pt x="10" y="20"/>
                    </a:lnTo>
                    <a:cubicBezTo>
                      <a:pt x="5" y="20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lnTo>
                      <a:pt x="439" y="0"/>
                    </a:lnTo>
                    <a:cubicBezTo>
                      <a:pt x="444" y="0"/>
                      <a:pt x="449" y="4"/>
                      <a:pt x="449" y="10"/>
                    </a:cubicBezTo>
                    <a:cubicBezTo>
                      <a:pt x="449" y="15"/>
                      <a:pt x="444" y="20"/>
                      <a:pt x="439" y="2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52" name="Freeform 209">
                <a:extLst>
                  <a:ext uri="{FF2B5EF4-FFF2-40B4-BE49-F238E27FC236}">
                    <a16:creationId xmlns:a16="http://schemas.microsoft.com/office/drawing/2014/main" id="{AB159F1D-9580-47F8-B219-2CDCAE9F6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2738" y="1182689"/>
                <a:ext cx="42863" cy="44450"/>
              </a:xfrm>
              <a:custGeom>
                <a:avLst/>
                <a:gdLst>
                  <a:gd name="T0" fmla="*/ 25 w 51"/>
                  <a:gd name="T1" fmla="*/ 52 h 52"/>
                  <a:gd name="T2" fmla="*/ 25 w 51"/>
                  <a:gd name="T3" fmla="*/ 52 h 52"/>
                  <a:gd name="T4" fmla="*/ 0 w 51"/>
                  <a:gd name="T5" fmla="*/ 26 h 52"/>
                  <a:gd name="T6" fmla="*/ 25 w 51"/>
                  <a:gd name="T7" fmla="*/ 0 h 52"/>
                  <a:gd name="T8" fmla="*/ 51 w 51"/>
                  <a:gd name="T9" fmla="*/ 26 h 52"/>
                  <a:gd name="T10" fmla="*/ 25 w 51"/>
                  <a:gd name="T1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2">
                    <a:moveTo>
                      <a:pt x="25" y="52"/>
                    </a:moveTo>
                    <a:lnTo>
                      <a:pt x="25" y="52"/>
                    </a:lnTo>
                    <a:cubicBezTo>
                      <a:pt x="11" y="52"/>
                      <a:pt x="0" y="40"/>
                      <a:pt x="0" y="26"/>
                    </a:cubicBezTo>
                    <a:cubicBezTo>
                      <a:pt x="0" y="12"/>
                      <a:pt x="11" y="0"/>
                      <a:pt x="25" y="0"/>
                    </a:cubicBezTo>
                    <a:cubicBezTo>
                      <a:pt x="39" y="0"/>
                      <a:pt x="51" y="12"/>
                      <a:pt x="51" y="26"/>
                    </a:cubicBezTo>
                    <a:cubicBezTo>
                      <a:pt x="51" y="40"/>
                      <a:pt x="39" y="52"/>
                      <a:pt x="25" y="5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53" name="Freeform 210">
                <a:extLst>
                  <a:ext uri="{FF2B5EF4-FFF2-40B4-BE49-F238E27FC236}">
                    <a16:creationId xmlns:a16="http://schemas.microsoft.com/office/drawing/2014/main" id="{C73FB5DA-6CA9-439D-BD30-714341194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413" y="1182689"/>
                <a:ext cx="42863" cy="44450"/>
              </a:xfrm>
              <a:custGeom>
                <a:avLst/>
                <a:gdLst>
                  <a:gd name="T0" fmla="*/ 26 w 52"/>
                  <a:gd name="T1" fmla="*/ 52 h 52"/>
                  <a:gd name="T2" fmla="*/ 26 w 52"/>
                  <a:gd name="T3" fmla="*/ 52 h 52"/>
                  <a:gd name="T4" fmla="*/ 0 w 52"/>
                  <a:gd name="T5" fmla="*/ 26 h 52"/>
                  <a:gd name="T6" fmla="*/ 26 w 52"/>
                  <a:gd name="T7" fmla="*/ 0 h 52"/>
                  <a:gd name="T8" fmla="*/ 52 w 52"/>
                  <a:gd name="T9" fmla="*/ 26 h 52"/>
                  <a:gd name="T10" fmla="*/ 26 w 52"/>
                  <a:gd name="T1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2">
                    <a:moveTo>
                      <a:pt x="26" y="52"/>
                    </a:moveTo>
                    <a:lnTo>
                      <a:pt x="26" y="52"/>
                    </a:lnTo>
                    <a:cubicBezTo>
                      <a:pt x="12" y="52"/>
                      <a:pt x="0" y="40"/>
                      <a:pt x="0" y="26"/>
                    </a:cubicBezTo>
                    <a:cubicBezTo>
                      <a:pt x="0" y="12"/>
                      <a:pt x="12" y="0"/>
                      <a:pt x="26" y="0"/>
                    </a:cubicBezTo>
                    <a:cubicBezTo>
                      <a:pt x="40" y="0"/>
                      <a:pt x="52" y="12"/>
                      <a:pt x="52" y="26"/>
                    </a:cubicBezTo>
                    <a:cubicBezTo>
                      <a:pt x="52" y="40"/>
                      <a:pt x="40" y="52"/>
                      <a:pt x="26" y="5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54" name="Freeform 211">
                <a:extLst>
                  <a:ext uri="{FF2B5EF4-FFF2-40B4-BE49-F238E27FC236}">
                    <a16:creationId xmlns:a16="http://schemas.microsoft.com/office/drawing/2014/main" id="{2268E3BD-8EE6-4FBE-A100-3E9D8D698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3963" y="1101726"/>
                <a:ext cx="7938" cy="107950"/>
              </a:xfrm>
              <a:custGeom>
                <a:avLst/>
                <a:gdLst>
                  <a:gd name="T0" fmla="*/ 5 w 10"/>
                  <a:gd name="T1" fmla="*/ 127 h 127"/>
                  <a:gd name="T2" fmla="*/ 5 w 10"/>
                  <a:gd name="T3" fmla="*/ 127 h 127"/>
                  <a:gd name="T4" fmla="*/ 0 w 10"/>
                  <a:gd name="T5" fmla="*/ 122 h 127"/>
                  <a:gd name="T6" fmla="*/ 0 w 10"/>
                  <a:gd name="T7" fmla="*/ 5 h 127"/>
                  <a:gd name="T8" fmla="*/ 5 w 10"/>
                  <a:gd name="T9" fmla="*/ 0 h 127"/>
                  <a:gd name="T10" fmla="*/ 10 w 10"/>
                  <a:gd name="T11" fmla="*/ 5 h 127"/>
                  <a:gd name="T12" fmla="*/ 10 w 10"/>
                  <a:gd name="T13" fmla="*/ 122 h 127"/>
                  <a:gd name="T14" fmla="*/ 5 w 10"/>
                  <a:gd name="T15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27">
                    <a:moveTo>
                      <a:pt x="5" y="127"/>
                    </a:moveTo>
                    <a:lnTo>
                      <a:pt x="5" y="127"/>
                    </a:lnTo>
                    <a:cubicBezTo>
                      <a:pt x="2" y="127"/>
                      <a:pt x="0" y="125"/>
                      <a:pt x="0" y="122"/>
                    </a:cubicBezTo>
                    <a:lnTo>
                      <a:pt x="0" y="5"/>
                    </a:ln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10" y="2"/>
                      <a:pt x="10" y="5"/>
                    </a:cubicBezTo>
                    <a:lnTo>
                      <a:pt x="10" y="122"/>
                    </a:lnTo>
                    <a:cubicBezTo>
                      <a:pt x="10" y="125"/>
                      <a:pt x="7" y="127"/>
                      <a:pt x="5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55" name="Freeform 212">
                <a:extLst>
                  <a:ext uri="{FF2B5EF4-FFF2-40B4-BE49-F238E27FC236}">
                    <a16:creationId xmlns:a16="http://schemas.microsoft.com/office/drawing/2014/main" id="{ED71A4C5-A70F-4AF0-834B-C11A73A4EB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826" y="1101726"/>
                <a:ext cx="9525" cy="107950"/>
              </a:xfrm>
              <a:custGeom>
                <a:avLst/>
                <a:gdLst>
                  <a:gd name="T0" fmla="*/ 5 w 10"/>
                  <a:gd name="T1" fmla="*/ 127 h 127"/>
                  <a:gd name="T2" fmla="*/ 5 w 10"/>
                  <a:gd name="T3" fmla="*/ 127 h 127"/>
                  <a:gd name="T4" fmla="*/ 0 w 10"/>
                  <a:gd name="T5" fmla="*/ 122 h 127"/>
                  <a:gd name="T6" fmla="*/ 0 w 10"/>
                  <a:gd name="T7" fmla="*/ 5 h 127"/>
                  <a:gd name="T8" fmla="*/ 5 w 10"/>
                  <a:gd name="T9" fmla="*/ 0 h 127"/>
                  <a:gd name="T10" fmla="*/ 10 w 10"/>
                  <a:gd name="T11" fmla="*/ 5 h 127"/>
                  <a:gd name="T12" fmla="*/ 10 w 10"/>
                  <a:gd name="T13" fmla="*/ 122 h 127"/>
                  <a:gd name="T14" fmla="*/ 5 w 10"/>
                  <a:gd name="T15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27">
                    <a:moveTo>
                      <a:pt x="5" y="127"/>
                    </a:moveTo>
                    <a:lnTo>
                      <a:pt x="5" y="127"/>
                    </a:lnTo>
                    <a:cubicBezTo>
                      <a:pt x="2" y="127"/>
                      <a:pt x="0" y="125"/>
                      <a:pt x="0" y="122"/>
                    </a:cubicBezTo>
                    <a:lnTo>
                      <a:pt x="0" y="5"/>
                    </a:ln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lnTo>
                      <a:pt x="10" y="122"/>
                    </a:lnTo>
                    <a:cubicBezTo>
                      <a:pt x="10" y="125"/>
                      <a:pt x="8" y="127"/>
                      <a:pt x="5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56" name="Freeform 213">
                <a:extLst>
                  <a:ext uri="{FF2B5EF4-FFF2-40B4-BE49-F238E27FC236}">
                    <a16:creationId xmlns:a16="http://schemas.microsoft.com/office/drawing/2014/main" id="{B86A800F-BFDE-455A-876C-6DB7BEB6E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276" y="1133476"/>
                <a:ext cx="47625" cy="9525"/>
              </a:xfrm>
              <a:custGeom>
                <a:avLst/>
                <a:gdLst>
                  <a:gd name="T0" fmla="*/ 52 w 57"/>
                  <a:gd name="T1" fmla="*/ 10 h 10"/>
                  <a:gd name="T2" fmla="*/ 52 w 57"/>
                  <a:gd name="T3" fmla="*/ 10 h 10"/>
                  <a:gd name="T4" fmla="*/ 5 w 57"/>
                  <a:gd name="T5" fmla="*/ 10 h 10"/>
                  <a:gd name="T6" fmla="*/ 0 w 57"/>
                  <a:gd name="T7" fmla="*/ 5 h 10"/>
                  <a:gd name="T8" fmla="*/ 5 w 57"/>
                  <a:gd name="T9" fmla="*/ 0 h 10"/>
                  <a:gd name="T10" fmla="*/ 52 w 57"/>
                  <a:gd name="T11" fmla="*/ 0 h 10"/>
                  <a:gd name="T12" fmla="*/ 57 w 57"/>
                  <a:gd name="T13" fmla="*/ 5 h 10"/>
                  <a:gd name="T14" fmla="*/ 52 w 57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10">
                    <a:moveTo>
                      <a:pt x="52" y="10"/>
                    </a:moveTo>
                    <a:lnTo>
                      <a:pt x="52" y="10"/>
                    </a:lnTo>
                    <a:lnTo>
                      <a:pt x="5" y="10"/>
                    </a:lnTo>
                    <a:cubicBezTo>
                      <a:pt x="2" y="10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lnTo>
                      <a:pt x="52" y="0"/>
                    </a:lnTo>
                    <a:cubicBezTo>
                      <a:pt x="54" y="0"/>
                      <a:pt x="57" y="2"/>
                      <a:pt x="57" y="5"/>
                    </a:cubicBezTo>
                    <a:cubicBezTo>
                      <a:pt x="57" y="7"/>
                      <a:pt x="54" y="10"/>
                      <a:pt x="52" y="1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57" name="Freeform 214">
                <a:extLst>
                  <a:ext uri="{FF2B5EF4-FFF2-40B4-BE49-F238E27FC236}">
                    <a16:creationId xmlns:a16="http://schemas.microsoft.com/office/drawing/2014/main" id="{D6AA47F3-4725-4261-AB99-A07199C61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3326" y="1163639"/>
                <a:ext cx="14288" cy="14288"/>
              </a:xfrm>
              <a:custGeom>
                <a:avLst/>
                <a:gdLst>
                  <a:gd name="T0" fmla="*/ 16 w 16"/>
                  <a:gd name="T1" fmla="*/ 16 h 16"/>
                  <a:gd name="T2" fmla="*/ 16 w 16"/>
                  <a:gd name="T3" fmla="*/ 16 h 16"/>
                  <a:gd name="T4" fmla="*/ 0 w 16"/>
                  <a:gd name="T5" fmla="*/ 16 h 16"/>
                  <a:gd name="T6" fmla="*/ 0 w 16"/>
                  <a:gd name="T7" fmla="*/ 0 h 16"/>
                  <a:gd name="T8" fmla="*/ 16 w 16"/>
                  <a:gd name="T9" fmla="*/ 0 h 16"/>
                  <a:gd name="T10" fmla="*/ 16 w 16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58" name="Freeform 215">
                <a:extLst>
                  <a:ext uri="{FF2B5EF4-FFF2-40B4-BE49-F238E27FC236}">
                    <a16:creationId xmlns:a16="http://schemas.microsoft.com/office/drawing/2014/main" id="{3719FE7D-FDC4-40F5-BEA7-2D835B5A0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6413" y="1133476"/>
                <a:ext cx="46038" cy="9525"/>
              </a:xfrm>
              <a:custGeom>
                <a:avLst/>
                <a:gdLst>
                  <a:gd name="T0" fmla="*/ 50 w 55"/>
                  <a:gd name="T1" fmla="*/ 10 h 10"/>
                  <a:gd name="T2" fmla="*/ 50 w 55"/>
                  <a:gd name="T3" fmla="*/ 10 h 10"/>
                  <a:gd name="T4" fmla="*/ 5 w 55"/>
                  <a:gd name="T5" fmla="*/ 10 h 10"/>
                  <a:gd name="T6" fmla="*/ 0 w 55"/>
                  <a:gd name="T7" fmla="*/ 5 h 10"/>
                  <a:gd name="T8" fmla="*/ 5 w 55"/>
                  <a:gd name="T9" fmla="*/ 0 h 10"/>
                  <a:gd name="T10" fmla="*/ 50 w 55"/>
                  <a:gd name="T11" fmla="*/ 0 h 10"/>
                  <a:gd name="T12" fmla="*/ 55 w 55"/>
                  <a:gd name="T13" fmla="*/ 5 h 10"/>
                  <a:gd name="T14" fmla="*/ 50 w 55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0">
                    <a:moveTo>
                      <a:pt x="50" y="10"/>
                    </a:moveTo>
                    <a:lnTo>
                      <a:pt x="50" y="10"/>
                    </a:lnTo>
                    <a:lnTo>
                      <a:pt x="5" y="10"/>
                    </a:lnTo>
                    <a:cubicBezTo>
                      <a:pt x="2" y="10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lnTo>
                      <a:pt x="50" y="0"/>
                    </a:lnTo>
                    <a:cubicBezTo>
                      <a:pt x="53" y="0"/>
                      <a:pt x="55" y="2"/>
                      <a:pt x="55" y="5"/>
                    </a:cubicBezTo>
                    <a:cubicBezTo>
                      <a:pt x="55" y="7"/>
                      <a:pt x="53" y="10"/>
                      <a:pt x="50" y="1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59" name="Freeform 216">
                <a:extLst>
                  <a:ext uri="{FF2B5EF4-FFF2-40B4-BE49-F238E27FC236}">
                    <a16:creationId xmlns:a16="http://schemas.microsoft.com/office/drawing/2014/main" id="{682659F4-5843-4894-A0A2-372AEB7E5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2288" y="1163639"/>
                <a:ext cx="14288" cy="14288"/>
              </a:xfrm>
              <a:custGeom>
                <a:avLst/>
                <a:gdLst>
                  <a:gd name="T0" fmla="*/ 16 w 16"/>
                  <a:gd name="T1" fmla="*/ 16 h 16"/>
                  <a:gd name="T2" fmla="*/ 16 w 16"/>
                  <a:gd name="T3" fmla="*/ 16 h 16"/>
                  <a:gd name="T4" fmla="*/ 0 w 16"/>
                  <a:gd name="T5" fmla="*/ 16 h 16"/>
                  <a:gd name="T6" fmla="*/ 0 w 16"/>
                  <a:gd name="T7" fmla="*/ 0 h 16"/>
                  <a:gd name="T8" fmla="*/ 16 w 16"/>
                  <a:gd name="T9" fmla="*/ 0 h 16"/>
                  <a:gd name="T10" fmla="*/ 16 w 16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60" name="Freeform 217">
                <a:extLst>
                  <a:ext uri="{FF2B5EF4-FFF2-40B4-BE49-F238E27FC236}">
                    <a16:creationId xmlns:a16="http://schemas.microsoft.com/office/drawing/2014/main" id="{F401305A-CC3E-42D8-9FFB-670DD4C4B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051" y="1125539"/>
                <a:ext cx="65088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61" name="Freeform 218">
                <a:extLst>
                  <a:ext uri="{FF2B5EF4-FFF2-40B4-BE49-F238E27FC236}">
                    <a16:creationId xmlns:a16="http://schemas.microsoft.com/office/drawing/2014/main" id="{383CCD84-548E-4BAD-9637-8283BF38A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376" y="1130301"/>
                <a:ext cx="17463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62" name="Freeform 219">
                <a:extLst>
                  <a:ext uri="{FF2B5EF4-FFF2-40B4-BE49-F238E27FC236}">
                    <a16:creationId xmlns:a16="http://schemas.microsoft.com/office/drawing/2014/main" id="{F2E78E3E-5311-4F0E-A9FB-E7EF4A33B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051" y="1155701"/>
                <a:ext cx="65088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63" name="Freeform 220">
                <a:extLst>
                  <a:ext uri="{FF2B5EF4-FFF2-40B4-BE49-F238E27FC236}">
                    <a16:creationId xmlns:a16="http://schemas.microsoft.com/office/drawing/2014/main" id="{8741D7D1-BA8C-4FA0-89E0-F4BCE9EEC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376" y="1158876"/>
                <a:ext cx="17463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64" name="Freeform 221">
                <a:extLst>
                  <a:ext uri="{FF2B5EF4-FFF2-40B4-BE49-F238E27FC236}">
                    <a16:creationId xmlns:a16="http://schemas.microsoft.com/office/drawing/2014/main" id="{D3E8EAEB-BF1B-41D1-881F-FFD3371E0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4938" y="1125539"/>
                <a:ext cx="66675" cy="19050"/>
              </a:xfrm>
              <a:custGeom>
                <a:avLst/>
                <a:gdLst>
                  <a:gd name="T0" fmla="*/ 79 w 79"/>
                  <a:gd name="T1" fmla="*/ 22 h 22"/>
                  <a:gd name="T2" fmla="*/ 79 w 79"/>
                  <a:gd name="T3" fmla="*/ 22 h 22"/>
                  <a:gd name="T4" fmla="*/ 0 w 79"/>
                  <a:gd name="T5" fmla="*/ 22 h 22"/>
                  <a:gd name="T6" fmla="*/ 0 w 79"/>
                  <a:gd name="T7" fmla="*/ 0 h 22"/>
                  <a:gd name="T8" fmla="*/ 63 w 79"/>
                  <a:gd name="T9" fmla="*/ 0 h 22"/>
                  <a:gd name="T10" fmla="*/ 79 w 79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22">
                    <a:moveTo>
                      <a:pt x="79" y="22"/>
                    </a:moveTo>
                    <a:lnTo>
                      <a:pt x="79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79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65" name="Freeform 222">
                <a:extLst>
                  <a:ext uri="{FF2B5EF4-FFF2-40B4-BE49-F238E27FC236}">
                    <a16:creationId xmlns:a16="http://schemas.microsoft.com/office/drawing/2014/main" id="{5F4769DC-8875-45B2-85AF-2A0DDA9A6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263" y="1130301"/>
                <a:ext cx="19050" cy="12700"/>
              </a:xfrm>
              <a:custGeom>
                <a:avLst/>
                <a:gdLst>
                  <a:gd name="T0" fmla="*/ 0 w 22"/>
                  <a:gd name="T1" fmla="*/ 0 h 15"/>
                  <a:gd name="T2" fmla="*/ 0 w 22"/>
                  <a:gd name="T3" fmla="*/ 0 h 15"/>
                  <a:gd name="T4" fmla="*/ 22 w 22"/>
                  <a:gd name="T5" fmla="*/ 0 h 15"/>
                  <a:gd name="T6" fmla="*/ 22 w 22"/>
                  <a:gd name="T7" fmla="*/ 15 h 15"/>
                  <a:gd name="T8" fmla="*/ 12 w 22"/>
                  <a:gd name="T9" fmla="*/ 15 h 15"/>
                  <a:gd name="T10" fmla="*/ 0 w 22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5">
                    <a:moveTo>
                      <a:pt x="0" y="0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2" y="15"/>
                    </a:lnTo>
                    <a:lnTo>
                      <a:pt x="12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66" name="Freeform 223">
                <a:extLst>
                  <a:ext uri="{FF2B5EF4-FFF2-40B4-BE49-F238E27FC236}">
                    <a16:creationId xmlns:a16="http://schemas.microsoft.com/office/drawing/2014/main" id="{E92F51ED-F6AB-43A3-ADD0-6A3DB3F51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4938" y="1155701"/>
                <a:ext cx="66675" cy="19050"/>
              </a:xfrm>
              <a:custGeom>
                <a:avLst/>
                <a:gdLst>
                  <a:gd name="T0" fmla="*/ 79 w 79"/>
                  <a:gd name="T1" fmla="*/ 22 h 22"/>
                  <a:gd name="T2" fmla="*/ 79 w 79"/>
                  <a:gd name="T3" fmla="*/ 22 h 22"/>
                  <a:gd name="T4" fmla="*/ 0 w 79"/>
                  <a:gd name="T5" fmla="*/ 22 h 22"/>
                  <a:gd name="T6" fmla="*/ 0 w 79"/>
                  <a:gd name="T7" fmla="*/ 0 h 22"/>
                  <a:gd name="T8" fmla="*/ 63 w 79"/>
                  <a:gd name="T9" fmla="*/ 0 h 22"/>
                  <a:gd name="T10" fmla="*/ 79 w 79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22">
                    <a:moveTo>
                      <a:pt x="79" y="22"/>
                    </a:moveTo>
                    <a:lnTo>
                      <a:pt x="79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79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67" name="Freeform 224">
                <a:extLst>
                  <a:ext uri="{FF2B5EF4-FFF2-40B4-BE49-F238E27FC236}">
                    <a16:creationId xmlns:a16="http://schemas.microsoft.com/office/drawing/2014/main" id="{B1D098EF-6E07-4B5E-8D4A-FC5BF2657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263" y="1158876"/>
                <a:ext cx="19050" cy="12700"/>
              </a:xfrm>
              <a:custGeom>
                <a:avLst/>
                <a:gdLst>
                  <a:gd name="T0" fmla="*/ 0 w 22"/>
                  <a:gd name="T1" fmla="*/ 0 h 15"/>
                  <a:gd name="T2" fmla="*/ 0 w 22"/>
                  <a:gd name="T3" fmla="*/ 0 h 15"/>
                  <a:gd name="T4" fmla="*/ 22 w 22"/>
                  <a:gd name="T5" fmla="*/ 0 h 15"/>
                  <a:gd name="T6" fmla="*/ 22 w 22"/>
                  <a:gd name="T7" fmla="*/ 15 h 15"/>
                  <a:gd name="T8" fmla="*/ 12 w 22"/>
                  <a:gd name="T9" fmla="*/ 15 h 15"/>
                  <a:gd name="T10" fmla="*/ 0 w 22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5">
                    <a:moveTo>
                      <a:pt x="0" y="0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2" y="15"/>
                    </a:lnTo>
                    <a:lnTo>
                      <a:pt x="12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68" name="Freeform 226">
                <a:extLst>
                  <a:ext uri="{FF2B5EF4-FFF2-40B4-BE49-F238E27FC236}">
                    <a16:creationId xmlns:a16="http://schemas.microsoft.com/office/drawing/2014/main" id="{484DCAE5-C072-4B0E-A4FF-38E480996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001" y="1125538"/>
                <a:ext cx="66675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69" name="Freeform 227">
                <a:extLst>
                  <a:ext uri="{FF2B5EF4-FFF2-40B4-BE49-F238E27FC236}">
                    <a16:creationId xmlns:a16="http://schemas.microsoft.com/office/drawing/2014/main" id="{EF91AF9F-DF1D-4B7C-9CA4-1A5A63027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4326" y="1130301"/>
                <a:ext cx="19050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70" name="Freeform 228">
                <a:extLst>
                  <a:ext uri="{FF2B5EF4-FFF2-40B4-BE49-F238E27FC236}">
                    <a16:creationId xmlns:a16="http://schemas.microsoft.com/office/drawing/2014/main" id="{6B00F71E-671E-4A80-8800-1BE4AF60D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001" y="1155701"/>
                <a:ext cx="66675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71" name="Freeform 229">
                <a:extLst>
                  <a:ext uri="{FF2B5EF4-FFF2-40B4-BE49-F238E27FC236}">
                    <a16:creationId xmlns:a16="http://schemas.microsoft.com/office/drawing/2014/main" id="{B260E73E-BB21-4F54-AD15-78FEB683A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4326" y="1158876"/>
                <a:ext cx="19050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72" name="Freeform 230">
                <a:extLst>
                  <a:ext uri="{FF2B5EF4-FFF2-40B4-BE49-F238E27FC236}">
                    <a16:creationId xmlns:a16="http://schemas.microsoft.com/office/drawing/2014/main" id="{8B56208A-0C8E-4A9D-8FB6-D7CE32B4F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063" y="1125538"/>
                <a:ext cx="66675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73" name="Freeform 231">
                <a:extLst>
                  <a:ext uri="{FF2B5EF4-FFF2-40B4-BE49-F238E27FC236}">
                    <a16:creationId xmlns:a16="http://schemas.microsoft.com/office/drawing/2014/main" id="{4C76DBF7-7D93-463E-B338-1BE922774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3388" y="1130301"/>
                <a:ext cx="19050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74" name="Freeform 232">
                <a:extLst>
                  <a:ext uri="{FF2B5EF4-FFF2-40B4-BE49-F238E27FC236}">
                    <a16:creationId xmlns:a16="http://schemas.microsoft.com/office/drawing/2014/main" id="{AD0A73CC-A8D1-472B-BD2B-0465A8D2C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063" y="1155701"/>
                <a:ext cx="66675" cy="19050"/>
              </a:xfrm>
              <a:custGeom>
                <a:avLst/>
                <a:gdLst>
                  <a:gd name="T0" fmla="*/ 78 w 78"/>
                  <a:gd name="T1" fmla="*/ 22 h 22"/>
                  <a:gd name="T2" fmla="*/ 78 w 78"/>
                  <a:gd name="T3" fmla="*/ 22 h 22"/>
                  <a:gd name="T4" fmla="*/ 0 w 78"/>
                  <a:gd name="T5" fmla="*/ 22 h 22"/>
                  <a:gd name="T6" fmla="*/ 0 w 78"/>
                  <a:gd name="T7" fmla="*/ 0 h 22"/>
                  <a:gd name="T8" fmla="*/ 62 w 78"/>
                  <a:gd name="T9" fmla="*/ 0 h 22"/>
                  <a:gd name="T10" fmla="*/ 78 w 7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22">
                    <a:moveTo>
                      <a:pt x="78" y="22"/>
                    </a:moveTo>
                    <a:lnTo>
                      <a:pt x="78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78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75" name="Freeform 233">
                <a:extLst>
                  <a:ext uri="{FF2B5EF4-FFF2-40B4-BE49-F238E27FC236}">
                    <a16:creationId xmlns:a16="http://schemas.microsoft.com/office/drawing/2014/main" id="{820CB9BD-204F-4A96-832E-DCFA9408F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3388" y="1158876"/>
                <a:ext cx="19050" cy="12700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21 w 21"/>
                  <a:gd name="T5" fmla="*/ 0 h 15"/>
                  <a:gd name="T6" fmla="*/ 21 w 21"/>
                  <a:gd name="T7" fmla="*/ 15 h 15"/>
                  <a:gd name="T8" fmla="*/ 11 w 21"/>
                  <a:gd name="T9" fmla="*/ 15 h 15"/>
                  <a:gd name="T10" fmla="*/ 0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543146" fontAlgn="ctr">
                  <a:defRPr/>
                </a:pPr>
                <a:endParaRPr lang="en-US" altLang="zh-CN" sz="3198" dirty="0">
                  <a:solidFill>
                    <a:srgbClr val="1D1D1A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121" name="文本框 145">
            <a:extLst>
              <a:ext uri="{FF2B5EF4-FFF2-40B4-BE49-F238E27FC236}">
                <a16:creationId xmlns:a16="http://schemas.microsoft.com/office/drawing/2014/main" id="{7BD7354C-C029-4B00-B7C4-00E4EAA62161}"/>
              </a:ext>
            </a:extLst>
          </p:cNvPr>
          <p:cNvSpPr txBox="1"/>
          <p:nvPr/>
        </p:nvSpPr>
        <p:spPr>
          <a:xfrm>
            <a:off x="490729" y="5591905"/>
            <a:ext cx="2393867" cy="3074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913564" fontAlgn="ctr"/>
            <a:r>
              <a:rPr lang="en-US" sz="1399" dirty="0">
                <a:solidFill>
                  <a:srgbClr val="575756"/>
                </a:solidFill>
                <a:latin typeface="Arial" panose="020B0604020202020204" pitchFamily="34" charset="0"/>
              </a:rPr>
              <a:t>Data center CI appliance (cabinet-type)</a:t>
            </a:r>
          </a:p>
        </p:txBody>
      </p:sp>
      <p:sp>
        <p:nvSpPr>
          <p:cNvPr id="122" name="文本框 146">
            <a:extLst>
              <a:ext uri="{FF2B5EF4-FFF2-40B4-BE49-F238E27FC236}">
                <a16:creationId xmlns:a16="http://schemas.microsoft.com/office/drawing/2014/main" id="{5D0043F5-B1F1-4CBC-8B8B-C420C1909D77}"/>
              </a:ext>
            </a:extLst>
          </p:cNvPr>
          <p:cNvSpPr txBox="1"/>
          <p:nvPr/>
        </p:nvSpPr>
        <p:spPr>
          <a:xfrm>
            <a:off x="3443261" y="4699875"/>
            <a:ext cx="2587907" cy="3076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913564" fontAlgn="ctr"/>
            <a:r>
              <a:rPr lang="en-US" sz="1399" b="1" dirty="0" err="1">
                <a:solidFill>
                  <a:srgbClr val="1D1D1A"/>
                </a:solidFill>
                <a:latin typeface="Arial" panose="020B0604020202020204" pitchFamily="34" charset="0"/>
              </a:rPr>
              <a:t>OpenStor</a:t>
            </a:r>
            <a:r>
              <a:rPr lang="en-US" sz="1399" b="1" dirty="0">
                <a:solidFill>
                  <a:srgbClr val="1D1D1A"/>
                </a:solidFill>
                <a:latin typeface="Arial" panose="020B0604020202020204" pitchFamily="34" charset="0"/>
              </a:rPr>
              <a:t> 2910</a:t>
            </a:r>
          </a:p>
        </p:txBody>
      </p:sp>
      <p:sp>
        <p:nvSpPr>
          <p:cNvPr id="123" name="矩形 159">
            <a:extLst>
              <a:ext uri="{FF2B5EF4-FFF2-40B4-BE49-F238E27FC236}">
                <a16:creationId xmlns:a16="http://schemas.microsoft.com/office/drawing/2014/main" id="{6043C9EB-56AD-475B-823A-B6B777C08C64}"/>
              </a:ext>
            </a:extLst>
          </p:cNvPr>
          <p:cNvSpPr/>
          <p:nvPr/>
        </p:nvSpPr>
        <p:spPr>
          <a:xfrm>
            <a:off x="8899467" y="1938122"/>
            <a:ext cx="2134535" cy="1182500"/>
          </a:xfrm>
          <a:prstGeom prst="rect">
            <a:avLst/>
          </a:prstGeom>
          <a:noFill/>
          <a:ln w="12700" cap="flat" cmpd="sng" algn="ctr">
            <a:solidFill>
              <a:srgbClr val="FFFFFF">
                <a:lumMod val="65000"/>
              </a:srgbClr>
            </a:solidFill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91338" tIns="45668" rIns="91338" bIns="456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564" fontAlgn="ctr"/>
            <a:endParaRPr lang="en-US" altLang="zh-CN" sz="2399" kern="0" dirty="0">
              <a:solidFill>
                <a:srgbClr val="1D1D1A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6" name="流程图: 磁盘 167">
            <a:extLst>
              <a:ext uri="{FF2B5EF4-FFF2-40B4-BE49-F238E27FC236}">
                <a16:creationId xmlns:a16="http://schemas.microsoft.com/office/drawing/2014/main" id="{F0547867-2425-4D86-89C0-E87DFE2FB0D0}"/>
              </a:ext>
            </a:extLst>
          </p:cNvPr>
          <p:cNvSpPr/>
          <p:nvPr/>
        </p:nvSpPr>
        <p:spPr>
          <a:xfrm>
            <a:off x="7145249" y="4754014"/>
            <a:ext cx="216943" cy="329392"/>
          </a:xfrm>
          <a:prstGeom prst="flowChartMagneticDisk">
            <a:avLst/>
          </a:prstGeom>
          <a:noFill/>
          <a:ln w="28575" cap="flat" cmpd="sng" algn="ctr">
            <a:solidFill>
              <a:srgbClr val="1D1D1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3564" fontAlgn="ctr"/>
            <a:endParaRPr lang="en-US" altLang="zh-CN" sz="1000" kern="0" dirty="0">
              <a:solidFill>
                <a:srgbClr val="666666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7" name="流程图: 磁盘 168">
            <a:extLst>
              <a:ext uri="{FF2B5EF4-FFF2-40B4-BE49-F238E27FC236}">
                <a16:creationId xmlns:a16="http://schemas.microsoft.com/office/drawing/2014/main" id="{A14287B9-F21B-43A8-A766-4088E6B25D36}"/>
              </a:ext>
            </a:extLst>
          </p:cNvPr>
          <p:cNvSpPr/>
          <p:nvPr/>
        </p:nvSpPr>
        <p:spPr>
          <a:xfrm>
            <a:off x="6770751" y="4754014"/>
            <a:ext cx="216943" cy="329392"/>
          </a:xfrm>
          <a:prstGeom prst="flowChartMagneticDisk">
            <a:avLst/>
          </a:prstGeom>
          <a:noFill/>
          <a:ln w="28575" cap="flat" cmpd="sng" algn="ctr">
            <a:solidFill>
              <a:srgbClr val="1D1D1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3564" fontAlgn="ctr"/>
            <a:endParaRPr lang="en-US" altLang="zh-CN" sz="1000" kern="0" dirty="0">
              <a:solidFill>
                <a:srgbClr val="666666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8" name="流程图: 磁盘 169">
            <a:extLst>
              <a:ext uri="{FF2B5EF4-FFF2-40B4-BE49-F238E27FC236}">
                <a16:creationId xmlns:a16="http://schemas.microsoft.com/office/drawing/2014/main" id="{4BB0154F-FD19-469C-97C0-1382E854BFC6}"/>
              </a:ext>
            </a:extLst>
          </p:cNvPr>
          <p:cNvSpPr/>
          <p:nvPr/>
        </p:nvSpPr>
        <p:spPr>
          <a:xfrm>
            <a:off x="6399283" y="4754014"/>
            <a:ext cx="216943" cy="329392"/>
          </a:xfrm>
          <a:prstGeom prst="flowChartMagneticDisk">
            <a:avLst/>
          </a:prstGeom>
          <a:noFill/>
          <a:ln w="28575" cap="flat" cmpd="sng" algn="ctr">
            <a:solidFill>
              <a:srgbClr val="1D1D1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3564" fontAlgn="ctr"/>
            <a:endParaRPr lang="en-US" altLang="zh-CN" sz="1000" kern="0" dirty="0">
              <a:solidFill>
                <a:srgbClr val="666666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9" name="流程图: 磁盘 170">
            <a:extLst>
              <a:ext uri="{FF2B5EF4-FFF2-40B4-BE49-F238E27FC236}">
                <a16:creationId xmlns:a16="http://schemas.microsoft.com/office/drawing/2014/main" id="{B331CF2A-2B8D-4732-BC5A-B167ABF5EDC8}"/>
              </a:ext>
            </a:extLst>
          </p:cNvPr>
          <p:cNvSpPr/>
          <p:nvPr/>
        </p:nvSpPr>
        <p:spPr>
          <a:xfrm>
            <a:off x="7519747" y="4754014"/>
            <a:ext cx="216943" cy="329392"/>
          </a:xfrm>
          <a:prstGeom prst="flowChartMagneticDisk">
            <a:avLst/>
          </a:prstGeom>
          <a:noFill/>
          <a:ln w="28575" cap="flat" cmpd="sng" algn="ctr">
            <a:solidFill>
              <a:srgbClr val="1D1D1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3564" fontAlgn="ctr"/>
            <a:endParaRPr lang="en-US" altLang="zh-CN" sz="1000" kern="0" dirty="0">
              <a:solidFill>
                <a:srgbClr val="666666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30" name="矩形 172">
            <a:extLst>
              <a:ext uri="{FF2B5EF4-FFF2-40B4-BE49-F238E27FC236}">
                <a16:creationId xmlns:a16="http://schemas.microsoft.com/office/drawing/2014/main" id="{2CEB1879-8B83-458D-86EC-3D7EAC3867B2}"/>
              </a:ext>
            </a:extLst>
          </p:cNvPr>
          <p:cNvSpPr/>
          <p:nvPr/>
        </p:nvSpPr>
        <p:spPr>
          <a:xfrm>
            <a:off x="5763138" y="3205378"/>
            <a:ext cx="588259" cy="922260"/>
          </a:xfrm>
          <a:prstGeom prst="rect">
            <a:avLst/>
          </a:prstGeom>
          <a:noFill/>
          <a:ln>
            <a:noFill/>
          </a:ln>
        </p:spPr>
        <p:txBody>
          <a:bodyPr wrap="square" lIns="91338" tIns="45668" rIns="91338" bIns="45668">
            <a:noAutofit/>
          </a:bodyPr>
          <a:lstStyle/>
          <a:p>
            <a:pPr algn="ctr" defTabSz="913564" fontAlgn="ctr"/>
            <a:r>
              <a:rPr lang="en-US" sz="5394" b="1" dirty="0">
                <a:solidFill>
                  <a:srgbClr val="00B0F0"/>
                </a:solidFill>
                <a:latin typeface="Arial" panose="020B0604020202020204" pitchFamily="34" charset="0"/>
              </a:rPr>
              <a:t>=</a:t>
            </a:r>
            <a:endParaRPr lang="en-US" altLang="zh-CN" sz="5394" b="1" dirty="0">
              <a:ln w="10160">
                <a:solidFill>
                  <a:srgbClr val="232323"/>
                </a:solidFill>
                <a:prstDash val="solid"/>
              </a:ln>
              <a:solidFill>
                <a:srgbClr val="00B0F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31" name="流程图: 磁盘 178">
            <a:extLst>
              <a:ext uri="{FF2B5EF4-FFF2-40B4-BE49-F238E27FC236}">
                <a16:creationId xmlns:a16="http://schemas.microsoft.com/office/drawing/2014/main" id="{84FC558F-6E44-4816-BD20-F8702246BF74}"/>
              </a:ext>
            </a:extLst>
          </p:cNvPr>
          <p:cNvSpPr/>
          <p:nvPr/>
        </p:nvSpPr>
        <p:spPr>
          <a:xfrm>
            <a:off x="10351654" y="4780558"/>
            <a:ext cx="216943" cy="329392"/>
          </a:xfrm>
          <a:prstGeom prst="flowChartMagneticDisk">
            <a:avLst/>
          </a:prstGeom>
          <a:noFill/>
          <a:ln w="28575" cap="flat" cmpd="sng" algn="ctr">
            <a:solidFill>
              <a:srgbClr val="1D1D1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3564" fontAlgn="ctr"/>
            <a:endParaRPr lang="en-US" altLang="zh-CN" sz="1000" kern="0" dirty="0">
              <a:solidFill>
                <a:srgbClr val="666666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32" name="流程图: 磁盘 179">
            <a:extLst>
              <a:ext uri="{FF2B5EF4-FFF2-40B4-BE49-F238E27FC236}">
                <a16:creationId xmlns:a16="http://schemas.microsoft.com/office/drawing/2014/main" id="{C93BCC04-C036-4AE2-8D29-FAC266798562}"/>
              </a:ext>
            </a:extLst>
          </p:cNvPr>
          <p:cNvSpPr/>
          <p:nvPr/>
        </p:nvSpPr>
        <p:spPr>
          <a:xfrm>
            <a:off x="9977155" y="4780558"/>
            <a:ext cx="216943" cy="329392"/>
          </a:xfrm>
          <a:prstGeom prst="flowChartMagneticDisk">
            <a:avLst/>
          </a:prstGeom>
          <a:noFill/>
          <a:ln w="28575" cap="flat" cmpd="sng" algn="ctr">
            <a:solidFill>
              <a:srgbClr val="1D1D1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3564" fontAlgn="ctr"/>
            <a:endParaRPr lang="en-US" altLang="zh-CN" sz="1000" kern="0" dirty="0">
              <a:solidFill>
                <a:srgbClr val="666666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33" name="流程图: 磁盘 180">
            <a:extLst>
              <a:ext uri="{FF2B5EF4-FFF2-40B4-BE49-F238E27FC236}">
                <a16:creationId xmlns:a16="http://schemas.microsoft.com/office/drawing/2014/main" id="{29C98AE9-4B44-4E78-A7CF-5AD174DCD5EB}"/>
              </a:ext>
            </a:extLst>
          </p:cNvPr>
          <p:cNvSpPr/>
          <p:nvPr/>
        </p:nvSpPr>
        <p:spPr>
          <a:xfrm>
            <a:off x="9605688" y="4780558"/>
            <a:ext cx="216943" cy="329392"/>
          </a:xfrm>
          <a:prstGeom prst="flowChartMagneticDisk">
            <a:avLst/>
          </a:prstGeom>
          <a:noFill/>
          <a:ln w="28575" cap="flat" cmpd="sng" algn="ctr">
            <a:solidFill>
              <a:srgbClr val="1D1D1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3564" fontAlgn="ctr"/>
            <a:endParaRPr lang="en-US" altLang="zh-CN" sz="1000" kern="0" dirty="0">
              <a:solidFill>
                <a:srgbClr val="666666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34" name="流程图: 磁盘 181">
            <a:extLst>
              <a:ext uri="{FF2B5EF4-FFF2-40B4-BE49-F238E27FC236}">
                <a16:creationId xmlns:a16="http://schemas.microsoft.com/office/drawing/2014/main" id="{CA8F9A38-27EE-4E87-B366-5B62EDF2150E}"/>
              </a:ext>
            </a:extLst>
          </p:cNvPr>
          <p:cNvSpPr/>
          <p:nvPr/>
        </p:nvSpPr>
        <p:spPr>
          <a:xfrm>
            <a:off x="10726152" y="4780558"/>
            <a:ext cx="216943" cy="329392"/>
          </a:xfrm>
          <a:prstGeom prst="flowChartMagneticDisk">
            <a:avLst/>
          </a:prstGeom>
          <a:noFill/>
          <a:ln w="28575" cap="flat" cmpd="sng" algn="ctr">
            <a:solidFill>
              <a:srgbClr val="1D1D1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3564" fontAlgn="ctr"/>
            <a:endParaRPr lang="en-US" altLang="zh-CN" sz="1000" kern="0" dirty="0">
              <a:solidFill>
                <a:srgbClr val="666666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35" name="流程图: 磁盘 182">
            <a:extLst>
              <a:ext uri="{FF2B5EF4-FFF2-40B4-BE49-F238E27FC236}">
                <a16:creationId xmlns:a16="http://schemas.microsoft.com/office/drawing/2014/main" id="{75E9F3B7-1F11-40EC-8602-744396E5B460}"/>
              </a:ext>
            </a:extLst>
          </p:cNvPr>
          <p:cNvSpPr/>
          <p:nvPr/>
        </p:nvSpPr>
        <p:spPr>
          <a:xfrm>
            <a:off x="8746936" y="4764992"/>
            <a:ext cx="216943" cy="329392"/>
          </a:xfrm>
          <a:prstGeom prst="flowChartMagneticDisk">
            <a:avLst/>
          </a:prstGeom>
          <a:noFill/>
          <a:ln w="28575" cap="flat" cmpd="sng" algn="ctr">
            <a:solidFill>
              <a:srgbClr val="1D1D1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3564" fontAlgn="ctr"/>
            <a:endParaRPr lang="en-US" altLang="zh-CN" sz="1000" kern="0" dirty="0">
              <a:solidFill>
                <a:srgbClr val="666666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36" name="流程图: 磁盘 183">
            <a:extLst>
              <a:ext uri="{FF2B5EF4-FFF2-40B4-BE49-F238E27FC236}">
                <a16:creationId xmlns:a16="http://schemas.microsoft.com/office/drawing/2014/main" id="{FCC8A9DD-8B95-4441-B16B-DBC52D3392C1}"/>
              </a:ext>
            </a:extLst>
          </p:cNvPr>
          <p:cNvSpPr/>
          <p:nvPr/>
        </p:nvSpPr>
        <p:spPr>
          <a:xfrm>
            <a:off x="8372436" y="4764992"/>
            <a:ext cx="216943" cy="329392"/>
          </a:xfrm>
          <a:prstGeom prst="flowChartMagneticDisk">
            <a:avLst/>
          </a:prstGeom>
          <a:noFill/>
          <a:ln w="28575" cap="flat" cmpd="sng" algn="ctr">
            <a:solidFill>
              <a:srgbClr val="1D1D1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3564" fontAlgn="ctr"/>
            <a:endParaRPr lang="en-US" altLang="zh-CN" sz="1000" kern="0" dirty="0">
              <a:solidFill>
                <a:srgbClr val="666666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37" name="流程图: 磁盘 184">
            <a:extLst>
              <a:ext uri="{FF2B5EF4-FFF2-40B4-BE49-F238E27FC236}">
                <a16:creationId xmlns:a16="http://schemas.microsoft.com/office/drawing/2014/main" id="{D81DDCB6-1410-476B-AA10-4FC061036C1D}"/>
              </a:ext>
            </a:extLst>
          </p:cNvPr>
          <p:cNvSpPr/>
          <p:nvPr/>
        </p:nvSpPr>
        <p:spPr>
          <a:xfrm>
            <a:off x="8000970" y="4764992"/>
            <a:ext cx="216943" cy="329392"/>
          </a:xfrm>
          <a:prstGeom prst="flowChartMagneticDisk">
            <a:avLst/>
          </a:prstGeom>
          <a:noFill/>
          <a:ln w="28575" cap="flat" cmpd="sng" algn="ctr">
            <a:solidFill>
              <a:srgbClr val="1D1D1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3564" fontAlgn="ctr"/>
            <a:endParaRPr lang="en-US" altLang="zh-CN" sz="1000" kern="0" dirty="0">
              <a:solidFill>
                <a:srgbClr val="666666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38" name="流程图: 磁盘 185">
            <a:extLst>
              <a:ext uri="{FF2B5EF4-FFF2-40B4-BE49-F238E27FC236}">
                <a16:creationId xmlns:a16="http://schemas.microsoft.com/office/drawing/2014/main" id="{62FCFD13-975C-4AFA-B263-04B19D50606C}"/>
              </a:ext>
            </a:extLst>
          </p:cNvPr>
          <p:cNvSpPr/>
          <p:nvPr/>
        </p:nvSpPr>
        <p:spPr>
          <a:xfrm>
            <a:off x="9121434" y="4764992"/>
            <a:ext cx="216943" cy="329392"/>
          </a:xfrm>
          <a:prstGeom prst="flowChartMagneticDisk">
            <a:avLst/>
          </a:prstGeom>
          <a:noFill/>
          <a:ln w="28575" cap="flat" cmpd="sng" algn="ctr">
            <a:solidFill>
              <a:srgbClr val="1D1D1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3564" fontAlgn="ctr"/>
            <a:endParaRPr lang="en-US" altLang="zh-CN" sz="1000" kern="0" dirty="0">
              <a:solidFill>
                <a:srgbClr val="666666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39" name="矩形 6">
            <a:extLst>
              <a:ext uri="{FF2B5EF4-FFF2-40B4-BE49-F238E27FC236}">
                <a16:creationId xmlns:a16="http://schemas.microsoft.com/office/drawing/2014/main" id="{049AD059-C7DB-4479-9ABC-44BEF96B85F4}"/>
              </a:ext>
            </a:extLst>
          </p:cNvPr>
          <p:cNvSpPr/>
          <p:nvPr/>
        </p:nvSpPr>
        <p:spPr bwMode="auto">
          <a:xfrm>
            <a:off x="6398635" y="3150810"/>
            <a:ext cx="4630359" cy="703712"/>
          </a:xfrm>
          <a:prstGeom prst="rect">
            <a:avLst/>
          </a:prstGeom>
          <a:solidFill>
            <a:srgbClr val="00B0F0"/>
          </a:solidFill>
          <a:ln w="9525">
            <a:noFill/>
          </a:ln>
          <a:effectLst/>
        </p:spPr>
        <p:txBody>
          <a:bodyPr vert="horz" wrap="square" lIns="91338" tIns="45668" rIns="91338" bIns="45668" numCol="1" anchor="t" anchorCtr="0" compatLnSpc="1">
            <a:prstTxWarp prst="textNoShape">
              <a:avLst/>
            </a:prstTxWarp>
            <a:noAutofit/>
          </a:bodyPr>
          <a:lstStyle/>
          <a:p>
            <a:pPr marL="456561" indent="-456561" defTabSz="1086025" fontAlgn="ctr">
              <a:buClr>
                <a:srgbClr val="990000"/>
              </a:buClr>
              <a:buFont typeface="Wingdings" pitchFamily="2" charset="2"/>
              <a:buChar char="n"/>
              <a:tabLst>
                <a:tab pos="96713" algn="l"/>
              </a:tabLst>
              <a:defRPr/>
            </a:pPr>
            <a:endParaRPr lang="en-US" altLang="zh-CN" sz="1399" dirty="0">
              <a:solidFill>
                <a:prstClr val="black"/>
              </a:solidFill>
              <a:latin typeface="Arial" panose="020B0604020202020204" pitchFamily="34" charset="0"/>
              <a:ea typeface="微软雅黑"/>
              <a:sym typeface="Lucida Grande"/>
            </a:endParaRPr>
          </a:p>
        </p:txBody>
      </p:sp>
      <p:sp>
        <p:nvSpPr>
          <p:cNvPr id="140" name="矩形 27">
            <a:extLst>
              <a:ext uri="{FF2B5EF4-FFF2-40B4-BE49-F238E27FC236}">
                <a16:creationId xmlns:a16="http://schemas.microsoft.com/office/drawing/2014/main" id="{2AED4A4A-8DAF-492B-A36E-993DD7D4D31C}"/>
              </a:ext>
            </a:extLst>
          </p:cNvPr>
          <p:cNvSpPr/>
          <p:nvPr/>
        </p:nvSpPr>
        <p:spPr bwMode="auto">
          <a:xfrm>
            <a:off x="7580333" y="3243434"/>
            <a:ext cx="3362762" cy="540224"/>
          </a:xfrm>
          <a:prstGeom prst="rect">
            <a:avLst/>
          </a:prstGeom>
          <a:solidFill>
            <a:sysClr val="window" lastClr="FFFFFF">
              <a:alpha val="95000"/>
            </a:sys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7981" tIns="45668" rIns="17981" bIns="45668" numCol="1" anchor="t" anchorCtr="0" compatLnSpc="1">
            <a:prstTxWarp prst="textNoShape">
              <a:avLst/>
            </a:prstTxWarp>
            <a:noAutofit/>
          </a:bodyPr>
          <a:lstStyle/>
          <a:p>
            <a:pPr marL="456561" indent="-456561" defTabSz="1086025" fontAlgn="ctr">
              <a:buClr>
                <a:srgbClr val="990000"/>
              </a:buClr>
              <a:tabLst>
                <a:tab pos="96713" algn="l"/>
              </a:tabLst>
              <a:defRPr/>
            </a:pPr>
            <a:endParaRPr lang="en-US" altLang="zh-CN" sz="1100" kern="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/>
              <a:sym typeface="Lucida Grande"/>
            </a:endParaRPr>
          </a:p>
        </p:txBody>
      </p:sp>
      <p:sp>
        <p:nvSpPr>
          <p:cNvPr id="141" name="TextBox 145">
            <a:extLst>
              <a:ext uri="{FF2B5EF4-FFF2-40B4-BE49-F238E27FC236}">
                <a16:creationId xmlns:a16="http://schemas.microsoft.com/office/drawing/2014/main" id="{8918B882-51AB-4009-9298-50B2DDAEA510}"/>
              </a:ext>
            </a:extLst>
          </p:cNvPr>
          <p:cNvSpPr txBox="1"/>
          <p:nvPr/>
        </p:nvSpPr>
        <p:spPr>
          <a:xfrm>
            <a:off x="6582479" y="3277347"/>
            <a:ext cx="840911" cy="522638"/>
          </a:xfrm>
          <a:prstGeom prst="rect">
            <a:avLst/>
          </a:prstGeom>
          <a:noFill/>
        </p:spPr>
        <p:txBody>
          <a:bodyPr wrap="square" lIns="35960" rIns="35960" rtlCol="0">
            <a:noAutofit/>
          </a:bodyPr>
          <a:lstStyle/>
          <a:p>
            <a:pPr algn="ctr" defTabSz="1218225" fontAlgn="ctr"/>
            <a:r>
              <a:rPr lang="en-US" sz="1399" b="1" dirty="0">
                <a:solidFill>
                  <a:prstClr val="white"/>
                </a:solidFill>
                <a:latin typeface="Arial" panose="020B0604020202020204" pitchFamily="34" charset="0"/>
              </a:rPr>
              <a:t>Storage</a:t>
            </a:r>
            <a:endParaRPr lang="en-US" altLang="zh-CN" sz="1399" b="1" dirty="0">
              <a:solidFill>
                <a:prstClr val="white"/>
              </a:solidFill>
              <a:latin typeface="Arial" panose="020B0604020202020204" pitchFamily="34" charset="0"/>
              <a:ea typeface="微软雅黑"/>
            </a:endParaRPr>
          </a:p>
          <a:p>
            <a:pPr algn="ctr" defTabSz="1218225" fontAlgn="ctr"/>
            <a:r>
              <a:rPr lang="en-US" sz="1399" b="1" dirty="0">
                <a:solidFill>
                  <a:prstClr val="white"/>
                </a:solidFill>
                <a:latin typeface="Arial" panose="020B0604020202020204" pitchFamily="34" charset="0"/>
              </a:rPr>
              <a:t>protocol</a:t>
            </a:r>
            <a:endParaRPr lang="en-US" sz="1399" b="1" dirty="0">
              <a:solidFill>
                <a:prstClr val="white"/>
              </a:solidFill>
              <a:latin typeface="Arial" panose="020B0604020202020204" pitchFamily="34" charset="0"/>
              <a:ea typeface="微软雅黑"/>
            </a:endParaRPr>
          </a:p>
        </p:txBody>
      </p:sp>
      <p:sp>
        <p:nvSpPr>
          <p:cNvPr id="142" name="矩形 6">
            <a:extLst>
              <a:ext uri="{FF2B5EF4-FFF2-40B4-BE49-F238E27FC236}">
                <a16:creationId xmlns:a16="http://schemas.microsoft.com/office/drawing/2014/main" id="{162244FC-9314-4B28-B77A-7777E6B9FF13}"/>
              </a:ext>
            </a:extLst>
          </p:cNvPr>
          <p:cNvSpPr/>
          <p:nvPr/>
        </p:nvSpPr>
        <p:spPr bwMode="auto">
          <a:xfrm>
            <a:off x="6403639" y="2483376"/>
            <a:ext cx="4630359" cy="649212"/>
          </a:xfrm>
          <a:prstGeom prst="rect">
            <a:avLst/>
          </a:prstGeom>
          <a:solidFill>
            <a:srgbClr val="00B0F0"/>
          </a:solidFill>
          <a:ln w="9525">
            <a:noFill/>
          </a:ln>
          <a:effectLst/>
        </p:spPr>
        <p:txBody>
          <a:bodyPr vert="horz" wrap="square" lIns="91338" tIns="45668" rIns="91338" bIns="45668" numCol="1" anchor="t" anchorCtr="0" compatLnSpc="1">
            <a:prstTxWarp prst="textNoShape">
              <a:avLst/>
            </a:prstTxWarp>
            <a:noAutofit/>
          </a:bodyPr>
          <a:lstStyle/>
          <a:p>
            <a:pPr marL="456561" indent="-456561" defTabSz="1086025" fontAlgn="ctr">
              <a:buClr>
                <a:srgbClr val="990000"/>
              </a:buClr>
              <a:buFont typeface="Wingdings" pitchFamily="2" charset="2"/>
              <a:buChar char="n"/>
              <a:tabLst>
                <a:tab pos="96713" algn="l"/>
              </a:tabLst>
              <a:defRPr/>
            </a:pPr>
            <a:endParaRPr lang="en-US" altLang="zh-CN" sz="1399" dirty="0">
              <a:solidFill>
                <a:prstClr val="black"/>
              </a:solidFill>
              <a:latin typeface="Arial" panose="020B0604020202020204" pitchFamily="34" charset="0"/>
              <a:ea typeface="微软雅黑"/>
              <a:sym typeface="Lucida Grande"/>
            </a:endParaRPr>
          </a:p>
        </p:txBody>
      </p:sp>
      <p:sp>
        <p:nvSpPr>
          <p:cNvPr id="143" name="矩形 27">
            <a:extLst>
              <a:ext uri="{FF2B5EF4-FFF2-40B4-BE49-F238E27FC236}">
                <a16:creationId xmlns:a16="http://schemas.microsoft.com/office/drawing/2014/main" id="{2DA34B20-38D6-4436-82A5-599590FADA7F}"/>
              </a:ext>
            </a:extLst>
          </p:cNvPr>
          <p:cNvSpPr/>
          <p:nvPr/>
        </p:nvSpPr>
        <p:spPr bwMode="auto">
          <a:xfrm>
            <a:off x="7580333" y="2532438"/>
            <a:ext cx="3362762" cy="529285"/>
          </a:xfrm>
          <a:prstGeom prst="rect">
            <a:avLst/>
          </a:prstGeom>
          <a:solidFill>
            <a:sysClr val="window" lastClr="FFFFFF">
              <a:alpha val="95000"/>
            </a:sys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7981" tIns="45668" rIns="17981" bIns="45668" numCol="1" anchor="t" anchorCtr="0" compatLnSpc="1">
            <a:prstTxWarp prst="textNoShape">
              <a:avLst/>
            </a:prstTxWarp>
            <a:noAutofit/>
          </a:bodyPr>
          <a:lstStyle/>
          <a:p>
            <a:pPr marL="456561" indent="-456561" defTabSz="1086025" fontAlgn="ctr">
              <a:buClr>
                <a:srgbClr val="990000"/>
              </a:buClr>
              <a:tabLst>
                <a:tab pos="96713" algn="l"/>
              </a:tabLst>
              <a:defRPr/>
            </a:pPr>
            <a:endParaRPr lang="en-US" altLang="zh-CN" sz="1100" kern="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/>
              <a:sym typeface="Lucida Grande"/>
            </a:endParaRPr>
          </a:p>
        </p:txBody>
      </p:sp>
      <p:sp>
        <p:nvSpPr>
          <p:cNvPr id="144" name="TextBox 145">
            <a:extLst>
              <a:ext uri="{FF2B5EF4-FFF2-40B4-BE49-F238E27FC236}">
                <a16:creationId xmlns:a16="http://schemas.microsoft.com/office/drawing/2014/main" id="{B632F4FE-BC8D-475B-A46C-6EB7E540A9FA}"/>
              </a:ext>
            </a:extLst>
          </p:cNvPr>
          <p:cNvSpPr txBox="1"/>
          <p:nvPr/>
        </p:nvSpPr>
        <p:spPr>
          <a:xfrm>
            <a:off x="6359752" y="2524013"/>
            <a:ext cx="1286365" cy="522638"/>
          </a:xfrm>
          <a:prstGeom prst="rect">
            <a:avLst/>
          </a:prstGeom>
          <a:noFill/>
        </p:spPr>
        <p:txBody>
          <a:bodyPr wrap="square" lIns="35960" rIns="35960" rtlCol="0">
            <a:noAutofit/>
          </a:bodyPr>
          <a:lstStyle/>
          <a:p>
            <a:pPr algn="ctr" defTabSz="1218225" fontAlgn="ctr"/>
            <a:r>
              <a:rPr lang="en-US" sz="1399" b="1" dirty="0">
                <a:solidFill>
                  <a:prstClr val="white"/>
                </a:solidFill>
                <a:latin typeface="Arial" panose="020B0604020202020204" pitchFamily="34" charset="0"/>
              </a:rPr>
              <a:t>Virtualization</a:t>
            </a:r>
            <a:endParaRPr lang="en-US" altLang="zh-CN" sz="1399" b="1" dirty="0">
              <a:solidFill>
                <a:prstClr val="white"/>
              </a:solidFill>
              <a:latin typeface="Arial" panose="020B0604020202020204" pitchFamily="34" charset="0"/>
              <a:ea typeface="微软雅黑"/>
            </a:endParaRPr>
          </a:p>
          <a:p>
            <a:pPr algn="ctr" defTabSz="1218225" fontAlgn="ctr"/>
            <a:r>
              <a:rPr lang="en-US" sz="1399" b="1" dirty="0">
                <a:solidFill>
                  <a:prstClr val="white"/>
                </a:solidFill>
                <a:latin typeface="Arial" panose="020B0604020202020204" pitchFamily="34" charset="0"/>
              </a:rPr>
              <a:t>container</a:t>
            </a:r>
            <a:endParaRPr lang="en-US" sz="1399" b="1" dirty="0">
              <a:solidFill>
                <a:prstClr val="white"/>
              </a:solidFill>
              <a:latin typeface="Arial" panose="020B0604020202020204" pitchFamily="34" charset="0"/>
              <a:ea typeface="微软雅黑"/>
            </a:endParaRPr>
          </a:p>
        </p:txBody>
      </p:sp>
      <p:sp>
        <p:nvSpPr>
          <p:cNvPr id="145" name="TextBox 145">
            <a:extLst>
              <a:ext uri="{FF2B5EF4-FFF2-40B4-BE49-F238E27FC236}">
                <a16:creationId xmlns:a16="http://schemas.microsoft.com/office/drawing/2014/main" id="{96EDDD01-9CBE-494E-98B5-BB1950DEDB01}"/>
              </a:ext>
            </a:extLst>
          </p:cNvPr>
          <p:cNvSpPr txBox="1"/>
          <p:nvPr/>
        </p:nvSpPr>
        <p:spPr>
          <a:xfrm>
            <a:off x="6322573" y="1812666"/>
            <a:ext cx="726119" cy="522638"/>
          </a:xfrm>
          <a:prstGeom prst="rect">
            <a:avLst/>
          </a:prstGeom>
          <a:noFill/>
        </p:spPr>
        <p:txBody>
          <a:bodyPr wrap="square" lIns="35960" rIns="35960" rtlCol="0">
            <a:noAutofit/>
          </a:bodyPr>
          <a:lstStyle/>
          <a:p>
            <a:pPr algn="ctr" defTabSz="1218225" fontAlgn="ctr"/>
            <a:r>
              <a:rPr lang="en-US" sz="1399" b="1" dirty="0">
                <a:solidFill>
                  <a:prstClr val="white"/>
                </a:solidFill>
                <a:latin typeface="Arial" panose="020B0604020202020204" pitchFamily="34" charset="0"/>
              </a:rPr>
              <a:t>Management</a:t>
            </a:r>
            <a:endParaRPr lang="en-US" altLang="zh-CN" sz="1399" b="1" dirty="0">
              <a:solidFill>
                <a:prstClr val="white"/>
              </a:solidFill>
              <a:latin typeface="Arial" panose="020B0604020202020204" pitchFamily="34" charset="0"/>
              <a:ea typeface="微软雅黑"/>
            </a:endParaRPr>
          </a:p>
          <a:p>
            <a:pPr algn="ctr" defTabSz="1218225" fontAlgn="ctr"/>
            <a:r>
              <a:rPr lang="en-US" sz="1399" b="1" dirty="0">
                <a:solidFill>
                  <a:prstClr val="white"/>
                </a:solidFill>
                <a:latin typeface="Arial" panose="020B0604020202020204" pitchFamily="34" charset="0"/>
              </a:rPr>
              <a:t>O&amp;M</a:t>
            </a:r>
            <a:endParaRPr lang="en-US" sz="1399" b="1" dirty="0">
              <a:solidFill>
                <a:prstClr val="white"/>
              </a:solidFill>
              <a:latin typeface="Arial" panose="020B0604020202020204" pitchFamily="34" charset="0"/>
              <a:ea typeface="微软雅黑"/>
            </a:endParaRPr>
          </a:p>
        </p:txBody>
      </p:sp>
      <p:grpSp>
        <p:nvGrpSpPr>
          <p:cNvPr id="146" name="组合 508">
            <a:extLst>
              <a:ext uri="{FF2B5EF4-FFF2-40B4-BE49-F238E27FC236}">
                <a16:creationId xmlns:a16="http://schemas.microsoft.com/office/drawing/2014/main" id="{2023C540-E5A3-4249-86A1-DE263135E09E}"/>
              </a:ext>
            </a:extLst>
          </p:cNvPr>
          <p:cNvGrpSpPr/>
          <p:nvPr/>
        </p:nvGrpSpPr>
        <p:grpSpPr>
          <a:xfrm>
            <a:off x="7922583" y="3254971"/>
            <a:ext cx="317017" cy="327041"/>
            <a:chOff x="7860204" y="3603349"/>
            <a:chExt cx="317369" cy="327407"/>
          </a:xfrm>
        </p:grpSpPr>
        <p:sp>
          <p:nvSpPr>
            <p:cNvPr id="147" name="Freeform 16">
              <a:extLst>
                <a:ext uri="{FF2B5EF4-FFF2-40B4-BE49-F238E27FC236}">
                  <a16:creationId xmlns:a16="http://schemas.microsoft.com/office/drawing/2014/main" id="{08DC2D34-2A94-41A4-97D0-E8F4B1E617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9249" y="3870864"/>
              <a:ext cx="51665" cy="59891"/>
            </a:xfrm>
            <a:custGeom>
              <a:avLst/>
              <a:gdLst>
                <a:gd name="T0" fmla="*/ 17 w 20"/>
                <a:gd name="T1" fmla="*/ 25 h 25"/>
                <a:gd name="T2" fmla="*/ 2 w 20"/>
                <a:gd name="T3" fmla="*/ 25 h 25"/>
                <a:gd name="T4" fmla="*/ 0 w 20"/>
                <a:gd name="T5" fmla="*/ 22 h 25"/>
                <a:gd name="T6" fmla="*/ 0 w 20"/>
                <a:gd name="T7" fmla="*/ 3 h 25"/>
                <a:gd name="T8" fmla="*/ 2 w 20"/>
                <a:gd name="T9" fmla="*/ 0 h 25"/>
                <a:gd name="T10" fmla="*/ 17 w 20"/>
                <a:gd name="T11" fmla="*/ 0 h 25"/>
                <a:gd name="T12" fmla="*/ 20 w 20"/>
                <a:gd name="T13" fmla="*/ 3 h 25"/>
                <a:gd name="T14" fmla="*/ 20 w 20"/>
                <a:gd name="T15" fmla="*/ 22 h 25"/>
                <a:gd name="T16" fmla="*/ 17 w 20"/>
                <a:gd name="T17" fmla="*/ 25 h 25"/>
                <a:gd name="T18" fmla="*/ 5 w 20"/>
                <a:gd name="T19" fmla="*/ 19 h 25"/>
                <a:gd name="T20" fmla="*/ 15 w 20"/>
                <a:gd name="T21" fmla="*/ 19 h 25"/>
                <a:gd name="T22" fmla="*/ 15 w 20"/>
                <a:gd name="T23" fmla="*/ 5 h 25"/>
                <a:gd name="T24" fmla="*/ 5 w 20"/>
                <a:gd name="T25" fmla="*/ 5 h 25"/>
                <a:gd name="T26" fmla="*/ 5 w 20"/>
                <a:gd name="T27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25">
                  <a:moveTo>
                    <a:pt x="17" y="25"/>
                  </a:moveTo>
                  <a:cubicBezTo>
                    <a:pt x="2" y="25"/>
                    <a:pt x="2" y="25"/>
                    <a:pt x="2" y="25"/>
                  </a:cubicBezTo>
                  <a:cubicBezTo>
                    <a:pt x="1" y="25"/>
                    <a:pt x="0" y="23"/>
                    <a:pt x="0" y="2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3"/>
                    <a:pt x="19" y="25"/>
                    <a:pt x="17" y="25"/>
                  </a:cubicBezTo>
                  <a:close/>
                  <a:moveTo>
                    <a:pt x="5" y="19"/>
                  </a:moveTo>
                  <a:cubicBezTo>
                    <a:pt x="15" y="19"/>
                    <a:pt x="15" y="19"/>
                    <a:pt x="15" y="19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9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338" tIns="45668" rIns="91338" bIns="4566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564" fontAlgn="ctr"/>
              <a:endParaRPr lang="en-US" altLang="zh-CN" sz="2399" dirty="0">
                <a:solidFill>
                  <a:srgbClr val="1D1D1A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48" name="Freeform 17">
              <a:extLst>
                <a:ext uri="{FF2B5EF4-FFF2-40B4-BE49-F238E27FC236}">
                  <a16:creationId xmlns:a16="http://schemas.microsoft.com/office/drawing/2014/main" id="{7D53D15C-9A8E-4A9E-8500-9D520E9370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85675" y="3829938"/>
              <a:ext cx="53774" cy="100818"/>
            </a:xfrm>
            <a:custGeom>
              <a:avLst/>
              <a:gdLst>
                <a:gd name="T0" fmla="*/ 18 w 21"/>
                <a:gd name="T1" fmla="*/ 42 h 42"/>
                <a:gd name="T2" fmla="*/ 3 w 21"/>
                <a:gd name="T3" fmla="*/ 42 h 42"/>
                <a:gd name="T4" fmla="*/ 0 w 21"/>
                <a:gd name="T5" fmla="*/ 39 h 42"/>
                <a:gd name="T6" fmla="*/ 0 w 21"/>
                <a:gd name="T7" fmla="*/ 2 h 42"/>
                <a:gd name="T8" fmla="*/ 3 w 21"/>
                <a:gd name="T9" fmla="*/ 0 h 42"/>
                <a:gd name="T10" fmla="*/ 18 w 21"/>
                <a:gd name="T11" fmla="*/ 0 h 42"/>
                <a:gd name="T12" fmla="*/ 21 w 21"/>
                <a:gd name="T13" fmla="*/ 2 h 42"/>
                <a:gd name="T14" fmla="*/ 21 w 21"/>
                <a:gd name="T15" fmla="*/ 39 h 42"/>
                <a:gd name="T16" fmla="*/ 18 w 21"/>
                <a:gd name="T17" fmla="*/ 42 h 42"/>
                <a:gd name="T18" fmla="*/ 6 w 21"/>
                <a:gd name="T19" fmla="*/ 36 h 42"/>
                <a:gd name="T20" fmla="*/ 16 w 21"/>
                <a:gd name="T21" fmla="*/ 36 h 42"/>
                <a:gd name="T22" fmla="*/ 16 w 21"/>
                <a:gd name="T23" fmla="*/ 5 h 42"/>
                <a:gd name="T24" fmla="*/ 6 w 21"/>
                <a:gd name="T25" fmla="*/ 5 h 42"/>
                <a:gd name="T26" fmla="*/ 6 w 21"/>
                <a:gd name="T27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42">
                  <a:moveTo>
                    <a:pt x="18" y="42"/>
                  </a:moveTo>
                  <a:cubicBezTo>
                    <a:pt x="3" y="42"/>
                    <a:pt x="3" y="42"/>
                    <a:pt x="3" y="42"/>
                  </a:cubicBezTo>
                  <a:cubicBezTo>
                    <a:pt x="2" y="42"/>
                    <a:pt x="0" y="40"/>
                    <a:pt x="0" y="3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1" y="1"/>
                    <a:pt x="21" y="2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40"/>
                    <a:pt x="20" y="42"/>
                    <a:pt x="18" y="42"/>
                  </a:cubicBezTo>
                  <a:close/>
                  <a:moveTo>
                    <a:pt x="6" y="36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6" y="5"/>
                    <a:pt x="6" y="5"/>
                    <a:pt x="6" y="5"/>
                  </a:cubicBezTo>
                  <a:lnTo>
                    <a:pt x="6" y="3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338" tIns="45668" rIns="91338" bIns="4566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564" fontAlgn="ctr"/>
              <a:endParaRPr lang="en-US" altLang="zh-CN" sz="2399" dirty="0">
                <a:solidFill>
                  <a:srgbClr val="1D1D1A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49" name="Freeform 18">
              <a:extLst>
                <a:ext uri="{FF2B5EF4-FFF2-40B4-BE49-F238E27FC236}">
                  <a16:creationId xmlns:a16="http://schemas.microsoft.com/office/drawing/2014/main" id="{CB316474-62DF-4BE3-9125-C30F8CB157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55264" y="3853895"/>
              <a:ext cx="52719" cy="76861"/>
            </a:xfrm>
            <a:custGeom>
              <a:avLst/>
              <a:gdLst>
                <a:gd name="T0" fmla="*/ 18 w 21"/>
                <a:gd name="T1" fmla="*/ 32 h 32"/>
                <a:gd name="T2" fmla="*/ 3 w 21"/>
                <a:gd name="T3" fmla="*/ 32 h 32"/>
                <a:gd name="T4" fmla="*/ 0 w 21"/>
                <a:gd name="T5" fmla="*/ 29 h 32"/>
                <a:gd name="T6" fmla="*/ 0 w 21"/>
                <a:gd name="T7" fmla="*/ 3 h 32"/>
                <a:gd name="T8" fmla="*/ 3 w 21"/>
                <a:gd name="T9" fmla="*/ 0 h 32"/>
                <a:gd name="T10" fmla="*/ 18 w 21"/>
                <a:gd name="T11" fmla="*/ 0 h 32"/>
                <a:gd name="T12" fmla="*/ 21 w 21"/>
                <a:gd name="T13" fmla="*/ 3 h 32"/>
                <a:gd name="T14" fmla="*/ 21 w 21"/>
                <a:gd name="T15" fmla="*/ 29 h 32"/>
                <a:gd name="T16" fmla="*/ 18 w 21"/>
                <a:gd name="T17" fmla="*/ 32 h 32"/>
                <a:gd name="T18" fmla="*/ 6 w 21"/>
                <a:gd name="T19" fmla="*/ 26 h 32"/>
                <a:gd name="T20" fmla="*/ 16 w 21"/>
                <a:gd name="T21" fmla="*/ 26 h 32"/>
                <a:gd name="T22" fmla="*/ 16 w 21"/>
                <a:gd name="T23" fmla="*/ 6 h 32"/>
                <a:gd name="T24" fmla="*/ 6 w 21"/>
                <a:gd name="T25" fmla="*/ 6 h 32"/>
                <a:gd name="T26" fmla="*/ 6 w 21"/>
                <a:gd name="T27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2">
                  <a:moveTo>
                    <a:pt x="18" y="32"/>
                  </a:moveTo>
                  <a:cubicBezTo>
                    <a:pt x="3" y="32"/>
                    <a:pt x="3" y="32"/>
                    <a:pt x="3" y="32"/>
                  </a:cubicBezTo>
                  <a:cubicBezTo>
                    <a:pt x="2" y="32"/>
                    <a:pt x="0" y="30"/>
                    <a:pt x="0" y="2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1" y="1"/>
                    <a:pt x="21" y="3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30"/>
                    <a:pt x="20" y="32"/>
                    <a:pt x="18" y="32"/>
                  </a:cubicBezTo>
                  <a:close/>
                  <a:moveTo>
                    <a:pt x="6" y="26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2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338" tIns="45668" rIns="91338" bIns="4566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564" fontAlgn="ctr"/>
              <a:endParaRPr lang="en-US" altLang="zh-CN" sz="2399" dirty="0">
                <a:solidFill>
                  <a:srgbClr val="1D1D1A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50" name="Freeform 19">
              <a:extLst>
                <a:ext uri="{FF2B5EF4-FFF2-40B4-BE49-F238E27FC236}">
                  <a16:creationId xmlns:a16="http://schemas.microsoft.com/office/drawing/2014/main" id="{B23BA05B-F384-400E-8A19-E8CEAE667E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3799" y="3793005"/>
              <a:ext cx="53774" cy="137750"/>
            </a:xfrm>
            <a:custGeom>
              <a:avLst/>
              <a:gdLst>
                <a:gd name="T0" fmla="*/ 18 w 21"/>
                <a:gd name="T1" fmla="*/ 57 h 57"/>
                <a:gd name="T2" fmla="*/ 3 w 21"/>
                <a:gd name="T3" fmla="*/ 57 h 57"/>
                <a:gd name="T4" fmla="*/ 0 w 21"/>
                <a:gd name="T5" fmla="*/ 54 h 57"/>
                <a:gd name="T6" fmla="*/ 0 w 21"/>
                <a:gd name="T7" fmla="*/ 3 h 57"/>
                <a:gd name="T8" fmla="*/ 3 w 21"/>
                <a:gd name="T9" fmla="*/ 0 h 57"/>
                <a:gd name="T10" fmla="*/ 18 w 21"/>
                <a:gd name="T11" fmla="*/ 0 h 57"/>
                <a:gd name="T12" fmla="*/ 21 w 21"/>
                <a:gd name="T13" fmla="*/ 3 h 57"/>
                <a:gd name="T14" fmla="*/ 21 w 21"/>
                <a:gd name="T15" fmla="*/ 54 h 57"/>
                <a:gd name="T16" fmla="*/ 18 w 21"/>
                <a:gd name="T17" fmla="*/ 57 h 57"/>
                <a:gd name="T18" fmla="*/ 6 w 21"/>
                <a:gd name="T19" fmla="*/ 51 h 57"/>
                <a:gd name="T20" fmla="*/ 16 w 21"/>
                <a:gd name="T21" fmla="*/ 51 h 57"/>
                <a:gd name="T22" fmla="*/ 16 w 21"/>
                <a:gd name="T23" fmla="*/ 5 h 57"/>
                <a:gd name="T24" fmla="*/ 6 w 21"/>
                <a:gd name="T25" fmla="*/ 5 h 57"/>
                <a:gd name="T26" fmla="*/ 6 w 21"/>
                <a:gd name="T27" fmla="*/ 5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7">
                  <a:moveTo>
                    <a:pt x="18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1" y="57"/>
                    <a:pt x="0" y="55"/>
                    <a:pt x="0" y="5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1" y="1"/>
                    <a:pt x="21" y="3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55"/>
                    <a:pt x="20" y="57"/>
                    <a:pt x="18" y="57"/>
                  </a:cubicBezTo>
                  <a:close/>
                  <a:moveTo>
                    <a:pt x="6" y="51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6" y="5"/>
                    <a:pt x="6" y="5"/>
                    <a:pt x="6" y="5"/>
                  </a:cubicBezTo>
                  <a:lnTo>
                    <a:pt x="6" y="5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338" tIns="45668" rIns="91338" bIns="4566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564" fontAlgn="ctr"/>
              <a:endParaRPr lang="en-US" altLang="zh-CN" sz="2399" dirty="0">
                <a:solidFill>
                  <a:srgbClr val="1D1D1A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51" name="Freeform 20">
              <a:extLst>
                <a:ext uri="{FF2B5EF4-FFF2-40B4-BE49-F238E27FC236}">
                  <a16:creationId xmlns:a16="http://schemas.microsoft.com/office/drawing/2014/main" id="{E2D34A48-2BEB-48E6-9DCF-6019757A1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2413" y="3726127"/>
              <a:ext cx="235127" cy="110799"/>
            </a:xfrm>
            <a:custGeom>
              <a:avLst/>
              <a:gdLst>
                <a:gd name="T0" fmla="*/ 66 w 92"/>
                <a:gd name="T1" fmla="*/ 0 h 46"/>
                <a:gd name="T2" fmla="*/ 66 w 92"/>
                <a:gd name="T3" fmla="*/ 4 h 46"/>
                <a:gd name="T4" fmla="*/ 83 w 92"/>
                <a:gd name="T5" fmla="*/ 4 h 46"/>
                <a:gd name="T6" fmla="*/ 60 w 92"/>
                <a:gd name="T7" fmla="*/ 26 h 46"/>
                <a:gd name="T8" fmla="*/ 33 w 92"/>
                <a:gd name="T9" fmla="*/ 13 h 46"/>
                <a:gd name="T10" fmla="*/ 29 w 92"/>
                <a:gd name="T11" fmla="*/ 13 h 46"/>
                <a:gd name="T12" fmla="*/ 1 w 92"/>
                <a:gd name="T13" fmla="*/ 42 h 46"/>
                <a:gd name="T14" fmla="*/ 1 w 92"/>
                <a:gd name="T15" fmla="*/ 46 h 46"/>
                <a:gd name="T16" fmla="*/ 3 w 92"/>
                <a:gd name="T17" fmla="*/ 46 h 46"/>
                <a:gd name="T18" fmla="*/ 5 w 92"/>
                <a:gd name="T19" fmla="*/ 46 h 46"/>
                <a:gd name="T20" fmla="*/ 31 w 92"/>
                <a:gd name="T21" fmla="*/ 19 h 46"/>
                <a:gd name="T22" fmla="*/ 59 w 92"/>
                <a:gd name="T23" fmla="*/ 32 h 46"/>
                <a:gd name="T24" fmla="*/ 62 w 92"/>
                <a:gd name="T25" fmla="*/ 32 h 46"/>
                <a:gd name="T26" fmla="*/ 87 w 92"/>
                <a:gd name="T27" fmla="*/ 8 h 46"/>
                <a:gd name="T28" fmla="*/ 86 w 92"/>
                <a:gd name="T29" fmla="*/ 26 h 46"/>
                <a:gd name="T30" fmla="*/ 90 w 92"/>
                <a:gd name="T31" fmla="*/ 26 h 46"/>
                <a:gd name="T32" fmla="*/ 92 w 92"/>
                <a:gd name="T33" fmla="*/ 0 h 46"/>
                <a:gd name="T34" fmla="*/ 66 w 92"/>
                <a:gd name="T3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46">
                  <a:moveTo>
                    <a:pt x="66" y="0"/>
                  </a:moveTo>
                  <a:cubicBezTo>
                    <a:pt x="66" y="4"/>
                    <a:pt x="66" y="4"/>
                    <a:pt x="66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1" y="12"/>
                    <a:pt x="30" y="12"/>
                    <a:pt x="29" y="13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3"/>
                    <a:pt x="0" y="45"/>
                    <a:pt x="1" y="46"/>
                  </a:cubicBezTo>
                  <a:cubicBezTo>
                    <a:pt x="2" y="46"/>
                    <a:pt x="2" y="46"/>
                    <a:pt x="3" y="46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3"/>
                    <a:pt x="61" y="32"/>
                    <a:pt x="62" y="32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15B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338" tIns="45668" rIns="91338" bIns="4566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564" fontAlgn="ctr"/>
              <a:endParaRPr lang="en-US" altLang="zh-CN" sz="2399" dirty="0">
                <a:solidFill>
                  <a:srgbClr val="1D1D1A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52" name="Freeform 21">
              <a:extLst>
                <a:ext uri="{FF2B5EF4-FFF2-40B4-BE49-F238E27FC236}">
                  <a16:creationId xmlns:a16="http://schemas.microsoft.com/office/drawing/2014/main" id="{C926BBE2-6EA7-4232-96EF-200307E6C8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0204" y="3603349"/>
              <a:ext cx="279411" cy="298459"/>
            </a:xfrm>
            <a:custGeom>
              <a:avLst/>
              <a:gdLst>
                <a:gd name="T0" fmla="*/ 55 w 109"/>
                <a:gd name="T1" fmla="*/ 42 h 124"/>
                <a:gd name="T2" fmla="*/ 109 w 109"/>
                <a:gd name="T3" fmla="*/ 22 h 124"/>
                <a:gd name="T4" fmla="*/ 55 w 109"/>
                <a:gd name="T5" fmla="*/ 0 h 124"/>
                <a:gd name="T6" fmla="*/ 0 w 109"/>
                <a:gd name="T7" fmla="*/ 22 h 124"/>
                <a:gd name="T8" fmla="*/ 55 w 109"/>
                <a:gd name="T9" fmla="*/ 42 h 124"/>
                <a:gd name="T10" fmla="*/ 55 w 109"/>
                <a:gd name="T11" fmla="*/ 6 h 124"/>
                <a:gd name="T12" fmla="*/ 103 w 109"/>
                <a:gd name="T13" fmla="*/ 22 h 124"/>
                <a:gd name="T14" fmla="*/ 55 w 109"/>
                <a:gd name="T15" fmla="*/ 36 h 124"/>
                <a:gd name="T16" fmla="*/ 6 w 109"/>
                <a:gd name="T17" fmla="*/ 22 h 124"/>
                <a:gd name="T18" fmla="*/ 55 w 109"/>
                <a:gd name="T19" fmla="*/ 6 h 124"/>
                <a:gd name="T20" fmla="*/ 0 w 109"/>
                <a:gd name="T21" fmla="*/ 85 h 124"/>
                <a:gd name="T22" fmla="*/ 0 w 109"/>
                <a:gd name="T23" fmla="*/ 109 h 124"/>
                <a:gd name="T24" fmla="*/ 19 w 109"/>
                <a:gd name="T25" fmla="*/ 124 h 124"/>
                <a:gd name="T26" fmla="*/ 19 w 109"/>
                <a:gd name="T27" fmla="*/ 119 h 124"/>
                <a:gd name="T28" fmla="*/ 6 w 109"/>
                <a:gd name="T29" fmla="*/ 109 h 124"/>
                <a:gd name="T30" fmla="*/ 6 w 109"/>
                <a:gd name="T31" fmla="*/ 100 h 124"/>
                <a:gd name="T32" fmla="*/ 19 w 109"/>
                <a:gd name="T33" fmla="*/ 105 h 124"/>
                <a:gd name="T34" fmla="*/ 19 w 109"/>
                <a:gd name="T35" fmla="*/ 100 h 124"/>
                <a:gd name="T36" fmla="*/ 0 w 109"/>
                <a:gd name="T37" fmla="*/ 85 h 124"/>
                <a:gd name="T38" fmla="*/ 0 w 109"/>
                <a:gd name="T39" fmla="*/ 55 h 124"/>
                <a:gd name="T40" fmla="*/ 0 w 109"/>
                <a:gd name="T41" fmla="*/ 80 h 124"/>
                <a:gd name="T42" fmla="*/ 19 w 109"/>
                <a:gd name="T43" fmla="*/ 95 h 124"/>
                <a:gd name="T44" fmla="*/ 19 w 109"/>
                <a:gd name="T45" fmla="*/ 89 h 124"/>
                <a:gd name="T46" fmla="*/ 6 w 109"/>
                <a:gd name="T47" fmla="*/ 80 h 124"/>
                <a:gd name="T48" fmla="*/ 6 w 109"/>
                <a:gd name="T49" fmla="*/ 70 h 124"/>
                <a:gd name="T50" fmla="*/ 28 w 109"/>
                <a:gd name="T51" fmla="*/ 78 h 124"/>
                <a:gd name="T52" fmla="*/ 33 w 109"/>
                <a:gd name="T53" fmla="*/ 74 h 124"/>
                <a:gd name="T54" fmla="*/ 0 w 109"/>
                <a:gd name="T55" fmla="*/ 55 h 124"/>
                <a:gd name="T56" fmla="*/ 55 w 109"/>
                <a:gd name="T57" fmla="*/ 46 h 124"/>
                <a:gd name="T58" fmla="*/ 0 w 109"/>
                <a:gd name="T59" fmla="*/ 26 h 124"/>
                <a:gd name="T60" fmla="*/ 0 w 109"/>
                <a:gd name="T61" fmla="*/ 50 h 124"/>
                <a:gd name="T62" fmla="*/ 39 w 109"/>
                <a:gd name="T63" fmla="*/ 69 h 124"/>
                <a:gd name="T64" fmla="*/ 45 w 109"/>
                <a:gd name="T65" fmla="*/ 64 h 124"/>
                <a:gd name="T66" fmla="*/ 6 w 109"/>
                <a:gd name="T67" fmla="*/ 50 h 124"/>
                <a:gd name="T68" fmla="*/ 6 w 109"/>
                <a:gd name="T69" fmla="*/ 42 h 124"/>
                <a:gd name="T70" fmla="*/ 55 w 109"/>
                <a:gd name="T71" fmla="*/ 51 h 124"/>
                <a:gd name="T72" fmla="*/ 103 w 109"/>
                <a:gd name="T73" fmla="*/ 42 h 124"/>
                <a:gd name="T74" fmla="*/ 103 w 109"/>
                <a:gd name="T75" fmla="*/ 48 h 124"/>
                <a:gd name="T76" fmla="*/ 109 w 109"/>
                <a:gd name="T77" fmla="*/ 47 h 124"/>
                <a:gd name="T78" fmla="*/ 109 w 109"/>
                <a:gd name="T79" fmla="*/ 26 h 124"/>
                <a:gd name="T80" fmla="*/ 55 w 109"/>
                <a:gd name="T81" fmla="*/ 4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9" h="124">
                  <a:moveTo>
                    <a:pt x="55" y="42"/>
                  </a:moveTo>
                  <a:cubicBezTo>
                    <a:pt x="84" y="42"/>
                    <a:pt x="109" y="32"/>
                    <a:pt x="109" y="22"/>
                  </a:cubicBezTo>
                  <a:cubicBezTo>
                    <a:pt x="109" y="10"/>
                    <a:pt x="84" y="0"/>
                    <a:pt x="55" y="0"/>
                  </a:cubicBezTo>
                  <a:cubicBezTo>
                    <a:pt x="25" y="0"/>
                    <a:pt x="0" y="10"/>
                    <a:pt x="0" y="22"/>
                  </a:cubicBezTo>
                  <a:cubicBezTo>
                    <a:pt x="0" y="32"/>
                    <a:pt x="25" y="42"/>
                    <a:pt x="55" y="42"/>
                  </a:cubicBezTo>
                  <a:close/>
                  <a:moveTo>
                    <a:pt x="55" y="6"/>
                  </a:moveTo>
                  <a:cubicBezTo>
                    <a:pt x="84" y="6"/>
                    <a:pt x="103" y="15"/>
                    <a:pt x="103" y="22"/>
                  </a:cubicBezTo>
                  <a:cubicBezTo>
                    <a:pt x="103" y="27"/>
                    <a:pt x="84" y="36"/>
                    <a:pt x="55" y="36"/>
                  </a:cubicBezTo>
                  <a:cubicBezTo>
                    <a:pt x="26" y="36"/>
                    <a:pt x="6" y="27"/>
                    <a:pt x="6" y="22"/>
                  </a:cubicBezTo>
                  <a:cubicBezTo>
                    <a:pt x="6" y="15"/>
                    <a:pt x="26" y="6"/>
                    <a:pt x="55" y="6"/>
                  </a:cubicBezTo>
                  <a:close/>
                  <a:moveTo>
                    <a:pt x="0" y="85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0" y="115"/>
                    <a:pt x="8" y="121"/>
                    <a:pt x="19" y="124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1" y="116"/>
                    <a:pt x="6" y="112"/>
                    <a:pt x="6" y="109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10" y="102"/>
                    <a:pt x="14" y="104"/>
                    <a:pt x="19" y="105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8" y="96"/>
                    <a:pt x="0" y="91"/>
                    <a:pt x="0" y="85"/>
                  </a:cubicBezTo>
                  <a:close/>
                  <a:moveTo>
                    <a:pt x="0" y="55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85"/>
                    <a:pt x="8" y="91"/>
                    <a:pt x="19" y="95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1" y="86"/>
                    <a:pt x="6" y="83"/>
                    <a:pt x="6" y="8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12" y="73"/>
                    <a:pt x="19" y="76"/>
                    <a:pt x="28" y="78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14" y="71"/>
                    <a:pt x="0" y="63"/>
                    <a:pt x="0" y="55"/>
                  </a:cubicBezTo>
                  <a:close/>
                  <a:moveTo>
                    <a:pt x="55" y="46"/>
                  </a:moveTo>
                  <a:cubicBezTo>
                    <a:pt x="25" y="46"/>
                    <a:pt x="0" y="37"/>
                    <a:pt x="0" y="2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0"/>
                    <a:pt x="17" y="67"/>
                    <a:pt x="39" y="69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22" y="63"/>
                    <a:pt x="6" y="56"/>
                    <a:pt x="6" y="50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18" y="49"/>
                    <a:pt x="36" y="51"/>
                    <a:pt x="55" y="51"/>
                  </a:cubicBezTo>
                  <a:cubicBezTo>
                    <a:pt x="74" y="51"/>
                    <a:pt x="93" y="49"/>
                    <a:pt x="103" y="42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9" y="37"/>
                    <a:pt x="84" y="46"/>
                    <a:pt x="55" y="4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338" tIns="45668" rIns="91338" bIns="4566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564" fontAlgn="ctr"/>
              <a:endParaRPr lang="en-US" altLang="zh-CN" sz="2399" dirty="0">
                <a:solidFill>
                  <a:srgbClr val="1D1D1A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53" name="文本框 492">
            <a:extLst>
              <a:ext uri="{FF2B5EF4-FFF2-40B4-BE49-F238E27FC236}">
                <a16:creationId xmlns:a16="http://schemas.microsoft.com/office/drawing/2014/main" id="{A5C0D6B5-E2E0-43AA-B383-C034D5586CF7}"/>
              </a:ext>
            </a:extLst>
          </p:cNvPr>
          <p:cNvSpPr txBox="1"/>
          <p:nvPr/>
        </p:nvSpPr>
        <p:spPr>
          <a:xfrm>
            <a:off x="7927204" y="3629388"/>
            <a:ext cx="620425" cy="1844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3564" font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SAN</a:t>
            </a:r>
            <a:endParaRPr kumimoji="1"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/>
            </a:endParaRPr>
          </a:p>
        </p:txBody>
      </p:sp>
      <p:grpSp>
        <p:nvGrpSpPr>
          <p:cNvPr id="154" name="组合 507">
            <a:extLst>
              <a:ext uri="{FF2B5EF4-FFF2-40B4-BE49-F238E27FC236}">
                <a16:creationId xmlns:a16="http://schemas.microsoft.com/office/drawing/2014/main" id="{87E68599-D273-4320-83CC-271A3436B73B}"/>
              </a:ext>
            </a:extLst>
          </p:cNvPr>
          <p:cNvGrpSpPr/>
          <p:nvPr/>
        </p:nvGrpSpPr>
        <p:grpSpPr>
          <a:xfrm>
            <a:off x="9236999" y="3264272"/>
            <a:ext cx="379765" cy="296778"/>
            <a:chOff x="9351471" y="3612662"/>
            <a:chExt cx="380187" cy="297110"/>
          </a:xfrm>
        </p:grpSpPr>
        <p:sp>
          <p:nvSpPr>
            <p:cNvPr id="155" name="Freeform 84">
              <a:extLst>
                <a:ext uri="{FF2B5EF4-FFF2-40B4-BE49-F238E27FC236}">
                  <a16:creationId xmlns:a16="http://schemas.microsoft.com/office/drawing/2014/main" id="{F2097EEA-D579-41E2-8699-EE4791CF4F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51471" y="3612662"/>
              <a:ext cx="380187" cy="297110"/>
            </a:xfrm>
            <a:custGeom>
              <a:avLst/>
              <a:gdLst>
                <a:gd name="T0" fmla="*/ 109 w 109"/>
                <a:gd name="T1" fmla="*/ 22 h 87"/>
                <a:gd name="T2" fmla="*/ 99 w 109"/>
                <a:gd name="T3" fmla="*/ 22 h 87"/>
                <a:gd name="T4" fmla="*/ 99 w 109"/>
                <a:gd name="T5" fmla="*/ 10 h 87"/>
                <a:gd name="T6" fmla="*/ 39 w 109"/>
                <a:gd name="T7" fmla="*/ 10 h 87"/>
                <a:gd name="T8" fmla="*/ 36 w 109"/>
                <a:gd name="T9" fmla="*/ 0 h 87"/>
                <a:gd name="T10" fmla="*/ 0 w 109"/>
                <a:gd name="T11" fmla="*/ 0 h 87"/>
                <a:gd name="T12" fmla="*/ 0 w 109"/>
                <a:gd name="T13" fmla="*/ 25 h 87"/>
                <a:gd name="T14" fmla="*/ 0 w 109"/>
                <a:gd name="T15" fmla="*/ 76 h 87"/>
                <a:gd name="T16" fmla="*/ 0 w 109"/>
                <a:gd name="T17" fmla="*/ 77 h 87"/>
                <a:gd name="T18" fmla="*/ 10 w 109"/>
                <a:gd name="T19" fmla="*/ 87 h 87"/>
                <a:gd name="T20" fmla="*/ 11 w 109"/>
                <a:gd name="T21" fmla="*/ 87 h 87"/>
                <a:gd name="T22" fmla="*/ 11 w 109"/>
                <a:gd name="T23" fmla="*/ 87 h 87"/>
                <a:gd name="T24" fmla="*/ 109 w 109"/>
                <a:gd name="T25" fmla="*/ 87 h 87"/>
                <a:gd name="T26" fmla="*/ 109 w 109"/>
                <a:gd name="T27" fmla="*/ 84 h 87"/>
                <a:gd name="T28" fmla="*/ 109 w 109"/>
                <a:gd name="T29" fmla="*/ 84 h 87"/>
                <a:gd name="T30" fmla="*/ 109 w 109"/>
                <a:gd name="T31" fmla="*/ 22 h 87"/>
                <a:gd name="T32" fmla="*/ 103 w 109"/>
                <a:gd name="T33" fmla="*/ 81 h 87"/>
                <a:gd name="T34" fmla="*/ 18 w 109"/>
                <a:gd name="T35" fmla="*/ 81 h 87"/>
                <a:gd name="T36" fmla="*/ 19 w 109"/>
                <a:gd name="T37" fmla="*/ 77 h 87"/>
                <a:gd name="T38" fmla="*/ 19 w 109"/>
                <a:gd name="T39" fmla="*/ 28 h 87"/>
                <a:gd name="T40" fmla="*/ 103 w 109"/>
                <a:gd name="T41" fmla="*/ 28 h 87"/>
                <a:gd name="T42" fmla="*/ 103 w 109"/>
                <a:gd name="T43" fmla="*/ 81 h 87"/>
                <a:gd name="T44" fmla="*/ 6 w 109"/>
                <a:gd name="T45" fmla="*/ 5 h 87"/>
                <a:gd name="T46" fmla="*/ 32 w 109"/>
                <a:gd name="T47" fmla="*/ 5 h 87"/>
                <a:gd name="T48" fmla="*/ 36 w 109"/>
                <a:gd name="T49" fmla="*/ 15 h 87"/>
                <a:gd name="T50" fmla="*/ 94 w 109"/>
                <a:gd name="T51" fmla="*/ 15 h 87"/>
                <a:gd name="T52" fmla="*/ 94 w 109"/>
                <a:gd name="T53" fmla="*/ 22 h 87"/>
                <a:gd name="T54" fmla="*/ 14 w 109"/>
                <a:gd name="T55" fmla="*/ 22 h 87"/>
                <a:gd name="T56" fmla="*/ 14 w 109"/>
                <a:gd name="T57" fmla="*/ 25 h 87"/>
                <a:gd name="T58" fmla="*/ 14 w 109"/>
                <a:gd name="T59" fmla="*/ 25 h 87"/>
                <a:gd name="T60" fmla="*/ 14 w 109"/>
                <a:gd name="T61" fmla="*/ 77 h 87"/>
                <a:gd name="T62" fmla="*/ 11 w 109"/>
                <a:gd name="T63" fmla="*/ 81 h 87"/>
                <a:gd name="T64" fmla="*/ 7 w 109"/>
                <a:gd name="T65" fmla="*/ 80 h 87"/>
                <a:gd name="T66" fmla="*/ 6 w 109"/>
                <a:gd name="T67" fmla="*/ 76 h 87"/>
                <a:gd name="T68" fmla="*/ 6 w 109"/>
                <a:gd name="T69" fmla="*/ 25 h 87"/>
                <a:gd name="T70" fmla="*/ 6 w 109"/>
                <a:gd name="T71" fmla="*/ 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" h="87">
                  <a:moveTo>
                    <a:pt x="109" y="22"/>
                  </a:moveTo>
                  <a:cubicBezTo>
                    <a:pt x="99" y="22"/>
                    <a:pt x="99" y="22"/>
                    <a:pt x="99" y="22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2"/>
                    <a:pt x="5" y="87"/>
                    <a:pt x="10" y="87"/>
                  </a:cubicBezTo>
                  <a:cubicBezTo>
                    <a:pt x="10" y="87"/>
                    <a:pt x="10" y="87"/>
                    <a:pt x="11" y="87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109" y="87"/>
                    <a:pt x="109" y="87"/>
                    <a:pt x="109" y="87"/>
                  </a:cubicBezTo>
                  <a:cubicBezTo>
                    <a:pt x="109" y="84"/>
                    <a:pt x="109" y="84"/>
                    <a:pt x="109" y="84"/>
                  </a:cubicBezTo>
                  <a:cubicBezTo>
                    <a:pt x="109" y="84"/>
                    <a:pt x="109" y="84"/>
                    <a:pt x="109" y="84"/>
                  </a:cubicBezTo>
                  <a:lnTo>
                    <a:pt x="109" y="22"/>
                  </a:lnTo>
                  <a:close/>
                  <a:moveTo>
                    <a:pt x="103" y="81"/>
                  </a:moveTo>
                  <a:cubicBezTo>
                    <a:pt x="18" y="81"/>
                    <a:pt x="18" y="81"/>
                    <a:pt x="18" y="81"/>
                  </a:cubicBezTo>
                  <a:cubicBezTo>
                    <a:pt x="19" y="80"/>
                    <a:pt x="19" y="79"/>
                    <a:pt x="19" y="7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03" y="28"/>
                    <a:pt x="103" y="28"/>
                    <a:pt x="103" y="28"/>
                  </a:cubicBezTo>
                  <a:lnTo>
                    <a:pt x="103" y="81"/>
                  </a:lnTo>
                  <a:close/>
                  <a:moveTo>
                    <a:pt x="6" y="5"/>
                  </a:moveTo>
                  <a:cubicBezTo>
                    <a:pt x="32" y="5"/>
                    <a:pt x="32" y="5"/>
                    <a:pt x="32" y="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79"/>
                    <a:pt x="12" y="81"/>
                    <a:pt x="11" y="81"/>
                  </a:cubicBezTo>
                  <a:cubicBezTo>
                    <a:pt x="9" y="81"/>
                    <a:pt x="8" y="80"/>
                    <a:pt x="7" y="80"/>
                  </a:cubicBezTo>
                  <a:cubicBezTo>
                    <a:pt x="6" y="79"/>
                    <a:pt x="6" y="77"/>
                    <a:pt x="6" y="76"/>
                  </a:cubicBezTo>
                  <a:cubicBezTo>
                    <a:pt x="6" y="25"/>
                    <a:pt x="6" y="25"/>
                    <a:pt x="6" y="25"/>
                  </a:cubicBezTo>
                  <a:lnTo>
                    <a:pt x="6" y="5"/>
                  </a:ln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338" tIns="45668" rIns="91338" bIns="4566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564" fontAlgn="ctr"/>
              <a:endParaRPr lang="en-US" altLang="zh-CN" sz="2399" dirty="0">
                <a:solidFill>
                  <a:srgbClr val="1D1D1A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56" name="Freeform 85">
              <a:extLst>
                <a:ext uri="{FF2B5EF4-FFF2-40B4-BE49-F238E27FC236}">
                  <a16:creationId xmlns:a16="http://schemas.microsoft.com/office/drawing/2014/main" id="{46E39BB3-D152-41C6-ADF2-1EB11B78F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5781" y="3743615"/>
              <a:ext cx="142939" cy="16897"/>
            </a:xfrm>
            <a:custGeom>
              <a:avLst/>
              <a:gdLst>
                <a:gd name="T0" fmla="*/ 3 w 41"/>
                <a:gd name="T1" fmla="*/ 5 h 5"/>
                <a:gd name="T2" fmla="*/ 38 w 41"/>
                <a:gd name="T3" fmla="*/ 5 h 5"/>
                <a:gd name="T4" fmla="*/ 41 w 41"/>
                <a:gd name="T5" fmla="*/ 3 h 5"/>
                <a:gd name="T6" fmla="*/ 38 w 41"/>
                <a:gd name="T7" fmla="*/ 0 h 5"/>
                <a:gd name="T8" fmla="*/ 3 w 41"/>
                <a:gd name="T9" fmla="*/ 0 h 5"/>
                <a:gd name="T10" fmla="*/ 0 w 41"/>
                <a:gd name="T11" fmla="*/ 3 h 5"/>
                <a:gd name="T12" fmla="*/ 3 w 41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5">
                  <a:moveTo>
                    <a:pt x="3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39" y="5"/>
                    <a:pt x="41" y="4"/>
                    <a:pt x="41" y="3"/>
                  </a:cubicBezTo>
                  <a:cubicBezTo>
                    <a:pt x="41" y="1"/>
                    <a:pt x="39" y="0"/>
                    <a:pt x="3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15B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338" tIns="45668" rIns="91338" bIns="4566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564" fontAlgn="ctr"/>
              <a:endParaRPr lang="en-US" altLang="zh-CN" sz="2399" dirty="0">
                <a:solidFill>
                  <a:srgbClr val="1D1D1A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57" name="文本框 496">
            <a:extLst>
              <a:ext uri="{FF2B5EF4-FFF2-40B4-BE49-F238E27FC236}">
                <a16:creationId xmlns:a16="http://schemas.microsoft.com/office/drawing/2014/main" id="{C89E14BC-0024-4255-ABAD-36DB221EF5DF}"/>
              </a:ext>
            </a:extLst>
          </p:cNvPr>
          <p:cNvSpPr txBox="1"/>
          <p:nvPr/>
        </p:nvSpPr>
        <p:spPr>
          <a:xfrm>
            <a:off x="9268647" y="3600342"/>
            <a:ext cx="620425" cy="1844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3564" font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NAS</a:t>
            </a:r>
            <a:endParaRPr kumimoji="1"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/>
            </a:endParaRPr>
          </a:p>
        </p:txBody>
      </p:sp>
      <p:pic>
        <p:nvPicPr>
          <p:cNvPr id="158" name="图片 497">
            <a:extLst>
              <a:ext uri="{FF2B5EF4-FFF2-40B4-BE49-F238E27FC236}">
                <a16:creationId xmlns:a16="http://schemas.microsoft.com/office/drawing/2014/main" id="{8676B017-71DE-4021-8E0C-229AED527B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13" t="-27676" b="1"/>
          <a:stretch/>
        </p:blipFill>
        <p:spPr>
          <a:xfrm>
            <a:off x="9101008" y="2605444"/>
            <a:ext cx="1139325" cy="367144"/>
          </a:xfrm>
          <a:prstGeom prst="rect">
            <a:avLst/>
          </a:prstGeom>
        </p:spPr>
      </p:pic>
      <p:sp>
        <p:nvSpPr>
          <p:cNvPr id="159" name="矩形 500">
            <a:extLst>
              <a:ext uri="{FF2B5EF4-FFF2-40B4-BE49-F238E27FC236}">
                <a16:creationId xmlns:a16="http://schemas.microsoft.com/office/drawing/2014/main" id="{D29F309E-AF0A-4F07-A813-7BFC4E743117}"/>
              </a:ext>
            </a:extLst>
          </p:cNvPr>
          <p:cNvSpPr/>
          <p:nvPr/>
        </p:nvSpPr>
        <p:spPr>
          <a:xfrm>
            <a:off x="7771205" y="2628531"/>
            <a:ext cx="530494" cy="369056"/>
          </a:xfrm>
          <a:prstGeom prst="rect">
            <a:avLst/>
          </a:prstGeom>
          <a:noFill/>
        </p:spPr>
        <p:txBody>
          <a:bodyPr wrap="square" lIns="91338" tIns="45668" rIns="91338" bIns="45668">
            <a:noAutofit/>
          </a:bodyPr>
          <a:lstStyle/>
          <a:p>
            <a:pPr algn="ctr" defTabSz="913564" fontAlgn="ctr"/>
            <a:r>
              <a:rPr lang="en-US" sz="1799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rgbClr val="1D1D1A">
                      <a:lumMod val="50000"/>
                      <a:alpha val="40000"/>
                    </a:srgbClr>
                  </a:outerShdw>
                </a:effectLst>
                <a:latin typeface="Arial" panose="020B0604020202020204" pitchFamily="34" charset="0"/>
              </a:rPr>
              <a:t>VM</a:t>
            </a:r>
            <a:endParaRPr lang="en-US" altLang="zh-CN" sz="1799" b="1" dirty="0">
              <a:ln/>
              <a:solidFill>
                <a:srgbClr val="0070C0"/>
              </a:solidFill>
              <a:effectLst>
                <a:outerShdw blurRad="38100" dist="19050" dir="2700000" algn="tl" rotWithShape="0">
                  <a:srgbClr val="1D1D1A">
                    <a:lumMod val="50000"/>
                    <a:alpha val="40000"/>
                  </a:srgbClr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0" name="文本框 503">
            <a:extLst>
              <a:ext uri="{FF2B5EF4-FFF2-40B4-BE49-F238E27FC236}">
                <a16:creationId xmlns:a16="http://schemas.microsoft.com/office/drawing/2014/main" id="{40A1F3DA-15D4-4166-8D29-27A430451BAB}"/>
              </a:ext>
            </a:extLst>
          </p:cNvPr>
          <p:cNvSpPr txBox="1"/>
          <p:nvPr/>
        </p:nvSpPr>
        <p:spPr>
          <a:xfrm>
            <a:off x="6494406" y="2015984"/>
            <a:ext cx="1879183" cy="3074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913564" fontAlgn="ctr"/>
            <a:r>
              <a:rPr lang="en-US" sz="1399" dirty="0">
                <a:solidFill>
                  <a:srgbClr val="575756"/>
                </a:solidFill>
                <a:latin typeface="Arial" panose="020B0604020202020204" pitchFamily="34" charset="0"/>
              </a:rPr>
              <a:t>Application software</a:t>
            </a:r>
          </a:p>
        </p:txBody>
      </p:sp>
      <p:sp>
        <p:nvSpPr>
          <p:cNvPr id="161" name="文本框 504">
            <a:extLst>
              <a:ext uri="{FF2B5EF4-FFF2-40B4-BE49-F238E27FC236}">
                <a16:creationId xmlns:a16="http://schemas.microsoft.com/office/drawing/2014/main" id="{D3008F09-CEE3-40EE-A9AA-D529A0051CCC}"/>
              </a:ext>
            </a:extLst>
          </p:cNvPr>
          <p:cNvSpPr txBox="1"/>
          <p:nvPr/>
        </p:nvSpPr>
        <p:spPr>
          <a:xfrm>
            <a:off x="9038200" y="2015984"/>
            <a:ext cx="1879183" cy="3074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913564" fontAlgn="ctr"/>
            <a:r>
              <a:rPr lang="en-US" sz="1399" dirty="0">
                <a:solidFill>
                  <a:srgbClr val="575756"/>
                </a:solidFill>
                <a:latin typeface="Arial" panose="020B0604020202020204" pitchFamily="34" charset="0"/>
              </a:rPr>
              <a:t>Application software</a:t>
            </a:r>
          </a:p>
        </p:txBody>
      </p:sp>
      <p:sp>
        <p:nvSpPr>
          <p:cNvPr id="162" name="标题 1">
            <a:extLst>
              <a:ext uri="{FF2B5EF4-FFF2-40B4-BE49-F238E27FC236}">
                <a16:creationId xmlns:a16="http://schemas.microsoft.com/office/drawing/2014/main" id="{71F07029-DECA-4855-BE9C-B19A27784FA9}"/>
              </a:ext>
            </a:extLst>
          </p:cNvPr>
          <p:cNvSpPr txBox="1">
            <a:spLocks/>
          </p:cNvSpPr>
          <p:nvPr/>
        </p:nvSpPr>
        <p:spPr bwMode="auto">
          <a:xfrm>
            <a:off x="575899" y="169361"/>
            <a:ext cx="10889310" cy="727039"/>
          </a:xfrm>
          <a:prstGeom prst="rect">
            <a:avLst/>
          </a:prstGeom>
        </p:spPr>
        <p:txBody>
          <a:bodyPr vert="horz" wrap="square" lIns="121807" tIns="60906" rIns="121807" bIns="60906" anchor="t" anchorCtr="0">
            <a:noAutofit/>
          </a:bodyPr>
          <a:lstStyle>
            <a:defPPr>
              <a:defRPr lang="en-US"/>
            </a:defPPr>
            <a:lvl1pPr defTabSz="1187679" fontAlgn="ctr">
              <a:lnSpc>
                <a:spcPct val="100000"/>
              </a:lnSpc>
              <a:spcBef>
                <a:spcPct val="0"/>
              </a:spcBef>
              <a:buNone/>
              <a:defRPr sz="2799" b="0" u="none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US" sz="2798" dirty="0"/>
              <a:t>Infrastructure as a service (IaaS), 4 U micro DC</a:t>
            </a:r>
          </a:p>
        </p:txBody>
      </p:sp>
      <p:sp>
        <p:nvSpPr>
          <p:cNvPr id="163" name="矩形 36">
            <a:extLst>
              <a:ext uri="{FF2B5EF4-FFF2-40B4-BE49-F238E27FC236}">
                <a16:creationId xmlns:a16="http://schemas.microsoft.com/office/drawing/2014/main" id="{EBDECE75-30C8-4B3C-941F-2235056FCBBC}"/>
              </a:ext>
            </a:extLst>
          </p:cNvPr>
          <p:cNvSpPr/>
          <p:nvPr/>
        </p:nvSpPr>
        <p:spPr>
          <a:xfrm>
            <a:off x="3922962" y="3799982"/>
            <a:ext cx="1522855" cy="256827"/>
          </a:xfrm>
          <a:prstGeom prst="rect">
            <a:avLst/>
          </a:prstGeom>
          <a:noFill/>
          <a:ln w="28575" cap="flat" cmpd="sng" algn="ctr">
            <a:solidFill>
              <a:srgbClr val="15B0E8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338" tIns="45668" rIns="91338" bIns="456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564" fontAlgn="ctr"/>
            <a:endParaRPr lang="en-US" altLang="zh-CN" sz="1000" kern="0" dirty="0">
              <a:solidFill>
                <a:srgbClr val="1D1D1A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4" name="矩形 163">
            <a:extLst>
              <a:ext uri="{FF2B5EF4-FFF2-40B4-BE49-F238E27FC236}">
                <a16:creationId xmlns:a16="http://schemas.microsoft.com/office/drawing/2014/main" id="{B14FAFED-524F-421B-BE73-EBA09C35F79A}"/>
              </a:ext>
            </a:extLst>
          </p:cNvPr>
          <p:cNvSpPr/>
          <p:nvPr/>
        </p:nvSpPr>
        <p:spPr>
          <a:xfrm>
            <a:off x="11033998" y="2485381"/>
            <a:ext cx="778538" cy="2201816"/>
          </a:xfrm>
          <a:prstGeom prst="rect">
            <a:avLst/>
          </a:prstGeom>
          <a:noFill/>
          <a:ln w="38100">
            <a:solidFill>
              <a:srgbClr val="15B0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en-US" altLang="zh-CN" sz="1799" dirty="0">
              <a:latin typeface="Arial" panose="020B0604020202020204" pitchFamily="34" charset="0"/>
            </a:endParaRPr>
          </a:p>
        </p:txBody>
      </p:sp>
      <p:sp>
        <p:nvSpPr>
          <p:cNvPr id="165" name="文本框 164">
            <a:extLst>
              <a:ext uri="{FF2B5EF4-FFF2-40B4-BE49-F238E27FC236}">
                <a16:creationId xmlns:a16="http://schemas.microsoft.com/office/drawing/2014/main" id="{7973D333-FB15-4D8F-AF73-FAEE86533C4D}"/>
              </a:ext>
            </a:extLst>
          </p:cNvPr>
          <p:cNvSpPr txBox="1"/>
          <p:nvPr/>
        </p:nvSpPr>
        <p:spPr>
          <a:xfrm>
            <a:off x="11065086" y="2367489"/>
            <a:ext cx="461485" cy="2463938"/>
          </a:xfrm>
          <a:prstGeom prst="rect">
            <a:avLst/>
          </a:prstGeom>
          <a:noFill/>
        </p:spPr>
        <p:txBody>
          <a:bodyPr vert="vert270" wrap="square" rtlCol="0">
            <a:noAutofit/>
          </a:bodyPr>
          <a:lstStyle/>
          <a:p>
            <a:pPr algn="ctr" defTabSz="1218712" fontAlgn="ctr"/>
            <a:r>
              <a:rPr lang="en-US" sz="1799" dirty="0">
                <a:solidFill>
                  <a:prstClr val="black"/>
                </a:solidFill>
                <a:latin typeface="Arial" panose="020B0604020202020204" pitchFamily="34" charset="0"/>
              </a:rPr>
              <a:t>Unified management and O&amp;M</a:t>
            </a:r>
            <a:endParaRPr lang="en-US" altLang="zh-CN" sz="1799" dirty="0">
              <a:solidFill>
                <a:prstClr val="black"/>
              </a:solidFill>
              <a:latin typeface="Arial" panose="020B0604020202020204" pitchFamily="34" charset="0"/>
              <a:ea typeface="微软雅黑"/>
            </a:endParaRP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08C75879-C7E6-45A7-A1E6-79EB56C96264}"/>
              </a:ext>
            </a:extLst>
          </p:cNvPr>
          <p:cNvSpPr txBox="1"/>
          <p:nvPr/>
        </p:nvSpPr>
        <p:spPr>
          <a:xfrm>
            <a:off x="3428386" y="2158220"/>
            <a:ext cx="2646443" cy="2768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1218712" fontAlgn="ctr"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</a:rPr>
              <a:t>3 compute nodes + 1 dual-controller storage node</a:t>
            </a:r>
          </a:p>
        </p:txBody>
      </p:sp>
      <p:sp>
        <p:nvSpPr>
          <p:cNvPr id="167" name="文本框 166">
            <a:extLst>
              <a:ext uri="{FF2B5EF4-FFF2-40B4-BE49-F238E27FC236}">
                <a16:creationId xmlns:a16="http://schemas.microsoft.com/office/drawing/2014/main" id="{6AED91BB-700A-4CC3-8371-39F866B688E5}"/>
              </a:ext>
            </a:extLst>
          </p:cNvPr>
          <p:cNvSpPr txBox="1"/>
          <p:nvPr/>
        </p:nvSpPr>
        <p:spPr>
          <a:xfrm>
            <a:off x="6721345" y="5269129"/>
            <a:ext cx="3718134" cy="2768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marR="0" lvl="0" indent="0" defTabSz="1219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pPr algn="ctr" fontAlgn="ctr"/>
            <a:r>
              <a:rPr lang="en-US" dirty="0">
                <a:latin typeface="Arial" panose="020B0604020202020204" pitchFamily="34" charset="0"/>
              </a:rPr>
              <a:t>Provides professional storage and enterprise-level SAN+NAS capabilities.</a:t>
            </a:r>
          </a:p>
        </p:txBody>
      </p:sp>
      <p:sp>
        <p:nvSpPr>
          <p:cNvPr id="168" name="文本框 167">
            <a:extLst>
              <a:ext uri="{FF2B5EF4-FFF2-40B4-BE49-F238E27FC236}">
                <a16:creationId xmlns:a16="http://schemas.microsoft.com/office/drawing/2014/main" id="{538F9401-483D-43B9-8052-A85F5F45BB63}"/>
              </a:ext>
            </a:extLst>
          </p:cNvPr>
          <p:cNvSpPr txBox="1"/>
          <p:nvPr/>
        </p:nvSpPr>
        <p:spPr>
          <a:xfrm>
            <a:off x="6769629" y="1519134"/>
            <a:ext cx="3880584" cy="2768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 defTabSz="1218712" fontAlgn="ctr"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</a:rPr>
              <a:t>Integrated deployment of hardware and software</a:t>
            </a:r>
          </a:p>
        </p:txBody>
      </p:sp>
      <p:sp>
        <p:nvSpPr>
          <p:cNvPr id="2" name="右箭头 1"/>
          <p:cNvSpPr/>
          <p:nvPr/>
        </p:nvSpPr>
        <p:spPr>
          <a:xfrm>
            <a:off x="2850918" y="3305615"/>
            <a:ext cx="558666" cy="578279"/>
          </a:xfrm>
          <a:prstGeom prst="rightArrow">
            <a:avLst/>
          </a:prstGeom>
          <a:solidFill>
            <a:srgbClr val="15B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en-US" altLang="zh-CN" sz="1799" dirty="0">
              <a:latin typeface="Arial" panose="020B0604020202020204" pitchFamily="34" charset="0"/>
            </a:endParaRPr>
          </a:p>
        </p:txBody>
      </p:sp>
      <p:sp>
        <p:nvSpPr>
          <p:cNvPr id="170" name="矩形 169"/>
          <p:cNvSpPr/>
          <p:nvPr/>
        </p:nvSpPr>
        <p:spPr>
          <a:xfrm>
            <a:off x="6398635" y="3883893"/>
            <a:ext cx="4630359" cy="412699"/>
          </a:xfrm>
          <a:prstGeom prst="rect">
            <a:avLst/>
          </a:prstGeom>
          <a:noFill/>
          <a:ln w="38100">
            <a:solidFill>
              <a:srgbClr val="15B0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en-US" altLang="zh-CN" sz="1799" dirty="0">
              <a:latin typeface="Arial" panose="020B0604020202020204" pitchFamily="34" charset="0"/>
            </a:endParaRPr>
          </a:p>
        </p:txBody>
      </p:sp>
      <p:sp>
        <p:nvSpPr>
          <p:cNvPr id="171" name="矩形 170"/>
          <p:cNvSpPr/>
          <p:nvPr/>
        </p:nvSpPr>
        <p:spPr>
          <a:xfrm>
            <a:off x="6606615" y="3893813"/>
            <a:ext cx="4200178" cy="3691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en-US" sz="1799" dirty="0">
                <a:latin typeface="Arial" panose="020B0604020202020204" pitchFamily="34" charset="0"/>
              </a:rPr>
              <a:t>Compute</a:t>
            </a:r>
          </a:p>
        </p:txBody>
      </p:sp>
      <p:sp>
        <p:nvSpPr>
          <p:cNvPr id="172" name="矩形 171"/>
          <p:cNvSpPr/>
          <p:nvPr/>
        </p:nvSpPr>
        <p:spPr>
          <a:xfrm>
            <a:off x="6398635" y="4296593"/>
            <a:ext cx="4630359" cy="388301"/>
          </a:xfrm>
          <a:prstGeom prst="rect">
            <a:avLst/>
          </a:prstGeom>
          <a:noFill/>
          <a:ln w="38100">
            <a:solidFill>
              <a:srgbClr val="15B0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en-US" altLang="zh-CN" sz="1799" dirty="0">
              <a:latin typeface="Arial" panose="020B0604020202020204" pitchFamily="34" charset="0"/>
            </a:endParaRPr>
          </a:p>
        </p:txBody>
      </p:sp>
      <p:sp>
        <p:nvSpPr>
          <p:cNvPr id="174" name="矩形 173"/>
          <p:cNvSpPr/>
          <p:nvPr/>
        </p:nvSpPr>
        <p:spPr>
          <a:xfrm>
            <a:off x="7952159" y="4315706"/>
            <a:ext cx="1523424" cy="3691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en-US" sz="1799" dirty="0">
                <a:latin typeface="Arial" panose="020B0604020202020204" pitchFamily="34" charset="0"/>
              </a:rPr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147106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矩形 112">
            <a:extLst>
              <a:ext uri="{FF2B5EF4-FFF2-40B4-BE49-F238E27FC236}">
                <a16:creationId xmlns:a16="http://schemas.microsoft.com/office/drawing/2014/main" id="{84FDC97F-0943-4790-BADE-7C3BDB7006E4}"/>
              </a:ext>
            </a:extLst>
          </p:cNvPr>
          <p:cNvSpPr/>
          <p:nvPr/>
        </p:nvSpPr>
        <p:spPr>
          <a:xfrm>
            <a:off x="322577" y="778173"/>
            <a:ext cx="11563541" cy="1261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2">
              <a:lnSpc>
                <a:spcPts val="2399"/>
              </a:lnSpc>
              <a:defRPr/>
            </a:pPr>
            <a:endParaRPr lang="zh-CN" altLang="en-US" sz="16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副标题 1">
            <a:extLst>
              <a:ext uri="{FF2B5EF4-FFF2-40B4-BE49-F238E27FC236}">
                <a16:creationId xmlns:a16="http://schemas.microsoft.com/office/drawing/2014/main" id="{B0E60931-4716-4A25-9B6F-E9932E8AE7BC}"/>
              </a:ext>
            </a:extLst>
          </p:cNvPr>
          <p:cNvSpPr txBox="1">
            <a:spLocks/>
          </p:cNvSpPr>
          <p:nvPr/>
        </p:nvSpPr>
        <p:spPr bwMode="auto">
          <a:xfrm>
            <a:off x="322577" y="172631"/>
            <a:ext cx="11634460" cy="52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801207" rtl="0" eaLnBrk="0" fontAlgn="base" hangingPunct="0">
              <a:lnSpc>
                <a:spcPts val="3429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defRPr sz="3199" b="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593722" indent="0" algn="ctr" defTabSz="801207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None/>
              <a:defRPr sz="2597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87441" indent="0" algn="ctr" defTabSz="801207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50000"/>
              <a:buFont typeface="Wingdings" pitchFamily="2" charset="2"/>
              <a:buNone/>
              <a:defRPr sz="2338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781165" indent="0" algn="ctr" defTabSz="801207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  <a:defRPr sz="2079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374885" indent="0" algn="ctr" defTabSz="801207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FrutigerNext LT Medium" pitchFamily="34" charset="0"/>
              <a:buNone/>
              <a:defRPr sz="2079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968606" indent="0" algn="ctr" defTabSz="801207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FrutigerNext LT Medium" pitchFamily="34" charset="0"/>
              <a:buNone/>
              <a:defRPr sz="2079">
                <a:solidFill>
                  <a:schemeClr val="tx1"/>
                </a:solidFill>
                <a:latin typeface="+mj-lt"/>
                <a:ea typeface="+mn-ea"/>
              </a:defRPr>
            </a:lvl6pPr>
            <a:lvl7pPr marL="3562327" indent="0" algn="ctr" defTabSz="801207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FrutigerNext LT Medium" pitchFamily="34" charset="0"/>
              <a:buNone/>
              <a:defRPr sz="2079">
                <a:solidFill>
                  <a:schemeClr val="tx1"/>
                </a:solidFill>
                <a:latin typeface="+mj-lt"/>
                <a:ea typeface="+mn-ea"/>
              </a:defRPr>
            </a:lvl7pPr>
            <a:lvl8pPr marL="4156050" indent="0" algn="ctr" defTabSz="801207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FrutigerNext LT Medium" pitchFamily="34" charset="0"/>
              <a:buNone/>
              <a:defRPr sz="2079">
                <a:solidFill>
                  <a:schemeClr val="tx1"/>
                </a:solidFill>
                <a:latin typeface="+mj-lt"/>
                <a:ea typeface="+mn-ea"/>
              </a:defRPr>
            </a:lvl8pPr>
            <a:lvl9pPr marL="4749770" indent="0" algn="ctr" defTabSz="801207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FrutigerNext LT Medium" pitchFamily="34" charset="0"/>
              <a:buNone/>
              <a:defRPr sz="2079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defTabSz="800887">
              <a:lnSpc>
                <a:spcPts val="3428"/>
              </a:lnSpc>
              <a:buClr>
                <a:sysClr val="windowText" lastClr="000000"/>
              </a:buClr>
              <a:defRPr/>
            </a:pPr>
            <a:r>
              <a:rPr lang="en-GB" altLang="zh-CN" sz="2238" b="1" kern="0" dirty="0">
                <a:solidFill>
                  <a:srgbClr val="C00000"/>
                </a:solidFill>
              </a:rPr>
              <a:t>Total Optimization: Space, </a:t>
            </a:r>
            <a:r>
              <a:rPr lang="zh-CN" altLang="en-US" sz="2238" b="1" kern="0" dirty="0">
                <a:solidFill>
                  <a:srgbClr val="C00000"/>
                </a:solidFill>
              </a:rPr>
              <a:t>energy consumption, delivery, O&amp;M, and </a:t>
            </a:r>
            <a:r>
              <a:rPr lang="en-GB" altLang="zh-CN" sz="2238" b="1" kern="0" dirty="0">
                <a:solidFill>
                  <a:srgbClr val="C00000"/>
                </a:solidFill>
              </a:rPr>
              <a:t>I</a:t>
            </a:r>
            <a:r>
              <a:rPr lang="zh-CN" altLang="en-US" sz="2238" b="1" kern="0" dirty="0">
                <a:solidFill>
                  <a:srgbClr val="C00000"/>
                </a:solidFill>
              </a:rPr>
              <a:t>nvestment.</a:t>
            </a:r>
            <a:endParaRPr lang="ja-JP" altLang="en-US" sz="2799" b="1" kern="0" dirty="0">
              <a:solidFill>
                <a:srgbClr val="C00000"/>
              </a:solidFill>
            </a:endParaRPr>
          </a:p>
        </p:txBody>
      </p:sp>
      <p:sp>
        <p:nvSpPr>
          <p:cNvPr id="7" name="文本框 8">
            <a:extLst>
              <a:ext uri="{FF2B5EF4-FFF2-40B4-BE49-F238E27FC236}">
                <a16:creationId xmlns:a16="http://schemas.microsoft.com/office/drawing/2014/main" id="{50D88ACD-2E20-45FD-BA45-20EB412C3226}"/>
              </a:ext>
            </a:extLst>
          </p:cNvPr>
          <p:cNvSpPr txBox="1"/>
          <p:nvPr/>
        </p:nvSpPr>
        <p:spPr>
          <a:xfrm>
            <a:off x="2119081" y="2402643"/>
            <a:ext cx="2672439" cy="215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38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1399" b="1" dirty="0">
                <a:solidFill>
                  <a:srgbClr val="000000"/>
                </a:solidFill>
                <a:latin typeface="Microsoft YaHei" panose="020B0503020204020204" pitchFamily="34" charset="-122"/>
                <a:ea typeface="微软雅黑"/>
              </a:rPr>
              <a:t>Traditional solution</a:t>
            </a:r>
          </a:p>
        </p:txBody>
      </p:sp>
      <p:sp>
        <p:nvSpPr>
          <p:cNvPr id="8" name="Freeform 93">
            <a:extLst>
              <a:ext uri="{FF2B5EF4-FFF2-40B4-BE49-F238E27FC236}">
                <a16:creationId xmlns:a16="http://schemas.microsoft.com/office/drawing/2014/main" id="{902700ED-D08A-461D-B6FE-E1F3896D05F4}"/>
              </a:ext>
            </a:extLst>
          </p:cNvPr>
          <p:cNvSpPr/>
          <p:nvPr/>
        </p:nvSpPr>
        <p:spPr>
          <a:xfrm rot="5400000">
            <a:off x="5197009" y="3630649"/>
            <a:ext cx="2672588" cy="7838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305" y="8800"/>
                </a:moveTo>
                <a:cubicBezTo>
                  <a:pt x="14900" y="8800"/>
                  <a:pt x="14900" y="8800"/>
                  <a:pt x="14900" y="8800"/>
                </a:cubicBezTo>
                <a:cubicBezTo>
                  <a:pt x="11009" y="0"/>
                  <a:pt x="11009" y="0"/>
                  <a:pt x="11009" y="0"/>
                </a:cubicBezTo>
                <a:cubicBezTo>
                  <a:pt x="7023" y="8800"/>
                  <a:pt x="7023" y="8800"/>
                  <a:pt x="7023" y="8800"/>
                </a:cubicBezTo>
                <a:cubicBezTo>
                  <a:pt x="8712" y="8800"/>
                  <a:pt x="8712" y="8800"/>
                  <a:pt x="8712" y="8800"/>
                </a:cubicBezTo>
                <a:cubicBezTo>
                  <a:pt x="8579" y="11200"/>
                  <a:pt x="6928" y="20000"/>
                  <a:pt x="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21600"/>
                  <a:pt x="14520" y="19733"/>
                  <a:pt x="13305" y="8800"/>
                </a:cubicBezTo>
                <a:close/>
              </a:path>
            </a:pathLst>
          </a:custGeom>
          <a:solidFill>
            <a:srgbClr val="C00000"/>
          </a:solidFill>
          <a:ln w="12700">
            <a:miter lim="400000"/>
          </a:ln>
        </p:spPr>
        <p:txBody>
          <a:bodyPr lIns="45684" rIns="45684" anchor="ctr"/>
          <a:lstStyle/>
          <a:p>
            <a:pPr algn="ctr" defTabSz="91373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FF"/>
                </a:solidFill>
              </a:defRPr>
            </a:pPr>
            <a:endParaRPr sz="1000" kern="0">
              <a:solidFill>
                <a:srgbClr val="FFFFFF"/>
              </a:solidFill>
              <a:latin typeface="Calibri" panose="020F0502020204030204"/>
              <a:ea typeface="方正兰亭细黑简体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F91CAE8-90B4-4A3F-8075-43A26B9209E6}"/>
              </a:ext>
            </a:extLst>
          </p:cNvPr>
          <p:cNvSpPr txBox="1"/>
          <p:nvPr/>
        </p:nvSpPr>
        <p:spPr>
          <a:xfrm>
            <a:off x="796405" y="5870567"/>
            <a:ext cx="5102403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851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/>
              </a:rPr>
              <a:t>At least 11 power cables, 10 service lines, and 7 management cables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46D8308-7A8E-4DBC-BBC2-528417EDE969}"/>
              </a:ext>
            </a:extLst>
          </p:cNvPr>
          <p:cNvGrpSpPr/>
          <p:nvPr/>
        </p:nvGrpSpPr>
        <p:grpSpPr>
          <a:xfrm>
            <a:off x="979696" y="2768161"/>
            <a:ext cx="4383734" cy="3092496"/>
            <a:chOff x="2119067" y="8399712"/>
            <a:chExt cx="4383734" cy="3092496"/>
          </a:xfrm>
        </p:grpSpPr>
        <p:pic>
          <p:nvPicPr>
            <p:cNvPr id="9" name="图片 94">
              <a:extLst>
                <a:ext uri="{FF2B5EF4-FFF2-40B4-BE49-F238E27FC236}">
                  <a16:creationId xmlns:a16="http://schemas.microsoft.com/office/drawing/2014/main" id="{FF38C146-B185-4C4D-813C-384E87E7D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695" b="8904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9275" y="9072183"/>
              <a:ext cx="944713" cy="360257"/>
            </a:xfrm>
            <a:prstGeom prst="rect">
              <a:avLst/>
            </a:prstGeom>
          </p:spPr>
        </p:pic>
        <p:pic>
          <p:nvPicPr>
            <p:cNvPr id="10" name="图片 94">
              <a:extLst>
                <a:ext uri="{FF2B5EF4-FFF2-40B4-BE49-F238E27FC236}">
                  <a16:creationId xmlns:a16="http://schemas.microsoft.com/office/drawing/2014/main" id="{1295A1B2-9675-4212-AF4A-B3A467038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695" b="8904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267" y="9090757"/>
              <a:ext cx="944713" cy="360257"/>
            </a:xfrm>
            <a:prstGeom prst="rect">
              <a:avLst/>
            </a:prstGeom>
          </p:spPr>
        </p:pic>
        <p:pic>
          <p:nvPicPr>
            <p:cNvPr id="11" name="图片 94">
              <a:extLst>
                <a:ext uri="{FF2B5EF4-FFF2-40B4-BE49-F238E27FC236}">
                  <a16:creationId xmlns:a16="http://schemas.microsoft.com/office/drawing/2014/main" id="{FD19C2E1-FF8D-4471-A435-52CE2A58D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695" b="8904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7120" y="9098187"/>
              <a:ext cx="944713" cy="360257"/>
            </a:xfrm>
            <a:prstGeom prst="rect">
              <a:avLst/>
            </a:prstGeom>
          </p:spPr>
        </p:pic>
        <p:pic>
          <p:nvPicPr>
            <p:cNvPr id="12" name="图片 317">
              <a:extLst>
                <a:ext uri="{FF2B5EF4-FFF2-40B4-BE49-F238E27FC236}">
                  <a16:creationId xmlns:a16="http://schemas.microsoft.com/office/drawing/2014/main" id="{2A3DBAA4-DFE0-4325-80E2-BF9C96BB9F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36" t="25726" r="13130" b="36842"/>
            <a:stretch/>
          </p:blipFill>
          <p:spPr>
            <a:xfrm>
              <a:off x="3683735" y="10411038"/>
              <a:ext cx="1910543" cy="544773"/>
            </a:xfrm>
            <a:prstGeom prst="rect">
              <a:avLst/>
            </a:prstGeom>
          </p:spPr>
        </p:pic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845B7B2C-68E4-49BE-B0C9-62888FEC62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6000" b="36000"/>
            <a:stretch/>
          </p:blipFill>
          <p:spPr>
            <a:xfrm>
              <a:off x="3308950" y="9799712"/>
              <a:ext cx="1285722" cy="203430"/>
            </a:xfrm>
            <a:prstGeom prst="rect">
              <a:avLst/>
            </a:prstGeom>
          </p:spPr>
        </p:pic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id="{3641EF5A-791F-44E3-9156-1616BCE723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6000" b="36000"/>
            <a:stretch/>
          </p:blipFill>
          <p:spPr>
            <a:xfrm>
              <a:off x="4688140" y="9807048"/>
              <a:ext cx="1308365" cy="203430"/>
            </a:xfrm>
            <a:prstGeom prst="rect">
              <a:avLst/>
            </a:prstGeom>
          </p:spPr>
        </p:pic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413CC82-ABB6-4E3A-857E-94E7DD3EA6CE}"/>
                </a:ext>
              </a:extLst>
            </p:cNvPr>
            <p:cNvSpPr/>
            <p:nvPr/>
          </p:nvSpPr>
          <p:spPr bwMode="gray">
            <a:xfrm>
              <a:off x="5011080" y="10499438"/>
              <a:ext cx="123081" cy="42056"/>
            </a:xfrm>
            <a:prstGeom prst="rect">
              <a:avLst/>
            </a:prstGeom>
            <a:solidFill>
              <a:srgbClr val="ED6D0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0">
                <a:defRPr/>
              </a:pPr>
              <a:endParaRPr lang="en-US" sz="1200" b="1" kern="0" dirty="0">
                <a:solidFill>
                  <a:srgbClr val="C7C9CC"/>
                </a:solidFill>
                <a:latin typeface="微软雅黑" panose="020B0503020204020204" pitchFamily="34" charset="-122"/>
                <a:ea typeface="方正兰亭细黑简体"/>
              </a:endParaRPr>
            </a:p>
          </p:txBody>
        </p:sp>
        <p:pic>
          <p:nvPicPr>
            <p:cNvPr id="16" name="Picture 8">
              <a:extLst>
                <a:ext uri="{FF2B5EF4-FFF2-40B4-BE49-F238E27FC236}">
                  <a16:creationId xmlns:a16="http://schemas.microsoft.com/office/drawing/2014/main" id="{5D16327D-AAE9-44D7-BE72-0C2D743878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6000" b="36000"/>
            <a:stretch/>
          </p:blipFill>
          <p:spPr>
            <a:xfrm>
              <a:off x="3407314" y="8399712"/>
              <a:ext cx="1145568" cy="219556"/>
            </a:xfrm>
            <a:prstGeom prst="rect">
              <a:avLst/>
            </a:prstGeom>
          </p:spPr>
        </p:pic>
        <p:pic>
          <p:nvPicPr>
            <p:cNvPr id="17" name="Picture 10">
              <a:extLst>
                <a:ext uri="{FF2B5EF4-FFF2-40B4-BE49-F238E27FC236}">
                  <a16:creationId xmlns:a16="http://schemas.microsoft.com/office/drawing/2014/main" id="{F56EA543-E358-45BB-B039-335EDDC52C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6000" b="36000"/>
            <a:stretch/>
          </p:blipFill>
          <p:spPr>
            <a:xfrm>
              <a:off x="4712982" y="8400702"/>
              <a:ext cx="1075690" cy="203430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47D55A5-E38C-4943-82DD-6B81B07AF6EF}"/>
                </a:ext>
              </a:extLst>
            </p:cNvPr>
            <p:cNvCxnSpPr>
              <a:cxnSpLocks/>
              <a:stCxn id="13" idx="2"/>
            </p:cNvCxnSpPr>
            <p:nvPr/>
          </p:nvCxnSpPr>
          <p:spPr bwMode="auto">
            <a:xfrm>
              <a:off x="3951811" y="10003143"/>
              <a:ext cx="243683" cy="54278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2F5044E-A4D6-4FF8-BC33-FE20B575B196}"/>
                </a:ext>
              </a:extLst>
            </p:cNvPr>
            <p:cNvCxnSpPr>
              <a:cxnSpLocks/>
              <a:stCxn id="14" idx="2"/>
              <a:endCxn id="20" idx="0"/>
            </p:cNvCxnSpPr>
            <p:nvPr/>
          </p:nvCxnSpPr>
          <p:spPr bwMode="auto">
            <a:xfrm flipH="1">
              <a:off x="4178177" y="10010478"/>
              <a:ext cx="1164145" cy="56147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xtBox 37">
              <a:extLst>
                <a:ext uri="{FF2B5EF4-FFF2-40B4-BE49-F238E27FC236}">
                  <a16:creationId xmlns:a16="http://schemas.microsoft.com/office/drawing/2014/main" id="{13A167AA-7B9C-4085-94AE-67398CB7D7CB}"/>
                </a:ext>
              </a:extLst>
            </p:cNvPr>
            <p:cNvSpPr txBox="1"/>
            <p:nvPr/>
          </p:nvSpPr>
          <p:spPr>
            <a:xfrm>
              <a:off x="3759788" y="10571956"/>
              <a:ext cx="836778" cy="22138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pPr algn="ctr" defTabSz="913760">
                <a:defRPr/>
              </a:pPr>
              <a:r>
                <a:rPr lang="en-US" altLang="zh-CN" sz="839" b="1" kern="0" dirty="0">
                  <a:solidFill>
                    <a:srgbClr val="C00000"/>
                  </a:solidFill>
                  <a:latin typeface="微软雅黑" panose="020B0503020204020204" pitchFamily="34" charset="-122"/>
                  <a:ea typeface="宋体" panose="02010600030101010101" pitchFamily="2" charset="-122"/>
                </a:rPr>
                <a:t>Controller A</a:t>
              </a:r>
            </a:p>
          </p:txBody>
        </p:sp>
        <p:sp>
          <p:nvSpPr>
            <p:cNvPr id="21" name="TextBox 37">
              <a:extLst>
                <a:ext uri="{FF2B5EF4-FFF2-40B4-BE49-F238E27FC236}">
                  <a16:creationId xmlns:a16="http://schemas.microsoft.com/office/drawing/2014/main" id="{133CD961-F745-4B79-AD98-223A6ECEA81F}"/>
                </a:ext>
              </a:extLst>
            </p:cNvPr>
            <p:cNvSpPr txBox="1"/>
            <p:nvPr/>
          </p:nvSpPr>
          <p:spPr>
            <a:xfrm>
              <a:off x="4719311" y="10561802"/>
              <a:ext cx="836778" cy="22138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pPr algn="ctr" defTabSz="913760">
                <a:defRPr/>
              </a:pPr>
              <a:r>
                <a:rPr lang="en-US" altLang="zh-CN" sz="839" b="1" kern="0" dirty="0">
                  <a:solidFill>
                    <a:srgbClr val="C00000"/>
                  </a:solidFill>
                  <a:latin typeface="微软雅黑" panose="020B0503020204020204" pitchFamily="34" charset="-122"/>
                  <a:ea typeface="宋体" panose="02010600030101010101" pitchFamily="2" charset="-122"/>
                </a:rPr>
                <a:t>Controller B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7A52B86-A8CB-4FD4-9FA2-879316739604}"/>
                </a:ext>
              </a:extLst>
            </p:cNvPr>
            <p:cNvCxnSpPr>
              <a:cxnSpLocks/>
              <a:stCxn id="13" idx="2"/>
              <a:endCxn id="15" idx="2"/>
            </p:cNvCxnSpPr>
            <p:nvPr/>
          </p:nvCxnSpPr>
          <p:spPr bwMode="auto">
            <a:xfrm>
              <a:off x="3951811" y="10003142"/>
              <a:ext cx="1120808" cy="538353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F9FB1C3-889B-42B6-99B3-3B3E6CC6998B}"/>
                </a:ext>
              </a:extLst>
            </p:cNvPr>
            <p:cNvCxnSpPr>
              <a:cxnSpLocks/>
              <a:stCxn id="14" idx="2"/>
              <a:endCxn id="21" idx="0"/>
            </p:cNvCxnSpPr>
            <p:nvPr/>
          </p:nvCxnSpPr>
          <p:spPr bwMode="auto">
            <a:xfrm flipH="1">
              <a:off x="5137700" y="10010478"/>
              <a:ext cx="204622" cy="55132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251080D-D1F6-4997-A254-C4D88C6A4B9E}"/>
                </a:ext>
              </a:extLst>
            </p:cNvPr>
            <p:cNvCxnSpPr>
              <a:cxnSpLocks/>
              <a:stCxn id="9" idx="2"/>
              <a:endCxn id="13" idx="0"/>
            </p:cNvCxnSpPr>
            <p:nvPr/>
          </p:nvCxnSpPr>
          <p:spPr bwMode="auto">
            <a:xfrm>
              <a:off x="3631630" y="9432439"/>
              <a:ext cx="320181" cy="36727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6FBC1CD-06BC-42EB-9F7D-B82009AC3381}"/>
                </a:ext>
              </a:extLst>
            </p:cNvPr>
            <p:cNvCxnSpPr>
              <a:cxnSpLocks/>
              <a:stCxn id="9" idx="2"/>
              <a:endCxn id="14" idx="0"/>
            </p:cNvCxnSpPr>
            <p:nvPr/>
          </p:nvCxnSpPr>
          <p:spPr bwMode="auto">
            <a:xfrm>
              <a:off x="3631633" y="9432440"/>
              <a:ext cx="1710691" cy="37461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2460B95-3527-42EA-BA90-E93D42BA0B22}"/>
                </a:ext>
              </a:extLst>
            </p:cNvPr>
            <p:cNvCxnSpPr>
              <a:cxnSpLocks/>
              <a:stCxn id="10" idx="2"/>
              <a:endCxn id="13" idx="0"/>
            </p:cNvCxnSpPr>
            <p:nvPr/>
          </p:nvCxnSpPr>
          <p:spPr bwMode="auto">
            <a:xfrm flipH="1">
              <a:off x="3951811" y="9451014"/>
              <a:ext cx="734811" cy="34869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8FC664F-D073-48D5-B359-B76106FE8D42}"/>
                </a:ext>
              </a:extLst>
            </p:cNvPr>
            <p:cNvCxnSpPr>
              <a:cxnSpLocks/>
              <a:stCxn id="10" idx="2"/>
              <a:endCxn id="14" idx="0"/>
            </p:cNvCxnSpPr>
            <p:nvPr/>
          </p:nvCxnSpPr>
          <p:spPr bwMode="auto">
            <a:xfrm>
              <a:off x="4686625" y="9451015"/>
              <a:ext cx="655699" cy="35603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41567F3-7A06-4CE1-A0A3-FB1E4AE9D63B}"/>
                </a:ext>
              </a:extLst>
            </p:cNvPr>
            <p:cNvCxnSpPr>
              <a:cxnSpLocks/>
              <a:stCxn id="11" idx="2"/>
              <a:endCxn id="14" idx="0"/>
            </p:cNvCxnSpPr>
            <p:nvPr/>
          </p:nvCxnSpPr>
          <p:spPr bwMode="auto">
            <a:xfrm flipH="1">
              <a:off x="5342322" y="9458444"/>
              <a:ext cx="427154" cy="34860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4148286-950E-4F87-A7F7-AF83D5E8CFCC}"/>
                </a:ext>
              </a:extLst>
            </p:cNvPr>
            <p:cNvCxnSpPr>
              <a:cxnSpLocks/>
              <a:stCxn id="11" idx="2"/>
              <a:endCxn id="13" idx="0"/>
            </p:cNvCxnSpPr>
            <p:nvPr/>
          </p:nvCxnSpPr>
          <p:spPr bwMode="auto">
            <a:xfrm flipH="1">
              <a:off x="3951813" y="9458443"/>
              <a:ext cx="1817664" cy="34127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AA693A9-34CB-44F1-B44D-552C69660FDD}"/>
                </a:ext>
              </a:extLst>
            </p:cNvPr>
            <p:cNvCxnSpPr>
              <a:cxnSpLocks/>
              <a:stCxn id="16" idx="2"/>
              <a:endCxn id="9" idx="0"/>
            </p:cNvCxnSpPr>
            <p:nvPr/>
          </p:nvCxnSpPr>
          <p:spPr bwMode="auto">
            <a:xfrm flipH="1">
              <a:off x="3631632" y="8619268"/>
              <a:ext cx="348467" cy="45291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8C9D385-B7A8-4FA8-9C83-C6B776CD340B}"/>
                </a:ext>
              </a:extLst>
            </p:cNvPr>
            <p:cNvCxnSpPr>
              <a:cxnSpLocks/>
              <a:stCxn id="16" idx="2"/>
              <a:endCxn id="10" idx="0"/>
            </p:cNvCxnSpPr>
            <p:nvPr/>
          </p:nvCxnSpPr>
          <p:spPr bwMode="auto">
            <a:xfrm>
              <a:off x="3980098" y="8619268"/>
              <a:ext cx="706524" cy="47149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523F2C7-2A46-41AA-B70E-1672988B0B20}"/>
                </a:ext>
              </a:extLst>
            </p:cNvPr>
            <p:cNvCxnSpPr>
              <a:cxnSpLocks/>
              <a:stCxn id="17" idx="2"/>
              <a:endCxn id="10" idx="0"/>
            </p:cNvCxnSpPr>
            <p:nvPr/>
          </p:nvCxnSpPr>
          <p:spPr bwMode="auto">
            <a:xfrm flipH="1">
              <a:off x="4686624" y="8604131"/>
              <a:ext cx="564204" cy="48662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5CC7AE0-8FCD-497F-A271-3060EDF429E3}"/>
                </a:ext>
              </a:extLst>
            </p:cNvPr>
            <p:cNvCxnSpPr>
              <a:cxnSpLocks/>
              <a:stCxn id="17" idx="2"/>
              <a:endCxn id="11" idx="0"/>
            </p:cNvCxnSpPr>
            <p:nvPr/>
          </p:nvCxnSpPr>
          <p:spPr bwMode="auto">
            <a:xfrm>
              <a:off x="5250826" y="8604131"/>
              <a:ext cx="518649" cy="49405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24D27B9-0117-4C20-9D88-A1A405090900}"/>
                </a:ext>
              </a:extLst>
            </p:cNvPr>
            <p:cNvCxnSpPr>
              <a:cxnSpLocks/>
              <a:stCxn id="16" idx="2"/>
              <a:endCxn id="11" idx="0"/>
            </p:cNvCxnSpPr>
            <p:nvPr/>
          </p:nvCxnSpPr>
          <p:spPr bwMode="auto">
            <a:xfrm>
              <a:off x="3980100" y="8619268"/>
              <a:ext cx="1789378" cy="47891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23D6491-A8C1-48F3-996C-2D4136A32234}"/>
                </a:ext>
              </a:extLst>
            </p:cNvPr>
            <p:cNvCxnSpPr>
              <a:cxnSpLocks/>
              <a:stCxn id="17" idx="2"/>
              <a:endCxn id="9" idx="0"/>
            </p:cNvCxnSpPr>
            <p:nvPr/>
          </p:nvCxnSpPr>
          <p:spPr bwMode="auto">
            <a:xfrm flipH="1">
              <a:off x="3631632" y="8604131"/>
              <a:ext cx="1619196" cy="46805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6" name="Picture 10">
              <a:extLst>
                <a:ext uri="{FF2B5EF4-FFF2-40B4-BE49-F238E27FC236}">
                  <a16:creationId xmlns:a16="http://schemas.microsoft.com/office/drawing/2014/main" id="{64777CC5-C833-4C7C-BE53-8F7CFD792C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6000" b="36000"/>
            <a:stretch/>
          </p:blipFill>
          <p:spPr>
            <a:xfrm>
              <a:off x="2246179" y="10187812"/>
              <a:ext cx="842565" cy="203430"/>
            </a:xfrm>
            <a:prstGeom prst="rect">
              <a:avLst/>
            </a:prstGeom>
          </p:spPr>
        </p:pic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01ACA43-00EF-4445-A638-FE592FF32F9E}"/>
                </a:ext>
              </a:extLst>
            </p:cNvPr>
            <p:cNvCxnSpPr>
              <a:cxnSpLocks/>
              <a:stCxn id="20" idx="1"/>
            </p:cNvCxnSpPr>
            <p:nvPr/>
          </p:nvCxnSpPr>
          <p:spPr bwMode="auto">
            <a:xfrm flipH="1">
              <a:off x="2902804" y="10682648"/>
              <a:ext cx="856984" cy="27701"/>
            </a:xfrm>
            <a:prstGeom prst="line">
              <a:avLst/>
            </a:prstGeom>
            <a:noFill/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3BDB9D0-5275-4FD4-87C7-2CBBEF470F48}"/>
                </a:ext>
              </a:extLst>
            </p:cNvPr>
            <p:cNvCxnSpPr>
              <a:cxnSpLocks/>
              <a:stCxn id="21" idx="2"/>
            </p:cNvCxnSpPr>
            <p:nvPr/>
          </p:nvCxnSpPr>
          <p:spPr bwMode="auto">
            <a:xfrm flipH="1">
              <a:off x="5137700" y="10783186"/>
              <a:ext cx="1" cy="314216"/>
            </a:xfrm>
            <a:prstGeom prst="line">
              <a:avLst/>
            </a:prstGeom>
            <a:noFill/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BA46064-B347-4EBD-B73C-74F63DE8E6E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677520" y="11091113"/>
              <a:ext cx="2468245" cy="0"/>
            </a:xfrm>
            <a:prstGeom prst="line">
              <a:avLst/>
            </a:prstGeom>
            <a:noFill/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96AD123-38D1-44E1-9EEC-BDA2749B724C}"/>
                </a:ext>
              </a:extLst>
            </p:cNvPr>
            <p:cNvCxnSpPr>
              <a:cxnSpLocks/>
              <a:stCxn id="36" idx="2"/>
            </p:cNvCxnSpPr>
            <p:nvPr/>
          </p:nvCxnSpPr>
          <p:spPr bwMode="auto">
            <a:xfrm>
              <a:off x="2667462" y="10391243"/>
              <a:ext cx="4981" cy="702987"/>
            </a:xfrm>
            <a:prstGeom prst="line">
              <a:avLst/>
            </a:prstGeom>
            <a:noFill/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D96B0BE-924A-4C0A-BA0E-DD9E21DEECF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85669" y="10393623"/>
              <a:ext cx="0" cy="289380"/>
            </a:xfrm>
            <a:prstGeom prst="line">
              <a:avLst/>
            </a:prstGeom>
            <a:noFill/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26A382C-3C42-4AF1-B308-F2BF45BA52B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51170" y="9979286"/>
              <a:ext cx="0" cy="292495"/>
            </a:xfrm>
            <a:prstGeom prst="line">
              <a:avLst/>
            </a:prstGeom>
            <a:noFill/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F38A563-EEB9-45F4-9FA7-3BEA76684C4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94186" y="10268664"/>
              <a:ext cx="856983" cy="0"/>
            </a:xfrm>
            <a:prstGeom prst="line">
              <a:avLst/>
            </a:prstGeom>
            <a:noFill/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2FD716A-EB7F-4B02-A549-12445E02F6C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014496" y="10339740"/>
              <a:ext cx="2038987" cy="0"/>
            </a:xfrm>
            <a:prstGeom prst="line">
              <a:avLst/>
            </a:prstGeom>
            <a:noFill/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2576880-64FB-4B96-AE42-64BB07AD1C1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39150" y="9967169"/>
              <a:ext cx="0" cy="375686"/>
            </a:xfrm>
            <a:prstGeom prst="line">
              <a:avLst/>
            </a:prstGeom>
            <a:noFill/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81F3C66-5D55-4547-98D1-F829109C45E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606443" y="9334526"/>
              <a:ext cx="589815" cy="0"/>
            </a:xfrm>
            <a:prstGeom prst="line">
              <a:avLst/>
            </a:prstGeom>
            <a:noFill/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95109EA-CB75-4115-B2DE-9716EB7F42F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08981" y="9327488"/>
              <a:ext cx="0" cy="959205"/>
            </a:xfrm>
            <a:prstGeom prst="line">
              <a:avLst/>
            </a:prstGeom>
            <a:noFill/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30D6DD2-6E58-4C0A-A91F-7C539EE8FAA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733363" y="9515330"/>
              <a:ext cx="0" cy="751374"/>
            </a:xfrm>
            <a:prstGeom prst="line">
              <a:avLst/>
            </a:prstGeom>
            <a:noFill/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EE8C40A-92F6-4047-8E1C-D7B4FACCE5E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743519" y="9502061"/>
              <a:ext cx="1652195" cy="0"/>
            </a:xfrm>
            <a:prstGeom prst="line">
              <a:avLst/>
            </a:prstGeom>
            <a:noFill/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AB813E5-890F-453D-B541-174FD953745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89314" y="9415756"/>
              <a:ext cx="0" cy="85614"/>
            </a:xfrm>
            <a:prstGeom prst="line">
              <a:avLst/>
            </a:prstGeom>
            <a:noFill/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90496A2-1FCC-45E1-ADF2-1014228E3648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846008" y="9606079"/>
              <a:ext cx="1" cy="673317"/>
            </a:xfrm>
            <a:prstGeom prst="line">
              <a:avLst/>
            </a:prstGeom>
            <a:noFill/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77BD0C0-8265-465D-B097-0C99CC5EF2E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846642" y="9601317"/>
              <a:ext cx="2626312" cy="16558"/>
            </a:xfrm>
            <a:prstGeom prst="line">
              <a:avLst/>
            </a:prstGeom>
            <a:noFill/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44CB57B-E2A2-46D0-A121-51511D2FF82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71368" y="9401418"/>
              <a:ext cx="0" cy="198315"/>
            </a:xfrm>
            <a:prstGeom prst="line">
              <a:avLst/>
            </a:prstGeom>
            <a:noFill/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47623D1-5071-447F-9B7E-05F2A2C35496}"/>
                </a:ext>
              </a:extLst>
            </p:cNvPr>
            <p:cNvSpPr txBox="1"/>
            <p:nvPr/>
          </p:nvSpPr>
          <p:spPr>
            <a:xfrm>
              <a:off x="5246400" y="10901309"/>
              <a:ext cx="519491" cy="199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85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7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/>
                </a:rPr>
                <a:t>Storage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6F02B23-4A9A-4076-B4D4-67F3F99A750B}"/>
                </a:ext>
              </a:extLst>
            </p:cNvPr>
            <p:cNvSpPr txBox="1"/>
            <p:nvPr/>
          </p:nvSpPr>
          <p:spPr>
            <a:xfrm>
              <a:off x="5672857" y="9992555"/>
              <a:ext cx="811124" cy="199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85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7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/>
                </a:rPr>
                <a:t>Internal switch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D511049-8142-42E8-ADC1-CC157591993D}"/>
                </a:ext>
              </a:extLst>
            </p:cNvPr>
            <p:cNvSpPr txBox="1"/>
            <p:nvPr/>
          </p:nvSpPr>
          <p:spPr>
            <a:xfrm>
              <a:off x="5464706" y="8530424"/>
              <a:ext cx="783883" cy="199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85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7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/>
                </a:rPr>
                <a:t>Service switch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6790A2F-650C-4014-BC46-ACFAD4D2072A}"/>
                </a:ext>
              </a:extLst>
            </p:cNvPr>
            <p:cNvSpPr txBox="1"/>
            <p:nvPr/>
          </p:nvSpPr>
          <p:spPr>
            <a:xfrm>
              <a:off x="5774392" y="9398564"/>
              <a:ext cx="702162" cy="199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85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7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/>
                </a:rPr>
                <a:t>Service host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328BFB4-5FD1-44E6-9E9A-1BAC3A12EF08}"/>
                </a:ext>
              </a:extLst>
            </p:cNvPr>
            <p:cNvSpPr txBox="1"/>
            <p:nvPr/>
          </p:nvSpPr>
          <p:spPr>
            <a:xfrm>
              <a:off x="2119067" y="10342855"/>
              <a:ext cx="624450" cy="415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85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7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/>
                </a:rPr>
                <a:t>Management Switch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E3F8756-40FE-481C-972C-E14AAE0F801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161184" y="11279451"/>
              <a:ext cx="314763" cy="0"/>
            </a:xfrm>
            <a:prstGeom prst="line">
              <a:avLst/>
            </a:prstGeom>
            <a:noFill/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5E78B1C-5A49-49AD-A747-7050F67FABEF}"/>
                </a:ext>
              </a:extLst>
            </p:cNvPr>
            <p:cNvSpPr txBox="1"/>
            <p:nvPr/>
          </p:nvSpPr>
          <p:spPr>
            <a:xfrm>
              <a:off x="3506409" y="11150571"/>
              <a:ext cx="944120" cy="199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85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7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/>
                </a:rPr>
                <a:t>Management line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78F7C18-FB2E-4885-9A2D-2BCCC731760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246362" y="11291091"/>
              <a:ext cx="314763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2D1773F-31B3-49CC-8B6B-62FB2B28684B}"/>
                </a:ext>
              </a:extLst>
            </p:cNvPr>
            <p:cNvSpPr txBox="1"/>
            <p:nvPr/>
          </p:nvSpPr>
          <p:spPr>
            <a:xfrm>
              <a:off x="2601741" y="11162210"/>
              <a:ext cx="569165" cy="199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85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7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/>
                </a:rPr>
                <a:t>Data line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A8777A8-2C26-454B-B668-478BEA416EAD}"/>
                </a:ext>
              </a:extLst>
            </p:cNvPr>
            <p:cNvSpPr/>
            <p:nvPr/>
          </p:nvSpPr>
          <p:spPr bwMode="auto">
            <a:xfrm>
              <a:off x="2168695" y="8827971"/>
              <a:ext cx="4334106" cy="2664237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151" tIns="39576" rIns="79151" bIns="39576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80120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2399" kern="0" dirty="0">
                <a:solidFill>
                  <a:srgbClr val="FF0000"/>
                </a:solidFill>
                <a:latin typeface="Arial"/>
                <a:ea typeface="ＭＳ Ｐゴシック" pitchFamily="34" charset="-128"/>
              </a:endParaRPr>
            </a:p>
            <a:p>
              <a:pPr defTabSz="80120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2399" kern="0" dirty="0">
                <a:solidFill>
                  <a:srgbClr val="FF0000"/>
                </a:solidFill>
                <a:latin typeface="Arial"/>
                <a:ea typeface="ＭＳ Ｐゴシック" pitchFamily="34" charset="-128"/>
              </a:endParaRPr>
            </a:p>
            <a:p>
              <a:pPr defTabSz="80120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2399" kern="0" dirty="0">
                <a:solidFill>
                  <a:srgbClr val="FF0000"/>
                </a:solidFill>
                <a:latin typeface="Arial"/>
                <a:ea typeface="ＭＳ Ｐゴシック" pitchFamily="34" charset="-128"/>
              </a:endParaRPr>
            </a:p>
            <a:p>
              <a:pPr defTabSz="80120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2399" kern="0" dirty="0">
                <a:solidFill>
                  <a:srgbClr val="FF0000"/>
                </a:solidFill>
                <a:latin typeface="Arial"/>
                <a:ea typeface="ＭＳ Ｐゴシック" pitchFamily="34" charset="-128"/>
              </a:endParaRPr>
            </a:p>
            <a:p>
              <a:pPr defTabSz="80120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2399" kern="0" dirty="0">
                <a:solidFill>
                  <a:srgbClr val="FF0000"/>
                </a:solidFill>
                <a:latin typeface="Arial"/>
                <a:ea typeface="ＭＳ Ｐゴシック" pitchFamily="34" charset="-128"/>
              </a:endParaRPr>
            </a:p>
            <a:p>
              <a:pPr defTabSz="80120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2399" kern="0" dirty="0">
                <a:solidFill>
                  <a:srgbClr val="FF0000"/>
                </a:solidFill>
                <a:latin typeface="Arial"/>
                <a:ea typeface="ＭＳ Ｐゴシック" pitchFamily="34" charset="-128"/>
              </a:endParaRPr>
            </a:p>
            <a:p>
              <a:pPr defTabSz="80120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99" kern="0" dirty="0">
                <a:solidFill>
                  <a:srgbClr val="FF0000"/>
                </a:solidFill>
                <a:latin typeface="Arial"/>
                <a:ea typeface="ＭＳ Ｐゴシック" pitchFamily="34" charset="-128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A625B42-B5FD-4C21-B7FF-9D56AE46BAB9}"/>
              </a:ext>
            </a:extLst>
          </p:cNvPr>
          <p:cNvGrpSpPr/>
          <p:nvPr/>
        </p:nvGrpSpPr>
        <p:grpSpPr>
          <a:xfrm>
            <a:off x="7429759" y="3119966"/>
            <a:ext cx="3589029" cy="1820439"/>
            <a:chOff x="6885473" y="9753827"/>
            <a:chExt cx="3589029" cy="1820439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FEF92C06-C5C1-4DBF-8763-069040DBA6D1}"/>
                </a:ext>
              </a:extLst>
            </p:cNvPr>
            <p:cNvGrpSpPr/>
            <p:nvPr/>
          </p:nvGrpSpPr>
          <p:grpSpPr>
            <a:xfrm>
              <a:off x="6885473" y="9753827"/>
              <a:ext cx="3200561" cy="1820439"/>
              <a:chOff x="7107689" y="9681986"/>
              <a:chExt cx="3200561" cy="1820439"/>
            </a:xfrm>
          </p:grpSpPr>
          <p:pic>
            <p:nvPicPr>
              <p:cNvPr id="95" name="Picture 64">
                <a:extLst>
                  <a:ext uri="{FF2B5EF4-FFF2-40B4-BE49-F238E27FC236}">
                    <a16:creationId xmlns:a16="http://schemas.microsoft.com/office/drawing/2014/main" id="{AE513F8C-6F9E-4C15-A4E6-2BCB567CE9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18309" y="9681986"/>
                <a:ext cx="3189941" cy="1179590"/>
              </a:xfrm>
              <a:prstGeom prst="rect">
                <a:avLst/>
              </a:prstGeom>
            </p:spPr>
          </p:pic>
          <p:cxnSp>
            <p:nvCxnSpPr>
              <p:cNvPr id="96" name="Straight Connector 65">
                <a:extLst>
                  <a:ext uri="{FF2B5EF4-FFF2-40B4-BE49-F238E27FC236}">
                    <a16:creationId xmlns:a16="http://schemas.microsoft.com/office/drawing/2014/main" id="{343A30B6-1E53-4AF3-82AD-82459F59DB13}"/>
                  </a:ext>
                </a:extLst>
              </p:cNvPr>
              <p:cNvCxnSpPr>
                <a:cxnSpLocks/>
                <a:endCxn id="103" idx="0"/>
              </p:cNvCxnSpPr>
              <p:nvPr/>
            </p:nvCxnSpPr>
            <p:spPr>
              <a:xfrm>
                <a:off x="7409789" y="9810254"/>
                <a:ext cx="211757" cy="1521357"/>
              </a:xfrm>
              <a:prstGeom prst="lin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7" name="Straight Connector 66">
                <a:extLst>
                  <a:ext uri="{FF2B5EF4-FFF2-40B4-BE49-F238E27FC236}">
                    <a16:creationId xmlns:a16="http://schemas.microsoft.com/office/drawing/2014/main" id="{76B181AD-69A2-44EF-9E64-0D5636427FFE}"/>
                  </a:ext>
                </a:extLst>
              </p:cNvPr>
              <p:cNvCxnSpPr>
                <a:cxnSpLocks/>
                <a:endCxn id="103" idx="0"/>
              </p:cNvCxnSpPr>
              <p:nvPr/>
            </p:nvCxnSpPr>
            <p:spPr>
              <a:xfrm>
                <a:off x="7409789" y="10097624"/>
                <a:ext cx="211757" cy="1233987"/>
              </a:xfrm>
              <a:prstGeom prst="lin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8" name="Straight Connector 67">
                <a:extLst>
                  <a:ext uri="{FF2B5EF4-FFF2-40B4-BE49-F238E27FC236}">
                    <a16:creationId xmlns:a16="http://schemas.microsoft.com/office/drawing/2014/main" id="{DCBCB5F5-4D4C-4627-87FA-ABB1A38FB3B5}"/>
                  </a:ext>
                </a:extLst>
              </p:cNvPr>
              <p:cNvCxnSpPr>
                <a:cxnSpLocks/>
                <a:endCxn id="103" idx="0"/>
              </p:cNvCxnSpPr>
              <p:nvPr/>
            </p:nvCxnSpPr>
            <p:spPr>
              <a:xfrm>
                <a:off x="7409789" y="10390376"/>
                <a:ext cx="211757" cy="941235"/>
              </a:xfrm>
              <a:prstGeom prst="lin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9" name="Straight Connector 68">
                <a:extLst>
                  <a:ext uri="{FF2B5EF4-FFF2-40B4-BE49-F238E27FC236}">
                    <a16:creationId xmlns:a16="http://schemas.microsoft.com/office/drawing/2014/main" id="{C2F37CC8-2C98-45D5-B163-C7037B5D1C4F}"/>
                  </a:ext>
                </a:extLst>
              </p:cNvPr>
              <p:cNvCxnSpPr>
                <a:cxnSpLocks/>
                <a:endCxn id="104" idx="0"/>
              </p:cNvCxnSpPr>
              <p:nvPr/>
            </p:nvCxnSpPr>
            <p:spPr>
              <a:xfrm>
                <a:off x="8051818" y="10615353"/>
                <a:ext cx="496495" cy="697643"/>
              </a:xfrm>
              <a:prstGeom prst="lin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0" name="Straight Connector 69">
                <a:extLst>
                  <a:ext uri="{FF2B5EF4-FFF2-40B4-BE49-F238E27FC236}">
                    <a16:creationId xmlns:a16="http://schemas.microsoft.com/office/drawing/2014/main" id="{8F81B11A-C5E4-45FA-ACF4-C0184F0843DF}"/>
                  </a:ext>
                </a:extLst>
              </p:cNvPr>
              <p:cNvCxnSpPr>
                <a:cxnSpLocks/>
                <a:endCxn id="104" idx="0"/>
              </p:cNvCxnSpPr>
              <p:nvPr/>
            </p:nvCxnSpPr>
            <p:spPr>
              <a:xfrm flipH="1">
                <a:off x="8548313" y="10643909"/>
                <a:ext cx="564308" cy="669088"/>
              </a:xfrm>
              <a:prstGeom prst="lin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1" name="Straight Connector 70">
                <a:extLst>
                  <a:ext uri="{FF2B5EF4-FFF2-40B4-BE49-F238E27FC236}">
                    <a16:creationId xmlns:a16="http://schemas.microsoft.com/office/drawing/2014/main" id="{CE1978A4-9628-47E7-93D8-17A8C8F5EB74}"/>
                  </a:ext>
                </a:extLst>
              </p:cNvPr>
              <p:cNvCxnSpPr>
                <a:cxnSpLocks/>
                <a:endCxn id="105" idx="0"/>
              </p:cNvCxnSpPr>
              <p:nvPr/>
            </p:nvCxnSpPr>
            <p:spPr>
              <a:xfrm>
                <a:off x="9713576" y="10640790"/>
                <a:ext cx="16830" cy="725301"/>
              </a:xfrm>
              <a:prstGeom prst="lin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" name="Straight Connector 71">
                <a:extLst>
                  <a:ext uri="{FF2B5EF4-FFF2-40B4-BE49-F238E27FC236}">
                    <a16:creationId xmlns:a16="http://schemas.microsoft.com/office/drawing/2014/main" id="{300F6796-8E9D-45DD-B58B-5E8225A8DC89}"/>
                  </a:ext>
                </a:extLst>
              </p:cNvPr>
              <p:cNvCxnSpPr>
                <a:cxnSpLocks/>
                <a:endCxn id="105" idx="0"/>
              </p:cNvCxnSpPr>
              <p:nvPr/>
            </p:nvCxnSpPr>
            <p:spPr>
              <a:xfrm>
                <a:off x="9688191" y="10802617"/>
                <a:ext cx="42215" cy="563475"/>
              </a:xfrm>
              <a:prstGeom prst="lin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03" name="文本框 9">
                <a:extLst>
                  <a:ext uri="{FF2B5EF4-FFF2-40B4-BE49-F238E27FC236}">
                    <a16:creationId xmlns:a16="http://schemas.microsoft.com/office/drawing/2014/main" id="{CC74F1ED-EBBE-4651-AE27-3B2C9FDF0CA6}"/>
                  </a:ext>
                </a:extLst>
              </p:cNvPr>
              <p:cNvSpPr txBox="1"/>
              <p:nvPr/>
            </p:nvSpPr>
            <p:spPr>
              <a:xfrm>
                <a:off x="7107689" y="11331611"/>
                <a:ext cx="1027714" cy="1708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913929">
                  <a:lnSpc>
                    <a:spcPct val="150000"/>
                  </a:lnSpc>
                  <a:defRPr/>
                </a:pPr>
                <a:r>
                  <a:rPr kumimoji="1" lang="zh-CN" altLang="en-US" sz="839" dirty="0">
                    <a:solidFill>
                      <a:prstClr val="black"/>
                    </a:solidFill>
                    <a:latin typeface="Microsoft YaHei" panose="020B0503020204020204" pitchFamily="34" charset="-122"/>
                    <a:ea typeface="微软雅黑"/>
                  </a:rPr>
                  <a:t>Compute node</a:t>
                </a:r>
                <a:endParaRPr kumimoji="1" lang="en-US" altLang="zh-CN" sz="1200" dirty="0">
                  <a:solidFill>
                    <a:prstClr val="black"/>
                  </a:solidFill>
                  <a:latin typeface="Microsoft YaHei" panose="020B0503020204020204" pitchFamily="34" charset="-122"/>
                  <a:ea typeface="微软雅黑"/>
                </a:endParaRPr>
              </a:p>
            </p:txBody>
          </p:sp>
          <p:sp>
            <p:nvSpPr>
              <p:cNvPr id="104" name="文本框 9">
                <a:extLst>
                  <a:ext uri="{FF2B5EF4-FFF2-40B4-BE49-F238E27FC236}">
                    <a16:creationId xmlns:a16="http://schemas.microsoft.com/office/drawing/2014/main" id="{AA4382EA-7967-4564-A84B-5BE32C59FA23}"/>
                  </a:ext>
                </a:extLst>
              </p:cNvPr>
              <p:cNvSpPr txBox="1"/>
              <p:nvPr/>
            </p:nvSpPr>
            <p:spPr>
              <a:xfrm>
                <a:off x="8078267" y="11312997"/>
                <a:ext cx="940091" cy="1708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913929">
                  <a:lnSpc>
                    <a:spcPct val="150000"/>
                  </a:lnSpc>
                  <a:defRPr/>
                </a:pPr>
                <a:r>
                  <a:rPr kumimoji="1" lang="en-GB" altLang="zh-CN" sz="839" dirty="0">
                    <a:solidFill>
                      <a:prstClr val="black"/>
                    </a:solidFill>
                    <a:latin typeface="Microsoft YaHei" panose="020B0503020204020204" pitchFamily="34" charset="-122"/>
                    <a:ea typeface="微软雅黑"/>
                  </a:rPr>
                  <a:t>Disks</a:t>
                </a:r>
                <a:r>
                  <a:rPr kumimoji="1" lang="zh-CN" altLang="en-US" sz="839" dirty="0">
                    <a:solidFill>
                      <a:prstClr val="black"/>
                    </a:solidFill>
                    <a:latin typeface="Microsoft YaHei" panose="020B0503020204020204" pitchFamily="34" charset="-122"/>
                    <a:ea typeface="微软雅黑"/>
                  </a:rPr>
                  <a:t> Drawer</a:t>
                </a:r>
                <a:endParaRPr kumimoji="1" lang="en-US" altLang="zh-CN" sz="1200" dirty="0">
                  <a:solidFill>
                    <a:prstClr val="black"/>
                  </a:solidFill>
                  <a:latin typeface="Microsoft YaHei" panose="020B0503020204020204" pitchFamily="34" charset="-122"/>
                  <a:ea typeface="微软雅黑"/>
                </a:endParaRPr>
              </a:p>
            </p:txBody>
          </p:sp>
        </p:grpSp>
        <p:sp>
          <p:nvSpPr>
            <p:cNvPr id="105" name="文本框 9">
              <a:extLst>
                <a:ext uri="{FF2B5EF4-FFF2-40B4-BE49-F238E27FC236}">
                  <a16:creationId xmlns:a16="http://schemas.microsoft.com/office/drawing/2014/main" id="{CB63B30C-B187-4A1C-9D4C-154583260EB5}"/>
                </a:ext>
              </a:extLst>
            </p:cNvPr>
            <p:cNvSpPr txBox="1"/>
            <p:nvPr/>
          </p:nvSpPr>
          <p:spPr>
            <a:xfrm>
              <a:off x="8986309" y="11366092"/>
              <a:ext cx="1488193" cy="1708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3929">
                <a:lnSpc>
                  <a:spcPct val="150000"/>
                </a:lnSpc>
                <a:defRPr/>
              </a:pPr>
              <a:r>
                <a:rPr kumimoji="1" lang="zh-CN" altLang="en-US" sz="839" dirty="0">
                  <a:solidFill>
                    <a:prstClr val="black"/>
                  </a:solidFill>
                  <a:latin typeface="Microsoft YaHei" panose="020B0503020204020204" pitchFamily="34" charset="-122"/>
                  <a:ea typeface="微软雅黑"/>
                </a:rPr>
                <a:t>Storage controller</a:t>
              </a:r>
              <a:r>
                <a:rPr kumimoji="1" lang="en-GB" altLang="zh-CN" sz="839" dirty="0">
                  <a:solidFill>
                    <a:prstClr val="black"/>
                  </a:solidFill>
                  <a:latin typeface="Microsoft YaHei" panose="020B0503020204020204" pitchFamily="34" charset="-122"/>
                  <a:ea typeface="微软雅黑"/>
                </a:rPr>
                <a:t>s</a:t>
              </a:r>
              <a:endParaRPr kumimoji="1" lang="zh-CN" altLang="en-US" sz="839" dirty="0">
                <a:solidFill>
                  <a:prstClr val="black"/>
                </a:solidFill>
                <a:latin typeface="Microsoft YaHei" panose="020B0503020204020204" pitchFamily="34" charset="-122"/>
                <a:ea typeface="微软雅黑"/>
              </a:endParaRPr>
            </a:p>
          </p:txBody>
        </p:sp>
      </p:grpSp>
      <p:sp>
        <p:nvSpPr>
          <p:cNvPr id="106" name="文本框 8">
            <a:extLst>
              <a:ext uri="{FF2B5EF4-FFF2-40B4-BE49-F238E27FC236}">
                <a16:creationId xmlns:a16="http://schemas.microsoft.com/office/drawing/2014/main" id="{B9979143-8D3E-49B2-9F15-787CE432049B}"/>
              </a:ext>
            </a:extLst>
          </p:cNvPr>
          <p:cNvSpPr txBox="1"/>
          <p:nvPr/>
        </p:nvSpPr>
        <p:spPr>
          <a:xfrm>
            <a:off x="7998224" y="2450994"/>
            <a:ext cx="2212379" cy="307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3929">
              <a:defRPr/>
            </a:pPr>
            <a:r>
              <a:rPr kumimoji="1" lang="en-US" altLang="zh-CN" sz="1999" b="1" dirty="0" err="1">
                <a:solidFill>
                  <a:srgbClr val="000000"/>
                </a:solidFill>
                <a:latin typeface="Microsoft YaHei" panose="020B0503020204020204" pitchFamily="34" charset="-122"/>
                <a:ea typeface="微软雅黑"/>
              </a:rPr>
              <a:t>OpenStor</a:t>
            </a:r>
            <a:r>
              <a:rPr kumimoji="1" lang="en-US" altLang="zh-CN" sz="1999" b="1" dirty="0">
                <a:solidFill>
                  <a:srgbClr val="000000"/>
                </a:solidFill>
                <a:latin typeface="Microsoft YaHei" panose="020B0503020204020204" pitchFamily="34" charset="-122"/>
                <a:ea typeface="微软雅黑"/>
              </a:rPr>
              <a:t> 2910</a:t>
            </a:r>
            <a:endParaRPr kumimoji="1" lang="zh-CN" altLang="en-US" sz="3199" b="1" dirty="0">
              <a:solidFill>
                <a:srgbClr val="000000"/>
              </a:solidFill>
              <a:latin typeface="Microsoft YaHei" panose="020B0503020204020204" pitchFamily="34" charset="-122"/>
              <a:ea typeface="微软雅黑"/>
            </a:endParaRPr>
          </a:p>
        </p:txBody>
      </p:sp>
      <p:sp>
        <p:nvSpPr>
          <p:cNvPr id="107" name="文本框 160">
            <a:extLst>
              <a:ext uri="{FF2B5EF4-FFF2-40B4-BE49-F238E27FC236}">
                <a16:creationId xmlns:a16="http://schemas.microsoft.com/office/drawing/2014/main" id="{1BB3A536-D08D-4364-8CB4-18654A22B664}"/>
              </a:ext>
            </a:extLst>
          </p:cNvPr>
          <p:cNvSpPr txBox="1"/>
          <p:nvPr/>
        </p:nvSpPr>
        <p:spPr>
          <a:xfrm>
            <a:off x="7574077" y="5193394"/>
            <a:ext cx="2922543" cy="226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3760">
              <a:lnSpc>
                <a:spcPct val="114000"/>
              </a:lnSpc>
              <a:defRPr/>
            </a:pPr>
            <a:r>
              <a:rPr kumimoji="1" lang="de-DE" altLang="zh-CN" sz="1399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微软雅黑"/>
              </a:rPr>
              <a:t>Unified management platform</a:t>
            </a:r>
            <a:endParaRPr kumimoji="1" lang="zh-CN" altLang="en-US" sz="1399" b="1" kern="0" dirty="0">
              <a:solidFill>
                <a:srgbClr val="C00000"/>
              </a:solidFill>
              <a:latin typeface="Microsoft YaHei" panose="020B0503020204020204" pitchFamily="34" charset="-122"/>
              <a:ea typeface="微软雅黑"/>
            </a:endParaRPr>
          </a:p>
        </p:txBody>
      </p:sp>
      <p:sp>
        <p:nvSpPr>
          <p:cNvPr id="121" name="矩形 26">
            <a:extLst>
              <a:ext uri="{FF2B5EF4-FFF2-40B4-BE49-F238E27FC236}">
                <a16:creationId xmlns:a16="http://schemas.microsoft.com/office/drawing/2014/main" id="{55C0C4FB-850F-429E-9B82-6FE953621E7D}"/>
              </a:ext>
            </a:extLst>
          </p:cNvPr>
          <p:cNvSpPr txBox="1"/>
          <p:nvPr/>
        </p:nvSpPr>
        <p:spPr>
          <a:xfrm>
            <a:off x="8643491" y="767195"/>
            <a:ext cx="3200163" cy="8083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c="http://schemas.openxmlformats.org/markup-compatibility/2006" xmlns:p14="http://schemas.microsoft.com/office/powerpoint/2010/main" xmlns:a16="http://schemas.microsoft.com/office/drawing/2014/main" xmlns:ma14="http://schemas.microsoft.com/office/mac/drawingml/2011/main" xmlns="" val="1"/>
            </a:ext>
          </a:extLst>
        </p:spPr>
        <p:txBody>
          <a:bodyPr wrap="square" lIns="71252" tIns="71252" rIns="71252" bIns="71252" numCol="1" anchor="t">
            <a:spAutoFit/>
          </a:bodyPr>
          <a:lstStyle>
            <a:lvl1pPr defTabSz="1071032">
              <a:defRPr sz="3600" spc="180">
                <a:solidFill>
                  <a:srgbClr val="DCDBDD"/>
                </a:solidFill>
                <a:latin typeface="FZLanTingHei-B-GBK"/>
                <a:ea typeface="FZLanTingHei-B-GBK"/>
                <a:cs typeface="FZLanTingHei-B-GBK"/>
                <a:sym typeface="FZLanTingHei-B-GBK"/>
              </a:defRPr>
            </a:lvl1pPr>
          </a:lstStyle>
          <a:p>
            <a:pPr algn="ctr" defTabSz="1070604">
              <a:lnSpc>
                <a:spcPts val="2399"/>
              </a:lnSpc>
              <a:spcBef>
                <a:spcPts val="600"/>
              </a:spcBef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Reduced investment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070604">
              <a:lnSpc>
                <a:spcPts val="2399"/>
              </a:lnSpc>
              <a:spcBef>
                <a:spcPts val="600"/>
              </a:spcBef>
              <a:defRPr/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TCO reduced by </a:t>
            </a:r>
            <a:r>
              <a:rPr lang="de-DE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20%.</a:t>
            </a:r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7" name="矩形 26">
            <a:extLst>
              <a:ext uri="{FF2B5EF4-FFF2-40B4-BE49-F238E27FC236}">
                <a16:creationId xmlns:a16="http://schemas.microsoft.com/office/drawing/2014/main" id="{92FCE916-3A4D-4FA7-8093-5E1CF21F3501}"/>
              </a:ext>
            </a:extLst>
          </p:cNvPr>
          <p:cNvSpPr txBox="1"/>
          <p:nvPr/>
        </p:nvSpPr>
        <p:spPr>
          <a:xfrm>
            <a:off x="4484909" y="801823"/>
            <a:ext cx="4007278" cy="11930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c="http://schemas.openxmlformats.org/markup-compatibility/2006" xmlns:p14="http://schemas.microsoft.com/office/powerpoint/2010/main" xmlns:a16="http://schemas.microsoft.com/office/drawing/2014/main" xmlns:ma14="http://schemas.microsoft.com/office/mac/drawingml/2011/main" xmlns="" val="1"/>
            </a:ext>
          </a:extLst>
        </p:spPr>
        <p:txBody>
          <a:bodyPr wrap="square" lIns="71252" tIns="71252" rIns="71252" bIns="71252" numCol="1" anchor="t">
            <a:spAutoFit/>
          </a:bodyPr>
          <a:lstStyle>
            <a:lvl1pPr defTabSz="1071032">
              <a:defRPr sz="3600" spc="180">
                <a:solidFill>
                  <a:srgbClr val="DCDBDD"/>
                </a:solidFill>
                <a:latin typeface="FZLanTingHei-B-GBK"/>
                <a:ea typeface="FZLanTingHei-B-GBK"/>
                <a:cs typeface="FZLanTingHei-B-GBK"/>
                <a:sym typeface="FZLanTingHei-B-GBK"/>
              </a:defRPr>
            </a:lvl1pPr>
          </a:lstStyle>
          <a:p>
            <a:pPr algn="ctr" defTabSz="1070604">
              <a:lnSpc>
                <a:spcPts val="2399"/>
              </a:lnSpc>
              <a:spcBef>
                <a:spcPts val="600"/>
              </a:spcBef>
              <a:defRPr/>
            </a:pPr>
            <a:r>
              <a:rPr lang="de-DE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Simple 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O&amp;</a:t>
            </a:r>
            <a:r>
              <a:rPr lang="de-DE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070604">
              <a:lnSpc>
                <a:spcPts val="2399"/>
              </a:lnSpc>
              <a:spcBef>
                <a:spcPts val="600"/>
              </a:spcBef>
              <a:defRPr/>
            </a:pPr>
            <a:r>
              <a:rPr lang="en-GB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Start time f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 </a:t>
            </a:r>
            <a:r>
              <a:rPr lang="en-GB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days to minutes</a:t>
            </a:r>
          </a:p>
          <a:p>
            <a:pPr algn="ctr" defTabSz="1070604">
              <a:lnSpc>
                <a:spcPts val="2399"/>
              </a:lnSpc>
              <a:spcBef>
                <a:spcPts val="600"/>
              </a:spcBef>
              <a:defRPr/>
            </a:pPr>
            <a:r>
              <a:rPr lang="en-GB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No-Cabling</a:t>
            </a:r>
          </a:p>
        </p:txBody>
      </p:sp>
      <p:sp>
        <p:nvSpPr>
          <p:cNvPr id="124" name="矩形 26">
            <a:extLst>
              <a:ext uri="{FF2B5EF4-FFF2-40B4-BE49-F238E27FC236}">
                <a16:creationId xmlns:a16="http://schemas.microsoft.com/office/drawing/2014/main" id="{5BD2B3DC-055B-4D37-B37C-CC0D928043F9}"/>
              </a:ext>
            </a:extLst>
          </p:cNvPr>
          <p:cNvSpPr txBox="1"/>
          <p:nvPr/>
        </p:nvSpPr>
        <p:spPr>
          <a:xfrm>
            <a:off x="508191" y="787355"/>
            <a:ext cx="3791104" cy="11930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c="http://schemas.openxmlformats.org/markup-compatibility/2006" xmlns:p14="http://schemas.microsoft.com/office/powerpoint/2010/main" xmlns:a16="http://schemas.microsoft.com/office/drawing/2014/main" xmlns:ma14="http://schemas.microsoft.com/office/mac/drawingml/2011/main" xmlns="" val="1"/>
            </a:ext>
          </a:extLst>
        </p:spPr>
        <p:txBody>
          <a:bodyPr wrap="square" lIns="71252" tIns="71252" rIns="71252" bIns="71252" numCol="1" anchor="t">
            <a:spAutoFit/>
          </a:bodyPr>
          <a:lstStyle>
            <a:lvl1pPr defTabSz="1071032">
              <a:defRPr sz="3600" spc="180">
                <a:solidFill>
                  <a:srgbClr val="DCDBDD"/>
                </a:solidFill>
                <a:latin typeface="FZLanTingHei-B-GBK"/>
                <a:ea typeface="FZLanTingHei-B-GBK"/>
                <a:cs typeface="FZLanTingHei-B-GBK"/>
                <a:sym typeface="FZLanTingHei-B-GBK"/>
              </a:defRPr>
            </a:lvl1pPr>
          </a:lstStyle>
          <a:p>
            <a:pPr algn="ctr" defTabSz="1070604">
              <a:lnSpc>
                <a:spcPts val="2399"/>
              </a:lnSpc>
              <a:spcBef>
                <a:spcPts val="600"/>
              </a:spcBef>
              <a:defRPr/>
            </a:pPr>
            <a:r>
              <a:rPr lang="de-DE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Compact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070604">
              <a:lnSpc>
                <a:spcPts val="2399"/>
              </a:lnSpc>
              <a:spcBef>
                <a:spcPts val="600"/>
              </a:spcBef>
              <a:defRPr/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from 12U to 4U </a:t>
            </a:r>
            <a:r>
              <a:rPr lang="de-DE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66.7% </a:t>
            </a:r>
            <a:r>
              <a:rPr lang="de-DE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saving)</a:t>
            </a:r>
            <a:endParaRPr lang="en-GB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070604">
              <a:lnSpc>
                <a:spcPts val="2399"/>
              </a:lnSpc>
              <a:spcBef>
                <a:spcPts val="600"/>
              </a:spcBef>
              <a:defRPr/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45.2% </a:t>
            </a:r>
            <a:r>
              <a:rPr lang="en-GB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less power</a:t>
            </a:r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4306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F295E5-0885-4761-8F7F-FB37E02850A0}"/>
              </a:ext>
            </a:extLst>
          </p:cNvPr>
          <p:cNvSpPr txBox="1">
            <a:spLocks/>
          </p:cNvSpPr>
          <p:nvPr/>
        </p:nvSpPr>
        <p:spPr bwMode="auto">
          <a:xfrm>
            <a:off x="316786" y="164343"/>
            <a:ext cx="11705418" cy="504395"/>
          </a:xfrm>
          <a:prstGeom prst="rect">
            <a:avLst/>
          </a:prstGeom>
        </p:spPr>
        <p:txBody>
          <a:bodyPr lIns="121807" tIns="60906" rIns="121807" bIns="60906" anchor="ctr"/>
          <a:lstStyle>
            <a:lvl1pPr algn="l" defTabSz="11876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C00000"/>
                </a:solidFill>
                <a:latin typeface="+mj-ea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2799" b="1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Branch Office Solution</a:t>
            </a:r>
          </a:p>
        </p:txBody>
      </p:sp>
      <p:sp>
        <p:nvSpPr>
          <p:cNvPr id="216" name="矩形 14">
            <a:extLst>
              <a:ext uri="{FF2B5EF4-FFF2-40B4-BE49-F238E27FC236}">
                <a16:creationId xmlns:a16="http://schemas.microsoft.com/office/drawing/2014/main" id="{DEA492E2-4DBD-4F1E-A3E1-F07F7187B6C0}"/>
              </a:ext>
            </a:extLst>
          </p:cNvPr>
          <p:cNvSpPr/>
          <p:nvPr/>
        </p:nvSpPr>
        <p:spPr>
          <a:xfrm>
            <a:off x="7995744" y="5261540"/>
            <a:ext cx="3109396" cy="208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68536" tIns="34268" rIns="68536" bIns="34268" numCol="1" rtlCol="0" anchor="ctr" anchorCtr="0" compatLnSpc="1">
            <a:prstTxWarp prst="textNoShape">
              <a:avLst/>
            </a:prstTxWarp>
          </a:bodyPr>
          <a:lstStyle/>
          <a:p>
            <a:pPr defTabSz="685326">
              <a:buClr>
                <a:srgbClr val="CC9900"/>
              </a:buClr>
              <a:defRPr/>
            </a:pPr>
            <a:r>
              <a:rPr lang="zh-CN" altLang="en-US" sz="1999" kern="0" dirty="0">
                <a:solidFill>
                  <a:srgbClr val="000000"/>
                </a:solidFill>
                <a:ea typeface="微软雅黑"/>
              </a:rPr>
              <a:t>Performance statistics</a:t>
            </a:r>
          </a:p>
        </p:txBody>
      </p:sp>
      <p:sp>
        <p:nvSpPr>
          <p:cNvPr id="217" name="矩形 15">
            <a:extLst>
              <a:ext uri="{FF2B5EF4-FFF2-40B4-BE49-F238E27FC236}">
                <a16:creationId xmlns:a16="http://schemas.microsoft.com/office/drawing/2014/main" id="{4C3C4B74-6337-4728-B8A1-2C798851CF16}"/>
              </a:ext>
            </a:extLst>
          </p:cNvPr>
          <p:cNvSpPr/>
          <p:nvPr/>
        </p:nvSpPr>
        <p:spPr>
          <a:xfrm>
            <a:off x="8029596" y="3015806"/>
            <a:ext cx="3109396" cy="2102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68536" tIns="34268" rIns="68536" bIns="34268" numCol="1" rtlCol="0" anchor="ctr" anchorCtr="0" compatLnSpc="1">
            <a:prstTxWarp prst="textNoShape">
              <a:avLst/>
            </a:prstTxWarp>
          </a:bodyPr>
          <a:lstStyle/>
          <a:p>
            <a:pPr defTabSz="685326">
              <a:buClr>
                <a:srgbClr val="CC9900"/>
              </a:buClr>
              <a:defRPr/>
            </a:pPr>
            <a:r>
              <a:rPr lang="zh-CN" altLang="en-US" sz="1999" kern="0" dirty="0">
                <a:solidFill>
                  <a:srgbClr val="000000"/>
                </a:solidFill>
                <a:ea typeface="微软雅黑"/>
              </a:rPr>
              <a:t>Alarm management</a:t>
            </a:r>
          </a:p>
        </p:txBody>
      </p:sp>
      <p:sp>
        <p:nvSpPr>
          <p:cNvPr id="218" name="矩形 16">
            <a:extLst>
              <a:ext uri="{FF2B5EF4-FFF2-40B4-BE49-F238E27FC236}">
                <a16:creationId xmlns:a16="http://schemas.microsoft.com/office/drawing/2014/main" id="{02EB0AB7-0A93-433A-A327-1B598E7B104F}"/>
              </a:ext>
            </a:extLst>
          </p:cNvPr>
          <p:cNvSpPr/>
          <p:nvPr/>
        </p:nvSpPr>
        <p:spPr>
          <a:xfrm>
            <a:off x="7995744" y="3804102"/>
            <a:ext cx="3109396" cy="2102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68536" tIns="34268" rIns="68536" bIns="34268" numCol="1" rtlCol="0" anchor="ctr" anchorCtr="0" compatLnSpc="1">
            <a:prstTxWarp prst="textNoShape">
              <a:avLst/>
            </a:prstTxWarp>
          </a:bodyPr>
          <a:lstStyle/>
          <a:p>
            <a:pPr defTabSz="685326">
              <a:buClr>
                <a:srgbClr val="CC9900"/>
              </a:buClr>
              <a:defRPr/>
            </a:pPr>
            <a:r>
              <a:rPr lang="zh-CN" altLang="en-US" sz="1999" kern="0" dirty="0">
                <a:solidFill>
                  <a:srgbClr val="000000"/>
                </a:solidFill>
                <a:ea typeface="微软雅黑"/>
              </a:rPr>
              <a:t>Unified configuration</a:t>
            </a:r>
          </a:p>
        </p:txBody>
      </p:sp>
      <p:pic>
        <p:nvPicPr>
          <p:cNvPr id="219" name="Picture 2" descr="“error icon png”的图片搜索结果">
            <a:extLst>
              <a:ext uri="{FF2B5EF4-FFF2-40B4-BE49-F238E27FC236}">
                <a16:creationId xmlns:a16="http://schemas.microsoft.com/office/drawing/2014/main" id="{6F30F34F-4F43-4E1A-8FA1-A9D62103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638" y="2921749"/>
            <a:ext cx="410168" cy="41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" name="Picture 4" descr="“performance icon png”的图片搜索结果">
            <a:extLst>
              <a:ext uri="{FF2B5EF4-FFF2-40B4-BE49-F238E27FC236}">
                <a16:creationId xmlns:a16="http://schemas.microsoft.com/office/drawing/2014/main" id="{59284595-804C-465D-8E0E-7CB3E05F7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638" y="5152400"/>
            <a:ext cx="405020" cy="41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" name="Picture 6" descr="“configuration icon png”的图片搜索结果">
            <a:extLst>
              <a:ext uri="{FF2B5EF4-FFF2-40B4-BE49-F238E27FC236}">
                <a16:creationId xmlns:a16="http://schemas.microsoft.com/office/drawing/2014/main" id="{A72F0FE2-7EAE-434E-A262-B9F0B859D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638" y="3726008"/>
            <a:ext cx="381347" cy="38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" name="矩形 16">
            <a:extLst>
              <a:ext uri="{FF2B5EF4-FFF2-40B4-BE49-F238E27FC236}">
                <a16:creationId xmlns:a16="http://schemas.microsoft.com/office/drawing/2014/main" id="{CE90A2A6-3B28-4DB5-9D6A-707720BF7FAE}"/>
              </a:ext>
            </a:extLst>
          </p:cNvPr>
          <p:cNvSpPr/>
          <p:nvPr/>
        </p:nvSpPr>
        <p:spPr>
          <a:xfrm>
            <a:off x="8012670" y="2278285"/>
            <a:ext cx="3109396" cy="2102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68536" tIns="34268" rIns="68536" bIns="34268" numCol="1" rtlCol="0" anchor="ctr" anchorCtr="0" compatLnSpc="1">
            <a:prstTxWarp prst="textNoShape">
              <a:avLst/>
            </a:prstTxWarp>
          </a:bodyPr>
          <a:lstStyle/>
          <a:p>
            <a:pPr defTabSz="685326">
              <a:buClr>
                <a:srgbClr val="CC9900"/>
              </a:buClr>
              <a:defRPr/>
            </a:pPr>
            <a:r>
              <a:rPr lang="zh-CN" altLang="en-US" sz="1999" kern="0" dirty="0">
                <a:solidFill>
                  <a:srgbClr val="000000"/>
                </a:solidFill>
                <a:ea typeface="微软雅黑"/>
              </a:rPr>
              <a:t>Site Management</a:t>
            </a:r>
          </a:p>
        </p:txBody>
      </p:sp>
      <p:grpSp>
        <p:nvGrpSpPr>
          <p:cNvPr id="225" name="组合 28914">
            <a:extLst>
              <a:ext uri="{FF2B5EF4-FFF2-40B4-BE49-F238E27FC236}">
                <a16:creationId xmlns:a16="http://schemas.microsoft.com/office/drawing/2014/main" id="{24738478-1276-46B1-8690-ECFC694B4160}"/>
              </a:ext>
            </a:extLst>
          </p:cNvPr>
          <p:cNvGrpSpPr>
            <a:grpSpLocks/>
          </p:cNvGrpSpPr>
          <p:nvPr/>
        </p:nvGrpSpPr>
        <p:grpSpPr bwMode="auto">
          <a:xfrm>
            <a:off x="7254638" y="2234773"/>
            <a:ext cx="327744" cy="292885"/>
            <a:chOff x="5368925" y="2644776"/>
            <a:chExt cx="631825" cy="539750"/>
          </a:xfrm>
        </p:grpSpPr>
        <p:sp>
          <p:nvSpPr>
            <p:cNvPr id="226" name="Freeform 201">
              <a:extLst>
                <a:ext uri="{FF2B5EF4-FFF2-40B4-BE49-F238E27FC236}">
                  <a16:creationId xmlns:a16="http://schemas.microsoft.com/office/drawing/2014/main" id="{D8C85BD7-27F8-4D7B-83C7-51268CAA4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650" y="2644776"/>
              <a:ext cx="292100" cy="523875"/>
            </a:xfrm>
            <a:custGeom>
              <a:avLst/>
              <a:gdLst>
                <a:gd name="T0" fmla="*/ 2147483647 w 698"/>
                <a:gd name="T1" fmla="*/ 2147483647 h 1249"/>
                <a:gd name="T2" fmla="*/ 2147483647 w 698"/>
                <a:gd name="T3" fmla="*/ 2147483647 h 1249"/>
                <a:gd name="T4" fmla="*/ 2147483647 w 698"/>
                <a:gd name="T5" fmla="*/ 2147483647 h 1249"/>
                <a:gd name="T6" fmla="*/ 2147483647 w 698"/>
                <a:gd name="T7" fmla="*/ 2147483647 h 1249"/>
                <a:gd name="T8" fmla="*/ 2147483647 w 698"/>
                <a:gd name="T9" fmla="*/ 2147483647 h 1249"/>
                <a:gd name="T10" fmla="*/ 2147483647 w 698"/>
                <a:gd name="T11" fmla="*/ 2147483647 h 1249"/>
                <a:gd name="T12" fmla="*/ 2147483647 w 698"/>
                <a:gd name="T13" fmla="*/ 2147483647 h 1249"/>
                <a:gd name="T14" fmla="*/ 2147483647 w 698"/>
                <a:gd name="T15" fmla="*/ 2147483647 h 1249"/>
                <a:gd name="T16" fmla="*/ 2147483647 w 698"/>
                <a:gd name="T17" fmla="*/ 2147483647 h 1249"/>
                <a:gd name="T18" fmla="*/ 2147483647 w 698"/>
                <a:gd name="T19" fmla="*/ 2147483647 h 1249"/>
                <a:gd name="T20" fmla="*/ 2147483647 w 698"/>
                <a:gd name="T21" fmla="*/ 2147483647 h 1249"/>
                <a:gd name="T22" fmla="*/ 2147483647 w 698"/>
                <a:gd name="T23" fmla="*/ 2147483647 h 1249"/>
                <a:gd name="T24" fmla="*/ 2147483647 w 698"/>
                <a:gd name="T25" fmla="*/ 2147483647 h 1249"/>
                <a:gd name="T26" fmla="*/ 0 w 698"/>
                <a:gd name="T27" fmla="*/ 2147483647 h 1249"/>
                <a:gd name="T28" fmla="*/ 0 w 698"/>
                <a:gd name="T29" fmla="*/ 2147483647 h 1249"/>
                <a:gd name="T30" fmla="*/ 2147483647 w 698"/>
                <a:gd name="T31" fmla="*/ 0 h 1249"/>
                <a:gd name="T32" fmla="*/ 2147483647 w 698"/>
                <a:gd name="T33" fmla="*/ 0 h 1249"/>
                <a:gd name="T34" fmla="*/ 2147483647 w 698"/>
                <a:gd name="T35" fmla="*/ 2147483647 h 1249"/>
                <a:gd name="T36" fmla="*/ 2147483647 w 698"/>
                <a:gd name="T37" fmla="*/ 2147483647 h 1249"/>
                <a:gd name="T38" fmla="*/ 2147483647 w 698"/>
                <a:gd name="T39" fmla="*/ 2147483647 h 12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8"/>
                <a:gd name="T61" fmla="*/ 0 h 1249"/>
                <a:gd name="T62" fmla="*/ 698 w 698"/>
                <a:gd name="T63" fmla="*/ 1249 h 12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8" h="1249">
                  <a:moveTo>
                    <a:pt x="665" y="1249"/>
                  </a:moveTo>
                  <a:lnTo>
                    <a:pt x="665" y="1249"/>
                  </a:lnTo>
                  <a:lnTo>
                    <a:pt x="451" y="1249"/>
                  </a:lnTo>
                  <a:cubicBezTo>
                    <a:pt x="432" y="1249"/>
                    <a:pt x="417" y="1234"/>
                    <a:pt x="417" y="1215"/>
                  </a:cubicBezTo>
                  <a:cubicBezTo>
                    <a:pt x="417" y="1197"/>
                    <a:pt x="432" y="1182"/>
                    <a:pt x="451" y="1182"/>
                  </a:cubicBezTo>
                  <a:lnTo>
                    <a:pt x="631" y="1182"/>
                  </a:lnTo>
                  <a:lnTo>
                    <a:pt x="631" y="67"/>
                  </a:lnTo>
                  <a:lnTo>
                    <a:pt x="66" y="67"/>
                  </a:lnTo>
                  <a:lnTo>
                    <a:pt x="66" y="1182"/>
                  </a:lnTo>
                  <a:lnTo>
                    <a:pt x="247" y="1182"/>
                  </a:lnTo>
                  <a:cubicBezTo>
                    <a:pt x="266" y="1182"/>
                    <a:pt x="281" y="1197"/>
                    <a:pt x="281" y="1215"/>
                  </a:cubicBezTo>
                  <a:cubicBezTo>
                    <a:pt x="281" y="1234"/>
                    <a:pt x="266" y="1249"/>
                    <a:pt x="247" y="1249"/>
                  </a:cubicBezTo>
                  <a:lnTo>
                    <a:pt x="33" y="1249"/>
                  </a:lnTo>
                  <a:cubicBezTo>
                    <a:pt x="15" y="1249"/>
                    <a:pt x="0" y="1234"/>
                    <a:pt x="0" y="1215"/>
                  </a:cubicBezTo>
                  <a:lnTo>
                    <a:pt x="0" y="34"/>
                  </a:lnTo>
                  <a:cubicBezTo>
                    <a:pt x="0" y="15"/>
                    <a:pt x="15" y="0"/>
                    <a:pt x="33" y="0"/>
                  </a:cubicBezTo>
                  <a:lnTo>
                    <a:pt x="665" y="0"/>
                  </a:lnTo>
                  <a:cubicBezTo>
                    <a:pt x="683" y="0"/>
                    <a:pt x="698" y="15"/>
                    <a:pt x="698" y="34"/>
                  </a:cubicBezTo>
                  <a:lnTo>
                    <a:pt x="698" y="1215"/>
                  </a:lnTo>
                  <a:cubicBezTo>
                    <a:pt x="698" y="1234"/>
                    <a:pt x="683" y="1249"/>
                    <a:pt x="665" y="1249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8956">
                <a:defRPr/>
              </a:pPr>
              <a:endParaRPr lang="zh-CN" altLang="en-US" sz="1999" kern="0">
                <a:solidFill>
                  <a:prstClr val="black"/>
                </a:solidFill>
                <a:ea typeface="微软雅黑"/>
              </a:endParaRPr>
            </a:p>
          </p:txBody>
        </p:sp>
        <p:sp>
          <p:nvSpPr>
            <p:cNvPr id="227" name="Freeform 202">
              <a:extLst>
                <a:ext uri="{FF2B5EF4-FFF2-40B4-BE49-F238E27FC236}">
                  <a16:creationId xmlns:a16="http://schemas.microsoft.com/office/drawing/2014/main" id="{F840AD83-A2E5-43A4-BF7A-FA514E0CC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925" y="2686051"/>
              <a:ext cx="366713" cy="482600"/>
            </a:xfrm>
            <a:custGeom>
              <a:avLst/>
              <a:gdLst>
                <a:gd name="T0" fmla="*/ 2147483647 w 875"/>
                <a:gd name="T1" fmla="*/ 2147483647 h 1149"/>
                <a:gd name="T2" fmla="*/ 2147483647 w 875"/>
                <a:gd name="T3" fmla="*/ 2147483647 h 1149"/>
                <a:gd name="T4" fmla="*/ 2147483647 w 875"/>
                <a:gd name="T5" fmla="*/ 2147483647 h 1149"/>
                <a:gd name="T6" fmla="*/ 2147483647 w 875"/>
                <a:gd name="T7" fmla="*/ 2147483647 h 1149"/>
                <a:gd name="T8" fmla="*/ 2147483647 w 875"/>
                <a:gd name="T9" fmla="*/ 2147483647 h 1149"/>
                <a:gd name="T10" fmla="*/ 2147483647 w 875"/>
                <a:gd name="T11" fmla="*/ 2147483647 h 1149"/>
                <a:gd name="T12" fmla="*/ 2147483647 w 875"/>
                <a:gd name="T13" fmla="*/ 2147483647 h 1149"/>
                <a:gd name="T14" fmla="*/ 2147483647 w 875"/>
                <a:gd name="T15" fmla="*/ 2147483647 h 1149"/>
                <a:gd name="T16" fmla="*/ 2147483647 w 875"/>
                <a:gd name="T17" fmla="*/ 2147483647 h 1149"/>
                <a:gd name="T18" fmla="*/ 2147483647 w 875"/>
                <a:gd name="T19" fmla="*/ 2147483647 h 1149"/>
                <a:gd name="T20" fmla="*/ 2147483647 w 875"/>
                <a:gd name="T21" fmla="*/ 2147483647 h 1149"/>
                <a:gd name="T22" fmla="*/ 2147483647 w 875"/>
                <a:gd name="T23" fmla="*/ 2147483647 h 1149"/>
                <a:gd name="T24" fmla="*/ 2147483647 w 875"/>
                <a:gd name="T25" fmla="*/ 2147483647 h 1149"/>
                <a:gd name="T26" fmla="*/ 2147483647 w 875"/>
                <a:gd name="T27" fmla="*/ 2147483647 h 1149"/>
                <a:gd name="T28" fmla="*/ 2147483647 w 875"/>
                <a:gd name="T29" fmla="*/ 2147483647 h 1149"/>
                <a:gd name="T30" fmla="*/ 2147483647 w 875"/>
                <a:gd name="T31" fmla="*/ 2147483647 h 1149"/>
                <a:gd name="T32" fmla="*/ 2147483647 w 875"/>
                <a:gd name="T33" fmla="*/ 2147483647 h 1149"/>
                <a:gd name="T34" fmla="*/ 2147483647 w 875"/>
                <a:gd name="T35" fmla="*/ 2147483647 h 1149"/>
                <a:gd name="T36" fmla="*/ 2147483647 w 875"/>
                <a:gd name="T37" fmla="*/ 2147483647 h 1149"/>
                <a:gd name="T38" fmla="*/ 2147483647 w 875"/>
                <a:gd name="T39" fmla="*/ 2147483647 h 1149"/>
                <a:gd name="T40" fmla="*/ 2147483647 w 875"/>
                <a:gd name="T41" fmla="*/ 2147483647 h 1149"/>
                <a:gd name="T42" fmla="*/ 2147483647 w 875"/>
                <a:gd name="T43" fmla="*/ 2147483647 h 1149"/>
                <a:gd name="T44" fmla="*/ 2147483647 w 875"/>
                <a:gd name="T45" fmla="*/ 2147483647 h 1149"/>
                <a:gd name="T46" fmla="*/ 2147483647 w 875"/>
                <a:gd name="T47" fmla="*/ 2147483647 h 1149"/>
                <a:gd name="T48" fmla="*/ 2147483647 w 875"/>
                <a:gd name="T49" fmla="*/ 2147483647 h 1149"/>
                <a:gd name="T50" fmla="*/ 2147483647 w 875"/>
                <a:gd name="T51" fmla="*/ 2147483647 h 1149"/>
                <a:gd name="T52" fmla="*/ 2147483647 w 875"/>
                <a:gd name="T53" fmla="*/ 2147483647 h 114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75"/>
                <a:gd name="T82" fmla="*/ 0 h 1149"/>
                <a:gd name="T83" fmla="*/ 875 w 875"/>
                <a:gd name="T84" fmla="*/ 1149 h 114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75" h="1149">
                  <a:moveTo>
                    <a:pt x="842" y="1149"/>
                  </a:moveTo>
                  <a:lnTo>
                    <a:pt x="842" y="1149"/>
                  </a:lnTo>
                  <a:lnTo>
                    <a:pt x="660" y="1149"/>
                  </a:lnTo>
                  <a:cubicBezTo>
                    <a:pt x="641" y="1149"/>
                    <a:pt x="626" y="1134"/>
                    <a:pt x="626" y="1115"/>
                  </a:cubicBezTo>
                  <a:cubicBezTo>
                    <a:pt x="626" y="1097"/>
                    <a:pt x="641" y="1082"/>
                    <a:pt x="660" y="1082"/>
                  </a:cubicBezTo>
                  <a:lnTo>
                    <a:pt x="809" y="1082"/>
                  </a:lnTo>
                  <a:lnTo>
                    <a:pt x="809" y="240"/>
                  </a:lnTo>
                  <a:lnTo>
                    <a:pt x="628" y="81"/>
                  </a:lnTo>
                  <a:lnTo>
                    <a:pt x="124" y="527"/>
                  </a:lnTo>
                  <a:lnTo>
                    <a:pt x="249" y="527"/>
                  </a:lnTo>
                  <a:cubicBezTo>
                    <a:pt x="267" y="527"/>
                    <a:pt x="282" y="542"/>
                    <a:pt x="282" y="560"/>
                  </a:cubicBezTo>
                  <a:lnTo>
                    <a:pt x="282" y="1082"/>
                  </a:lnTo>
                  <a:lnTo>
                    <a:pt x="470" y="1082"/>
                  </a:lnTo>
                  <a:cubicBezTo>
                    <a:pt x="489" y="1082"/>
                    <a:pt x="504" y="1097"/>
                    <a:pt x="504" y="1115"/>
                  </a:cubicBezTo>
                  <a:cubicBezTo>
                    <a:pt x="504" y="1134"/>
                    <a:pt x="489" y="1149"/>
                    <a:pt x="470" y="1149"/>
                  </a:cubicBezTo>
                  <a:lnTo>
                    <a:pt x="249" y="1149"/>
                  </a:lnTo>
                  <a:cubicBezTo>
                    <a:pt x="230" y="1149"/>
                    <a:pt x="216" y="1134"/>
                    <a:pt x="216" y="1115"/>
                  </a:cubicBezTo>
                  <a:lnTo>
                    <a:pt x="216" y="594"/>
                  </a:lnTo>
                  <a:lnTo>
                    <a:pt x="36" y="594"/>
                  </a:lnTo>
                  <a:cubicBezTo>
                    <a:pt x="22" y="594"/>
                    <a:pt x="9" y="585"/>
                    <a:pt x="5" y="572"/>
                  </a:cubicBezTo>
                  <a:cubicBezTo>
                    <a:pt x="0" y="559"/>
                    <a:pt x="3" y="545"/>
                    <a:pt x="14" y="535"/>
                  </a:cubicBezTo>
                  <a:lnTo>
                    <a:pt x="606" y="11"/>
                  </a:lnTo>
                  <a:cubicBezTo>
                    <a:pt x="619" y="0"/>
                    <a:pt x="638" y="0"/>
                    <a:pt x="650" y="11"/>
                  </a:cubicBezTo>
                  <a:lnTo>
                    <a:pt x="864" y="200"/>
                  </a:lnTo>
                  <a:cubicBezTo>
                    <a:pt x="871" y="207"/>
                    <a:pt x="875" y="216"/>
                    <a:pt x="875" y="225"/>
                  </a:cubicBezTo>
                  <a:lnTo>
                    <a:pt x="875" y="1115"/>
                  </a:lnTo>
                  <a:cubicBezTo>
                    <a:pt x="875" y="1134"/>
                    <a:pt x="861" y="1149"/>
                    <a:pt x="842" y="1149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8956">
                <a:defRPr/>
              </a:pPr>
              <a:endParaRPr lang="zh-CN" altLang="en-US" sz="1999" kern="0">
                <a:solidFill>
                  <a:prstClr val="black"/>
                </a:solidFill>
                <a:ea typeface="微软雅黑"/>
              </a:endParaRPr>
            </a:p>
          </p:txBody>
        </p:sp>
        <p:sp>
          <p:nvSpPr>
            <p:cNvPr id="228" name="Freeform 203">
              <a:extLst>
                <a:ext uri="{FF2B5EF4-FFF2-40B4-BE49-F238E27FC236}">
                  <a16:creationId xmlns:a16="http://schemas.microsoft.com/office/drawing/2014/main" id="{3A3D0616-1225-4BBB-9558-F91D81709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3075" y="2997201"/>
              <a:ext cx="106363" cy="171450"/>
            </a:xfrm>
            <a:custGeom>
              <a:avLst/>
              <a:gdLst>
                <a:gd name="T0" fmla="*/ 2147483647 w 256"/>
                <a:gd name="T1" fmla="*/ 2147483647 h 408"/>
                <a:gd name="T2" fmla="*/ 2147483647 w 256"/>
                <a:gd name="T3" fmla="*/ 2147483647 h 408"/>
                <a:gd name="T4" fmla="*/ 2147483647 w 256"/>
                <a:gd name="T5" fmla="*/ 2147483647 h 408"/>
                <a:gd name="T6" fmla="*/ 2147483647 w 256"/>
                <a:gd name="T7" fmla="*/ 2147483647 h 408"/>
                <a:gd name="T8" fmla="*/ 2147483647 w 256"/>
                <a:gd name="T9" fmla="*/ 2147483647 h 408"/>
                <a:gd name="T10" fmla="*/ 2147483647 w 256"/>
                <a:gd name="T11" fmla="*/ 2147483647 h 408"/>
                <a:gd name="T12" fmla="*/ 2147483647 w 256"/>
                <a:gd name="T13" fmla="*/ 2147483647 h 408"/>
                <a:gd name="T14" fmla="*/ 0 w 256"/>
                <a:gd name="T15" fmla="*/ 2147483647 h 408"/>
                <a:gd name="T16" fmla="*/ 0 w 256"/>
                <a:gd name="T17" fmla="*/ 2147483647 h 408"/>
                <a:gd name="T18" fmla="*/ 2147483647 w 256"/>
                <a:gd name="T19" fmla="*/ 0 h 408"/>
                <a:gd name="T20" fmla="*/ 2147483647 w 256"/>
                <a:gd name="T21" fmla="*/ 0 h 408"/>
                <a:gd name="T22" fmla="*/ 2147483647 w 256"/>
                <a:gd name="T23" fmla="*/ 2147483647 h 408"/>
                <a:gd name="T24" fmla="*/ 2147483647 w 256"/>
                <a:gd name="T25" fmla="*/ 2147483647 h 408"/>
                <a:gd name="T26" fmla="*/ 2147483647 w 256"/>
                <a:gd name="T27" fmla="*/ 2147483647 h 4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6"/>
                <a:gd name="T43" fmla="*/ 0 h 408"/>
                <a:gd name="T44" fmla="*/ 256 w 256"/>
                <a:gd name="T45" fmla="*/ 408 h 40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6" h="408">
                  <a:moveTo>
                    <a:pt x="223" y="408"/>
                  </a:moveTo>
                  <a:lnTo>
                    <a:pt x="223" y="408"/>
                  </a:lnTo>
                  <a:cubicBezTo>
                    <a:pt x="204" y="408"/>
                    <a:pt x="189" y="393"/>
                    <a:pt x="189" y="374"/>
                  </a:cubicBezTo>
                  <a:lnTo>
                    <a:pt x="189" y="66"/>
                  </a:lnTo>
                  <a:lnTo>
                    <a:pt x="67" y="66"/>
                  </a:lnTo>
                  <a:lnTo>
                    <a:pt x="67" y="374"/>
                  </a:lnTo>
                  <a:cubicBezTo>
                    <a:pt x="67" y="393"/>
                    <a:pt x="52" y="408"/>
                    <a:pt x="33" y="408"/>
                  </a:cubicBezTo>
                  <a:cubicBezTo>
                    <a:pt x="15" y="408"/>
                    <a:pt x="0" y="393"/>
                    <a:pt x="0" y="374"/>
                  </a:cubicBezTo>
                  <a:lnTo>
                    <a:pt x="0" y="33"/>
                  </a:lnTo>
                  <a:cubicBezTo>
                    <a:pt x="0" y="14"/>
                    <a:pt x="15" y="0"/>
                    <a:pt x="33" y="0"/>
                  </a:cubicBezTo>
                  <a:lnTo>
                    <a:pt x="223" y="0"/>
                  </a:lnTo>
                  <a:cubicBezTo>
                    <a:pt x="241" y="0"/>
                    <a:pt x="256" y="14"/>
                    <a:pt x="256" y="33"/>
                  </a:cubicBezTo>
                  <a:lnTo>
                    <a:pt x="256" y="374"/>
                  </a:lnTo>
                  <a:cubicBezTo>
                    <a:pt x="256" y="393"/>
                    <a:pt x="241" y="408"/>
                    <a:pt x="223" y="408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8956">
                <a:defRPr/>
              </a:pPr>
              <a:endParaRPr lang="zh-CN" altLang="en-US" sz="1999" kern="0">
                <a:solidFill>
                  <a:prstClr val="black"/>
                </a:solidFill>
                <a:ea typeface="微软雅黑"/>
              </a:endParaRPr>
            </a:p>
          </p:txBody>
        </p:sp>
        <p:sp>
          <p:nvSpPr>
            <p:cNvPr id="229" name="Freeform 204">
              <a:extLst>
                <a:ext uri="{FF2B5EF4-FFF2-40B4-BE49-F238E27FC236}">
                  <a16:creationId xmlns:a16="http://schemas.microsoft.com/office/drawing/2014/main" id="{8F9FC3EB-6337-4ADA-A132-214985FDF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2730501"/>
              <a:ext cx="42863" cy="42863"/>
            </a:xfrm>
            <a:custGeom>
              <a:avLst/>
              <a:gdLst>
                <a:gd name="T0" fmla="*/ 2147483647 w 103"/>
                <a:gd name="T1" fmla="*/ 2147483647 h 103"/>
                <a:gd name="T2" fmla="*/ 2147483647 w 103"/>
                <a:gd name="T3" fmla="*/ 2147483647 h 103"/>
                <a:gd name="T4" fmla="*/ 0 w 103"/>
                <a:gd name="T5" fmla="*/ 2147483647 h 103"/>
                <a:gd name="T6" fmla="*/ 0 w 103"/>
                <a:gd name="T7" fmla="*/ 0 h 103"/>
                <a:gd name="T8" fmla="*/ 2147483647 w 103"/>
                <a:gd name="T9" fmla="*/ 0 h 103"/>
                <a:gd name="T10" fmla="*/ 2147483647 w 103"/>
                <a:gd name="T11" fmla="*/ 2147483647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103"/>
                <a:gd name="T20" fmla="*/ 103 w 103"/>
                <a:gd name="T21" fmla="*/ 103 h 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103">
                  <a:moveTo>
                    <a:pt x="103" y="103"/>
                  </a:moveTo>
                  <a:lnTo>
                    <a:pt x="103" y="103"/>
                  </a:lnTo>
                  <a:lnTo>
                    <a:pt x="0" y="103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03" y="10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8956">
                <a:defRPr/>
              </a:pPr>
              <a:endParaRPr lang="zh-CN" altLang="en-US" sz="1999" kern="0">
                <a:solidFill>
                  <a:prstClr val="black"/>
                </a:solidFill>
                <a:ea typeface="微软雅黑"/>
              </a:endParaRPr>
            </a:p>
          </p:txBody>
        </p:sp>
        <p:sp>
          <p:nvSpPr>
            <p:cNvPr id="230" name="Freeform 205">
              <a:extLst>
                <a:ext uri="{FF2B5EF4-FFF2-40B4-BE49-F238E27FC236}">
                  <a16:creationId xmlns:a16="http://schemas.microsoft.com/office/drawing/2014/main" id="{2CE77B0F-B445-4A56-81E2-3EA3F454C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2808288"/>
              <a:ext cx="42863" cy="42863"/>
            </a:xfrm>
            <a:custGeom>
              <a:avLst/>
              <a:gdLst>
                <a:gd name="T0" fmla="*/ 2147483647 w 103"/>
                <a:gd name="T1" fmla="*/ 2147483647 h 103"/>
                <a:gd name="T2" fmla="*/ 2147483647 w 103"/>
                <a:gd name="T3" fmla="*/ 2147483647 h 103"/>
                <a:gd name="T4" fmla="*/ 0 w 103"/>
                <a:gd name="T5" fmla="*/ 2147483647 h 103"/>
                <a:gd name="T6" fmla="*/ 0 w 103"/>
                <a:gd name="T7" fmla="*/ 0 h 103"/>
                <a:gd name="T8" fmla="*/ 2147483647 w 103"/>
                <a:gd name="T9" fmla="*/ 0 h 103"/>
                <a:gd name="T10" fmla="*/ 2147483647 w 103"/>
                <a:gd name="T11" fmla="*/ 2147483647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103"/>
                <a:gd name="T20" fmla="*/ 103 w 103"/>
                <a:gd name="T21" fmla="*/ 103 h 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103">
                  <a:moveTo>
                    <a:pt x="103" y="103"/>
                  </a:moveTo>
                  <a:lnTo>
                    <a:pt x="103" y="103"/>
                  </a:lnTo>
                  <a:lnTo>
                    <a:pt x="0" y="103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03" y="10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8956">
                <a:defRPr/>
              </a:pPr>
              <a:endParaRPr lang="zh-CN" altLang="en-US" sz="1999" kern="0">
                <a:solidFill>
                  <a:prstClr val="black"/>
                </a:solidFill>
                <a:ea typeface="微软雅黑"/>
              </a:endParaRPr>
            </a:p>
          </p:txBody>
        </p:sp>
        <p:sp>
          <p:nvSpPr>
            <p:cNvPr id="231" name="Freeform 206">
              <a:extLst>
                <a:ext uri="{FF2B5EF4-FFF2-40B4-BE49-F238E27FC236}">
                  <a16:creationId xmlns:a16="http://schemas.microsoft.com/office/drawing/2014/main" id="{2861631A-3A4F-4A95-AD2B-91FF68039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2887663"/>
              <a:ext cx="42863" cy="42863"/>
            </a:xfrm>
            <a:custGeom>
              <a:avLst/>
              <a:gdLst>
                <a:gd name="T0" fmla="*/ 2147483647 w 103"/>
                <a:gd name="T1" fmla="*/ 2147483647 h 103"/>
                <a:gd name="T2" fmla="*/ 2147483647 w 103"/>
                <a:gd name="T3" fmla="*/ 2147483647 h 103"/>
                <a:gd name="T4" fmla="*/ 0 w 103"/>
                <a:gd name="T5" fmla="*/ 2147483647 h 103"/>
                <a:gd name="T6" fmla="*/ 0 w 103"/>
                <a:gd name="T7" fmla="*/ 0 h 103"/>
                <a:gd name="T8" fmla="*/ 2147483647 w 103"/>
                <a:gd name="T9" fmla="*/ 0 h 103"/>
                <a:gd name="T10" fmla="*/ 2147483647 w 103"/>
                <a:gd name="T11" fmla="*/ 2147483647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103"/>
                <a:gd name="T20" fmla="*/ 103 w 103"/>
                <a:gd name="T21" fmla="*/ 103 h 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103">
                  <a:moveTo>
                    <a:pt x="103" y="103"/>
                  </a:moveTo>
                  <a:lnTo>
                    <a:pt x="103" y="103"/>
                  </a:lnTo>
                  <a:lnTo>
                    <a:pt x="0" y="103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03" y="10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8956">
                <a:defRPr/>
              </a:pPr>
              <a:endParaRPr lang="zh-CN" altLang="en-US" sz="1999" kern="0">
                <a:solidFill>
                  <a:prstClr val="black"/>
                </a:solidFill>
                <a:ea typeface="微软雅黑"/>
              </a:endParaRPr>
            </a:p>
          </p:txBody>
        </p:sp>
        <p:sp>
          <p:nvSpPr>
            <p:cNvPr id="232" name="Freeform 207">
              <a:extLst>
                <a:ext uri="{FF2B5EF4-FFF2-40B4-BE49-F238E27FC236}">
                  <a16:creationId xmlns:a16="http://schemas.microsoft.com/office/drawing/2014/main" id="{28B0C68B-35C7-4913-AC07-2CB009B7E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2965451"/>
              <a:ext cx="42863" cy="44450"/>
            </a:xfrm>
            <a:custGeom>
              <a:avLst/>
              <a:gdLst>
                <a:gd name="T0" fmla="*/ 2147483647 w 103"/>
                <a:gd name="T1" fmla="*/ 2147483647 h 104"/>
                <a:gd name="T2" fmla="*/ 2147483647 w 103"/>
                <a:gd name="T3" fmla="*/ 2147483647 h 104"/>
                <a:gd name="T4" fmla="*/ 0 w 103"/>
                <a:gd name="T5" fmla="*/ 2147483647 h 104"/>
                <a:gd name="T6" fmla="*/ 0 w 103"/>
                <a:gd name="T7" fmla="*/ 0 h 104"/>
                <a:gd name="T8" fmla="*/ 2147483647 w 103"/>
                <a:gd name="T9" fmla="*/ 0 h 104"/>
                <a:gd name="T10" fmla="*/ 2147483647 w 103"/>
                <a:gd name="T11" fmla="*/ 2147483647 h 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104"/>
                <a:gd name="T20" fmla="*/ 103 w 103"/>
                <a:gd name="T21" fmla="*/ 104 h 1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104">
                  <a:moveTo>
                    <a:pt x="103" y="104"/>
                  </a:moveTo>
                  <a:lnTo>
                    <a:pt x="103" y="104"/>
                  </a:lnTo>
                  <a:lnTo>
                    <a:pt x="0" y="104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03" y="104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8956">
                <a:defRPr/>
              </a:pPr>
              <a:endParaRPr lang="zh-CN" altLang="en-US" sz="1999" kern="0">
                <a:solidFill>
                  <a:prstClr val="black"/>
                </a:solidFill>
                <a:ea typeface="微软雅黑"/>
              </a:endParaRPr>
            </a:p>
          </p:txBody>
        </p:sp>
        <p:sp>
          <p:nvSpPr>
            <p:cNvPr id="233" name="Freeform 208">
              <a:extLst>
                <a:ext uri="{FF2B5EF4-FFF2-40B4-BE49-F238E27FC236}">
                  <a16:creationId xmlns:a16="http://schemas.microsoft.com/office/drawing/2014/main" id="{E346390F-6169-4540-8DCB-3775F7618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5338" y="2730501"/>
              <a:ext cx="44450" cy="42863"/>
            </a:xfrm>
            <a:custGeom>
              <a:avLst/>
              <a:gdLst>
                <a:gd name="T0" fmla="*/ 2147483647 w 103"/>
                <a:gd name="T1" fmla="*/ 2147483647 h 103"/>
                <a:gd name="T2" fmla="*/ 2147483647 w 103"/>
                <a:gd name="T3" fmla="*/ 2147483647 h 103"/>
                <a:gd name="T4" fmla="*/ 0 w 103"/>
                <a:gd name="T5" fmla="*/ 2147483647 h 103"/>
                <a:gd name="T6" fmla="*/ 0 w 103"/>
                <a:gd name="T7" fmla="*/ 0 h 103"/>
                <a:gd name="T8" fmla="*/ 2147483647 w 103"/>
                <a:gd name="T9" fmla="*/ 0 h 103"/>
                <a:gd name="T10" fmla="*/ 2147483647 w 103"/>
                <a:gd name="T11" fmla="*/ 2147483647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103"/>
                <a:gd name="T20" fmla="*/ 103 w 103"/>
                <a:gd name="T21" fmla="*/ 103 h 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103">
                  <a:moveTo>
                    <a:pt x="103" y="103"/>
                  </a:moveTo>
                  <a:lnTo>
                    <a:pt x="103" y="103"/>
                  </a:lnTo>
                  <a:lnTo>
                    <a:pt x="0" y="103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03" y="10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8956">
                <a:defRPr/>
              </a:pPr>
              <a:endParaRPr lang="zh-CN" altLang="en-US" sz="1999" kern="0">
                <a:solidFill>
                  <a:prstClr val="black"/>
                </a:solidFill>
                <a:ea typeface="微软雅黑"/>
              </a:endParaRPr>
            </a:p>
          </p:txBody>
        </p:sp>
        <p:sp>
          <p:nvSpPr>
            <p:cNvPr id="234" name="Freeform 209">
              <a:extLst>
                <a:ext uri="{FF2B5EF4-FFF2-40B4-BE49-F238E27FC236}">
                  <a16:creationId xmlns:a16="http://schemas.microsoft.com/office/drawing/2014/main" id="{5C764472-3691-4AF3-BD8C-2FEB8DF37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5338" y="2808288"/>
              <a:ext cx="44450" cy="42863"/>
            </a:xfrm>
            <a:custGeom>
              <a:avLst/>
              <a:gdLst>
                <a:gd name="T0" fmla="*/ 2147483647 w 103"/>
                <a:gd name="T1" fmla="*/ 2147483647 h 103"/>
                <a:gd name="T2" fmla="*/ 2147483647 w 103"/>
                <a:gd name="T3" fmla="*/ 2147483647 h 103"/>
                <a:gd name="T4" fmla="*/ 0 w 103"/>
                <a:gd name="T5" fmla="*/ 2147483647 h 103"/>
                <a:gd name="T6" fmla="*/ 0 w 103"/>
                <a:gd name="T7" fmla="*/ 0 h 103"/>
                <a:gd name="T8" fmla="*/ 2147483647 w 103"/>
                <a:gd name="T9" fmla="*/ 0 h 103"/>
                <a:gd name="T10" fmla="*/ 2147483647 w 103"/>
                <a:gd name="T11" fmla="*/ 2147483647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103"/>
                <a:gd name="T20" fmla="*/ 103 w 103"/>
                <a:gd name="T21" fmla="*/ 103 h 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103">
                  <a:moveTo>
                    <a:pt x="103" y="103"/>
                  </a:moveTo>
                  <a:lnTo>
                    <a:pt x="103" y="103"/>
                  </a:lnTo>
                  <a:lnTo>
                    <a:pt x="0" y="103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03" y="10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8956">
                <a:defRPr/>
              </a:pPr>
              <a:endParaRPr lang="zh-CN" altLang="en-US" sz="1999" kern="0">
                <a:solidFill>
                  <a:prstClr val="black"/>
                </a:solidFill>
                <a:ea typeface="微软雅黑"/>
              </a:endParaRPr>
            </a:p>
          </p:txBody>
        </p:sp>
        <p:sp>
          <p:nvSpPr>
            <p:cNvPr id="235" name="Freeform 210">
              <a:extLst>
                <a:ext uri="{FF2B5EF4-FFF2-40B4-BE49-F238E27FC236}">
                  <a16:creationId xmlns:a16="http://schemas.microsoft.com/office/drawing/2014/main" id="{9349B9DC-878A-48E9-8FB1-E6FE48BD1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5338" y="2887663"/>
              <a:ext cx="44450" cy="42863"/>
            </a:xfrm>
            <a:custGeom>
              <a:avLst/>
              <a:gdLst>
                <a:gd name="T0" fmla="*/ 2147483647 w 103"/>
                <a:gd name="T1" fmla="*/ 2147483647 h 103"/>
                <a:gd name="T2" fmla="*/ 2147483647 w 103"/>
                <a:gd name="T3" fmla="*/ 2147483647 h 103"/>
                <a:gd name="T4" fmla="*/ 0 w 103"/>
                <a:gd name="T5" fmla="*/ 2147483647 h 103"/>
                <a:gd name="T6" fmla="*/ 0 w 103"/>
                <a:gd name="T7" fmla="*/ 0 h 103"/>
                <a:gd name="T8" fmla="*/ 2147483647 w 103"/>
                <a:gd name="T9" fmla="*/ 0 h 103"/>
                <a:gd name="T10" fmla="*/ 2147483647 w 103"/>
                <a:gd name="T11" fmla="*/ 2147483647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103"/>
                <a:gd name="T20" fmla="*/ 103 w 103"/>
                <a:gd name="T21" fmla="*/ 103 h 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103">
                  <a:moveTo>
                    <a:pt x="103" y="103"/>
                  </a:moveTo>
                  <a:lnTo>
                    <a:pt x="103" y="103"/>
                  </a:lnTo>
                  <a:lnTo>
                    <a:pt x="0" y="103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03" y="10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8956">
                <a:defRPr/>
              </a:pPr>
              <a:endParaRPr lang="zh-CN" altLang="en-US" sz="1999" kern="0">
                <a:solidFill>
                  <a:prstClr val="black"/>
                </a:solidFill>
                <a:ea typeface="微软雅黑"/>
              </a:endParaRPr>
            </a:p>
          </p:txBody>
        </p:sp>
        <p:sp>
          <p:nvSpPr>
            <p:cNvPr id="236" name="Freeform 211">
              <a:extLst>
                <a:ext uri="{FF2B5EF4-FFF2-40B4-BE49-F238E27FC236}">
                  <a16:creationId xmlns:a16="http://schemas.microsoft.com/office/drawing/2014/main" id="{BB35B011-41EC-4881-B797-7001A6328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5338" y="2965451"/>
              <a:ext cx="44450" cy="44450"/>
            </a:xfrm>
            <a:custGeom>
              <a:avLst/>
              <a:gdLst>
                <a:gd name="T0" fmla="*/ 2147483647 w 103"/>
                <a:gd name="T1" fmla="*/ 2147483647 h 104"/>
                <a:gd name="T2" fmla="*/ 2147483647 w 103"/>
                <a:gd name="T3" fmla="*/ 2147483647 h 104"/>
                <a:gd name="T4" fmla="*/ 0 w 103"/>
                <a:gd name="T5" fmla="*/ 2147483647 h 104"/>
                <a:gd name="T6" fmla="*/ 0 w 103"/>
                <a:gd name="T7" fmla="*/ 0 h 104"/>
                <a:gd name="T8" fmla="*/ 2147483647 w 103"/>
                <a:gd name="T9" fmla="*/ 0 h 104"/>
                <a:gd name="T10" fmla="*/ 2147483647 w 103"/>
                <a:gd name="T11" fmla="*/ 2147483647 h 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104"/>
                <a:gd name="T20" fmla="*/ 103 w 103"/>
                <a:gd name="T21" fmla="*/ 104 h 1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104">
                  <a:moveTo>
                    <a:pt x="103" y="104"/>
                  </a:moveTo>
                  <a:lnTo>
                    <a:pt x="103" y="104"/>
                  </a:lnTo>
                  <a:lnTo>
                    <a:pt x="0" y="104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03" y="104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8956">
                <a:defRPr/>
              </a:pPr>
              <a:endParaRPr lang="zh-CN" altLang="en-US" sz="1999" kern="0">
                <a:solidFill>
                  <a:prstClr val="black"/>
                </a:solidFill>
                <a:ea typeface="微软雅黑"/>
              </a:endParaRPr>
            </a:p>
          </p:txBody>
        </p:sp>
        <p:sp>
          <p:nvSpPr>
            <p:cNvPr id="237" name="Freeform 212">
              <a:extLst>
                <a:ext uri="{FF2B5EF4-FFF2-40B4-BE49-F238E27FC236}">
                  <a16:creationId xmlns:a16="http://schemas.microsoft.com/office/drawing/2014/main" id="{45E740F4-AB01-4B29-88E6-109D35852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3048001"/>
              <a:ext cx="42863" cy="42863"/>
            </a:xfrm>
            <a:custGeom>
              <a:avLst/>
              <a:gdLst>
                <a:gd name="T0" fmla="*/ 2147483647 w 103"/>
                <a:gd name="T1" fmla="*/ 2147483647 h 103"/>
                <a:gd name="T2" fmla="*/ 2147483647 w 103"/>
                <a:gd name="T3" fmla="*/ 2147483647 h 103"/>
                <a:gd name="T4" fmla="*/ 0 w 103"/>
                <a:gd name="T5" fmla="*/ 2147483647 h 103"/>
                <a:gd name="T6" fmla="*/ 0 w 103"/>
                <a:gd name="T7" fmla="*/ 0 h 103"/>
                <a:gd name="T8" fmla="*/ 2147483647 w 103"/>
                <a:gd name="T9" fmla="*/ 0 h 103"/>
                <a:gd name="T10" fmla="*/ 2147483647 w 103"/>
                <a:gd name="T11" fmla="*/ 2147483647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103"/>
                <a:gd name="T20" fmla="*/ 103 w 103"/>
                <a:gd name="T21" fmla="*/ 103 h 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103">
                  <a:moveTo>
                    <a:pt x="103" y="103"/>
                  </a:moveTo>
                  <a:lnTo>
                    <a:pt x="103" y="103"/>
                  </a:lnTo>
                  <a:lnTo>
                    <a:pt x="0" y="103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03" y="10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8956">
                <a:defRPr/>
              </a:pPr>
              <a:endParaRPr lang="zh-CN" altLang="en-US" sz="1999" kern="0">
                <a:solidFill>
                  <a:prstClr val="black"/>
                </a:solidFill>
                <a:ea typeface="微软雅黑"/>
              </a:endParaRPr>
            </a:p>
          </p:txBody>
        </p:sp>
        <p:sp>
          <p:nvSpPr>
            <p:cNvPr id="238" name="Freeform 213">
              <a:extLst>
                <a:ext uri="{FF2B5EF4-FFF2-40B4-BE49-F238E27FC236}">
                  <a16:creationId xmlns:a16="http://schemas.microsoft.com/office/drawing/2014/main" id="{03CC345B-8F49-4B2D-A936-18B4A3079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5338" y="3048001"/>
              <a:ext cx="44450" cy="42863"/>
            </a:xfrm>
            <a:custGeom>
              <a:avLst/>
              <a:gdLst>
                <a:gd name="T0" fmla="*/ 2147483647 w 103"/>
                <a:gd name="T1" fmla="*/ 2147483647 h 103"/>
                <a:gd name="T2" fmla="*/ 2147483647 w 103"/>
                <a:gd name="T3" fmla="*/ 2147483647 h 103"/>
                <a:gd name="T4" fmla="*/ 0 w 103"/>
                <a:gd name="T5" fmla="*/ 2147483647 h 103"/>
                <a:gd name="T6" fmla="*/ 0 w 103"/>
                <a:gd name="T7" fmla="*/ 0 h 103"/>
                <a:gd name="T8" fmla="*/ 2147483647 w 103"/>
                <a:gd name="T9" fmla="*/ 0 h 103"/>
                <a:gd name="T10" fmla="*/ 2147483647 w 103"/>
                <a:gd name="T11" fmla="*/ 2147483647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103"/>
                <a:gd name="T20" fmla="*/ 103 w 103"/>
                <a:gd name="T21" fmla="*/ 103 h 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103">
                  <a:moveTo>
                    <a:pt x="103" y="103"/>
                  </a:moveTo>
                  <a:lnTo>
                    <a:pt x="103" y="103"/>
                  </a:lnTo>
                  <a:lnTo>
                    <a:pt x="0" y="103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03" y="103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8956">
                <a:defRPr/>
              </a:pPr>
              <a:endParaRPr lang="zh-CN" altLang="en-US" sz="1999" kern="0">
                <a:solidFill>
                  <a:prstClr val="black"/>
                </a:solidFill>
                <a:ea typeface="微软雅黑"/>
              </a:endParaRPr>
            </a:p>
          </p:txBody>
        </p:sp>
        <p:sp>
          <p:nvSpPr>
            <p:cNvPr id="239" name="Freeform 214">
              <a:extLst>
                <a:ext uri="{FF2B5EF4-FFF2-40B4-BE49-F238E27FC236}">
                  <a16:creationId xmlns:a16="http://schemas.microsoft.com/office/drawing/2014/main" id="{2460D26D-C1F5-4D43-B49B-F8AB74513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5" y="3125788"/>
              <a:ext cx="57150" cy="58738"/>
            </a:xfrm>
            <a:custGeom>
              <a:avLst/>
              <a:gdLst>
                <a:gd name="T0" fmla="*/ 2147483647 w 138"/>
                <a:gd name="T1" fmla="*/ 2147483647 h 139"/>
                <a:gd name="T2" fmla="*/ 2147483647 w 138"/>
                <a:gd name="T3" fmla="*/ 2147483647 h 139"/>
                <a:gd name="T4" fmla="*/ 0 w 138"/>
                <a:gd name="T5" fmla="*/ 2147483647 h 139"/>
                <a:gd name="T6" fmla="*/ 2147483647 w 138"/>
                <a:gd name="T7" fmla="*/ 0 h 139"/>
                <a:gd name="T8" fmla="*/ 2147483647 w 138"/>
                <a:gd name="T9" fmla="*/ 2147483647 h 139"/>
                <a:gd name="T10" fmla="*/ 2147483647 w 138"/>
                <a:gd name="T11" fmla="*/ 2147483647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39"/>
                <a:gd name="T20" fmla="*/ 138 w 138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39">
                  <a:moveTo>
                    <a:pt x="69" y="139"/>
                  </a:moveTo>
                  <a:lnTo>
                    <a:pt x="69" y="139"/>
                  </a:lnTo>
                  <a:cubicBezTo>
                    <a:pt x="30" y="139"/>
                    <a:pt x="0" y="108"/>
                    <a:pt x="0" y="70"/>
                  </a:cubicBezTo>
                  <a:cubicBezTo>
                    <a:pt x="0" y="31"/>
                    <a:pt x="30" y="0"/>
                    <a:pt x="69" y="0"/>
                  </a:cubicBezTo>
                  <a:cubicBezTo>
                    <a:pt x="107" y="0"/>
                    <a:pt x="138" y="31"/>
                    <a:pt x="138" y="70"/>
                  </a:cubicBezTo>
                  <a:cubicBezTo>
                    <a:pt x="138" y="108"/>
                    <a:pt x="107" y="139"/>
                    <a:pt x="69" y="139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8956">
                <a:defRPr/>
              </a:pPr>
              <a:endParaRPr lang="zh-CN" altLang="en-US" sz="1999" kern="0">
                <a:solidFill>
                  <a:prstClr val="black"/>
                </a:solidFill>
                <a:ea typeface="微软雅黑"/>
              </a:endParaRPr>
            </a:p>
          </p:txBody>
        </p:sp>
        <p:sp>
          <p:nvSpPr>
            <p:cNvPr id="240" name="Freeform 215">
              <a:extLst>
                <a:ext uri="{FF2B5EF4-FFF2-40B4-BE49-F238E27FC236}">
                  <a16:creationId xmlns:a16="http://schemas.microsoft.com/office/drawing/2014/main" id="{2ABFD66C-BAB3-44C1-9287-A3121A9C4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575" y="3125788"/>
              <a:ext cx="58738" cy="57150"/>
            </a:xfrm>
            <a:custGeom>
              <a:avLst/>
              <a:gdLst>
                <a:gd name="T0" fmla="*/ 2147483647 w 139"/>
                <a:gd name="T1" fmla="*/ 2147483647 h 139"/>
                <a:gd name="T2" fmla="*/ 2147483647 w 139"/>
                <a:gd name="T3" fmla="*/ 2147483647 h 139"/>
                <a:gd name="T4" fmla="*/ 0 w 139"/>
                <a:gd name="T5" fmla="*/ 2147483647 h 139"/>
                <a:gd name="T6" fmla="*/ 2147483647 w 139"/>
                <a:gd name="T7" fmla="*/ 0 h 139"/>
                <a:gd name="T8" fmla="*/ 2147483647 w 139"/>
                <a:gd name="T9" fmla="*/ 2147483647 h 139"/>
                <a:gd name="T10" fmla="*/ 2147483647 w 139"/>
                <a:gd name="T11" fmla="*/ 2147483647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9"/>
                <a:gd name="T19" fmla="*/ 0 h 139"/>
                <a:gd name="T20" fmla="*/ 139 w 139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9" h="139">
                  <a:moveTo>
                    <a:pt x="70" y="139"/>
                  </a:moveTo>
                  <a:lnTo>
                    <a:pt x="70" y="139"/>
                  </a:lnTo>
                  <a:cubicBezTo>
                    <a:pt x="31" y="139"/>
                    <a:pt x="0" y="108"/>
                    <a:pt x="0" y="70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108" y="0"/>
                    <a:pt x="139" y="31"/>
                    <a:pt x="139" y="70"/>
                  </a:cubicBezTo>
                  <a:cubicBezTo>
                    <a:pt x="139" y="108"/>
                    <a:pt x="108" y="139"/>
                    <a:pt x="70" y="139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8956">
                <a:defRPr/>
              </a:pPr>
              <a:endParaRPr lang="zh-CN" altLang="en-US" sz="1999" kern="0">
                <a:solidFill>
                  <a:prstClr val="black"/>
                </a:solidFill>
                <a:ea typeface="微软雅黑"/>
              </a:endParaRPr>
            </a:p>
          </p:txBody>
        </p:sp>
      </p:grpSp>
      <p:sp>
        <p:nvSpPr>
          <p:cNvPr id="242" name="矩形 16">
            <a:extLst>
              <a:ext uri="{FF2B5EF4-FFF2-40B4-BE49-F238E27FC236}">
                <a16:creationId xmlns:a16="http://schemas.microsoft.com/office/drawing/2014/main" id="{D59D3826-95FB-45FD-8853-DF5792B7FD9D}"/>
              </a:ext>
            </a:extLst>
          </p:cNvPr>
          <p:cNvSpPr/>
          <p:nvPr/>
        </p:nvSpPr>
        <p:spPr>
          <a:xfrm>
            <a:off x="8012670" y="6115581"/>
            <a:ext cx="3109396" cy="2102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68536" tIns="34268" rIns="68536" bIns="34268" numCol="1" rtlCol="0" anchor="ctr" anchorCtr="0" compatLnSpc="1">
            <a:prstTxWarp prst="textNoShape">
              <a:avLst/>
            </a:prstTxWarp>
          </a:bodyPr>
          <a:lstStyle/>
          <a:p>
            <a:pPr defTabSz="685326">
              <a:buClr>
                <a:srgbClr val="CC9900"/>
              </a:buClr>
              <a:defRPr/>
            </a:pPr>
            <a:r>
              <a:rPr lang="zh-CN" altLang="en-US" sz="1999" kern="0" dirty="0">
                <a:solidFill>
                  <a:srgbClr val="000000"/>
                </a:solidFill>
                <a:ea typeface="微软雅黑"/>
              </a:rPr>
              <a:t>Mobile app O&amp;M</a:t>
            </a:r>
          </a:p>
        </p:txBody>
      </p:sp>
      <p:grpSp>
        <p:nvGrpSpPr>
          <p:cNvPr id="245" name="组合 70">
            <a:extLst>
              <a:ext uri="{FF2B5EF4-FFF2-40B4-BE49-F238E27FC236}">
                <a16:creationId xmlns:a16="http://schemas.microsoft.com/office/drawing/2014/main" id="{52D4C240-C126-48D4-8693-B06539261EDF}"/>
              </a:ext>
            </a:extLst>
          </p:cNvPr>
          <p:cNvGrpSpPr/>
          <p:nvPr/>
        </p:nvGrpSpPr>
        <p:grpSpPr>
          <a:xfrm>
            <a:off x="7254639" y="4501446"/>
            <a:ext cx="403483" cy="259772"/>
            <a:chOff x="6488319" y="6417009"/>
            <a:chExt cx="745081" cy="564041"/>
          </a:xfrm>
        </p:grpSpPr>
        <p:sp>
          <p:nvSpPr>
            <p:cNvPr id="246" name="Freeform 512">
              <a:extLst>
                <a:ext uri="{FF2B5EF4-FFF2-40B4-BE49-F238E27FC236}">
                  <a16:creationId xmlns:a16="http://schemas.microsoft.com/office/drawing/2014/main" id="{C642D244-D61F-4D49-9715-8FCFB9FBC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3322" y="6432156"/>
              <a:ext cx="450078" cy="22360"/>
            </a:xfrm>
            <a:custGeom>
              <a:avLst/>
              <a:gdLst>
                <a:gd name="T0" fmla="*/ 257 w 264"/>
                <a:gd name="T1" fmla="*/ 0 h 13"/>
                <a:gd name="T2" fmla="*/ 6 w 264"/>
                <a:gd name="T3" fmla="*/ 0 h 13"/>
                <a:gd name="T4" fmla="*/ 2 w 264"/>
                <a:gd name="T5" fmla="*/ 2 h 13"/>
                <a:gd name="T6" fmla="*/ 0 w 264"/>
                <a:gd name="T7" fmla="*/ 7 h 13"/>
                <a:gd name="T8" fmla="*/ 6 w 264"/>
                <a:gd name="T9" fmla="*/ 13 h 13"/>
                <a:gd name="T10" fmla="*/ 257 w 264"/>
                <a:gd name="T11" fmla="*/ 13 h 13"/>
                <a:gd name="T12" fmla="*/ 264 w 264"/>
                <a:gd name="T13" fmla="*/ 7 h 13"/>
                <a:gd name="T14" fmla="*/ 257 w 26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13">
                  <a:moveTo>
                    <a:pt x="25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61" y="13"/>
                    <a:pt x="264" y="10"/>
                    <a:pt x="264" y="7"/>
                  </a:cubicBezTo>
                  <a:cubicBezTo>
                    <a:pt x="264" y="3"/>
                    <a:pt x="261" y="0"/>
                    <a:pt x="25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66">
                    <a:alpha val="15000"/>
                  </a:srgbClr>
                </a:gs>
                <a:gs pos="100000">
                  <a:srgbClr val="666666">
                    <a:alpha val="0"/>
                  </a:srgbClr>
                </a:gs>
              </a:gsLst>
              <a:lin ang="16200000" scaled="1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999" kern="0">
                <a:solidFill>
                  <a:srgbClr val="666666"/>
                </a:solidFill>
                <a:ea typeface="FZLanTingHeiS-R-GB" panose="02000000000000000000" pitchFamily="2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47" name="Rectangle 513">
              <a:extLst>
                <a:ext uri="{FF2B5EF4-FFF2-40B4-BE49-F238E27FC236}">
                  <a16:creationId xmlns:a16="http://schemas.microsoft.com/office/drawing/2014/main" id="{94EA5D45-5434-4ED4-B0EB-5A7A3FD17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3375" y="6605984"/>
              <a:ext cx="28851" cy="122617"/>
            </a:xfrm>
            <a:prstGeom prst="rect">
              <a:avLst/>
            </a:prstGeom>
            <a:gradFill flip="none" rotWithShape="1">
              <a:gsLst>
                <a:gs pos="0">
                  <a:srgbClr val="666666">
                    <a:alpha val="15000"/>
                  </a:srgbClr>
                </a:gs>
                <a:gs pos="100000">
                  <a:srgbClr val="666666">
                    <a:alpha val="0"/>
                  </a:srgbClr>
                </a:gs>
              </a:gsLst>
              <a:lin ang="16200000" scaled="1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999" kern="0">
                <a:solidFill>
                  <a:srgbClr val="666666"/>
                </a:solidFill>
                <a:ea typeface="FZLanTingHeiS-R-GB" panose="02000000000000000000" pitchFamily="2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48" name="Rectangle 514">
              <a:extLst>
                <a:ext uri="{FF2B5EF4-FFF2-40B4-BE49-F238E27FC236}">
                  <a16:creationId xmlns:a16="http://schemas.microsoft.com/office/drawing/2014/main" id="{358A4207-F073-4DCA-B79E-B2ABDC3FD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5770" y="6638442"/>
              <a:ext cx="30294" cy="86554"/>
            </a:xfrm>
            <a:prstGeom prst="rect">
              <a:avLst/>
            </a:prstGeom>
            <a:gradFill flip="none" rotWithShape="1">
              <a:gsLst>
                <a:gs pos="0">
                  <a:srgbClr val="666666">
                    <a:alpha val="15000"/>
                  </a:srgbClr>
                </a:gs>
                <a:gs pos="100000">
                  <a:srgbClr val="666666">
                    <a:alpha val="0"/>
                  </a:srgbClr>
                </a:gs>
              </a:gsLst>
              <a:lin ang="16200000" scaled="1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999" kern="0">
                <a:solidFill>
                  <a:srgbClr val="666666"/>
                </a:solidFill>
                <a:ea typeface="FZLanTingHeiS-R-GB" panose="02000000000000000000" pitchFamily="2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49" name="Rectangle 515">
              <a:extLst>
                <a:ext uri="{FF2B5EF4-FFF2-40B4-BE49-F238E27FC236}">
                  <a16:creationId xmlns:a16="http://schemas.microsoft.com/office/drawing/2014/main" id="{CC12194C-7426-4646-9063-1774F2A75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6002" y="6593722"/>
              <a:ext cx="28851" cy="131273"/>
            </a:xfrm>
            <a:prstGeom prst="rect">
              <a:avLst/>
            </a:prstGeom>
            <a:gradFill flip="none" rotWithShape="1">
              <a:gsLst>
                <a:gs pos="0">
                  <a:srgbClr val="666666">
                    <a:alpha val="15000"/>
                  </a:srgbClr>
                </a:gs>
                <a:gs pos="100000">
                  <a:srgbClr val="666666">
                    <a:alpha val="0"/>
                  </a:srgbClr>
                </a:gs>
              </a:gsLst>
              <a:lin ang="16200000" scaled="1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999" kern="0">
                <a:solidFill>
                  <a:srgbClr val="666666"/>
                </a:solidFill>
                <a:ea typeface="FZLanTingHeiS-R-GB" panose="02000000000000000000" pitchFamily="2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50" name="Freeform 516">
              <a:extLst>
                <a:ext uri="{FF2B5EF4-FFF2-40B4-BE49-F238E27FC236}">
                  <a16:creationId xmlns:a16="http://schemas.microsoft.com/office/drawing/2014/main" id="{1306AFFD-D9B5-4D3B-9120-902CB18E2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364" y="6834630"/>
              <a:ext cx="86554" cy="146420"/>
            </a:xfrm>
            <a:custGeom>
              <a:avLst/>
              <a:gdLst>
                <a:gd name="T0" fmla="*/ 43 w 51"/>
                <a:gd name="T1" fmla="*/ 71 h 86"/>
                <a:gd name="T2" fmla="*/ 36 w 51"/>
                <a:gd name="T3" fmla="*/ 71 h 86"/>
                <a:gd name="T4" fmla="*/ 36 w 51"/>
                <a:gd name="T5" fmla="*/ 0 h 86"/>
                <a:gd name="T6" fmla="*/ 19 w 51"/>
                <a:gd name="T7" fmla="*/ 0 h 86"/>
                <a:gd name="T8" fmla="*/ 19 w 51"/>
                <a:gd name="T9" fmla="*/ 71 h 86"/>
                <a:gd name="T10" fmla="*/ 7 w 51"/>
                <a:gd name="T11" fmla="*/ 71 h 86"/>
                <a:gd name="T12" fmla="*/ 2 w 51"/>
                <a:gd name="T13" fmla="*/ 73 h 86"/>
                <a:gd name="T14" fmla="*/ 0 w 51"/>
                <a:gd name="T15" fmla="*/ 79 h 86"/>
                <a:gd name="T16" fmla="*/ 7 w 51"/>
                <a:gd name="T17" fmla="*/ 86 h 86"/>
                <a:gd name="T18" fmla="*/ 43 w 51"/>
                <a:gd name="T19" fmla="*/ 86 h 86"/>
                <a:gd name="T20" fmla="*/ 51 w 51"/>
                <a:gd name="T21" fmla="*/ 79 h 86"/>
                <a:gd name="T22" fmla="*/ 43 w 51"/>
                <a:gd name="T23" fmla="*/ 7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86">
                  <a:moveTo>
                    <a:pt x="43" y="71"/>
                  </a:moveTo>
                  <a:cubicBezTo>
                    <a:pt x="36" y="71"/>
                    <a:pt x="36" y="71"/>
                    <a:pt x="36" y="7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5" y="71"/>
                    <a:pt x="3" y="72"/>
                    <a:pt x="2" y="73"/>
                  </a:cubicBezTo>
                  <a:cubicBezTo>
                    <a:pt x="0" y="75"/>
                    <a:pt x="0" y="77"/>
                    <a:pt x="0" y="79"/>
                  </a:cubicBezTo>
                  <a:cubicBezTo>
                    <a:pt x="0" y="83"/>
                    <a:pt x="3" y="86"/>
                    <a:pt x="7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7" y="86"/>
                    <a:pt x="51" y="83"/>
                    <a:pt x="51" y="79"/>
                  </a:cubicBezTo>
                  <a:cubicBezTo>
                    <a:pt x="51" y="75"/>
                    <a:pt x="47" y="71"/>
                    <a:pt x="43" y="7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66">
                    <a:alpha val="15000"/>
                  </a:srgbClr>
                </a:gs>
                <a:gs pos="100000">
                  <a:srgbClr val="666666">
                    <a:alpha val="0"/>
                  </a:srgbClr>
                </a:gs>
              </a:gsLst>
              <a:lin ang="16200000" scaled="1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999" kern="0">
                <a:solidFill>
                  <a:srgbClr val="666666"/>
                </a:solidFill>
                <a:ea typeface="FZLanTingHeiS-R-GB" panose="02000000000000000000" pitchFamily="2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51" name="Rectangle 517">
              <a:extLst>
                <a:ext uri="{FF2B5EF4-FFF2-40B4-BE49-F238E27FC236}">
                  <a16:creationId xmlns:a16="http://schemas.microsoft.com/office/drawing/2014/main" id="{E088312F-37B2-489D-B2DC-3FF3456F8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791" y="6638442"/>
              <a:ext cx="29573" cy="86554"/>
            </a:xfrm>
            <a:prstGeom prst="rect">
              <a:avLst/>
            </a:prstGeom>
            <a:gradFill flip="none" rotWithShape="1">
              <a:gsLst>
                <a:gs pos="0">
                  <a:srgbClr val="666666">
                    <a:alpha val="15000"/>
                  </a:srgbClr>
                </a:gs>
                <a:gs pos="100000">
                  <a:srgbClr val="666666">
                    <a:alpha val="0"/>
                  </a:srgbClr>
                </a:gs>
              </a:gsLst>
              <a:lin ang="16200000" scaled="1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999" kern="0">
                <a:solidFill>
                  <a:srgbClr val="666666"/>
                </a:solidFill>
                <a:ea typeface="FZLanTingHeiS-R-GB" panose="02000000000000000000" pitchFamily="2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52" name="Rectangle 518">
              <a:extLst>
                <a:ext uri="{FF2B5EF4-FFF2-40B4-BE49-F238E27FC236}">
                  <a16:creationId xmlns:a16="http://schemas.microsoft.com/office/drawing/2014/main" id="{AC0A3682-C2CD-4CD4-89F3-A888DEE6A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2138" y="6670900"/>
              <a:ext cx="28851" cy="54096"/>
            </a:xfrm>
            <a:prstGeom prst="rect">
              <a:avLst/>
            </a:prstGeom>
            <a:gradFill flip="none" rotWithShape="1">
              <a:gsLst>
                <a:gs pos="0">
                  <a:srgbClr val="666666">
                    <a:alpha val="15000"/>
                  </a:srgbClr>
                </a:gs>
                <a:gs pos="100000">
                  <a:srgbClr val="666666">
                    <a:alpha val="0"/>
                  </a:srgbClr>
                </a:gs>
              </a:gsLst>
              <a:lin ang="16200000" scaled="1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999" kern="0">
                <a:solidFill>
                  <a:srgbClr val="666666"/>
                </a:solidFill>
                <a:ea typeface="FZLanTingHeiS-R-GB" panose="02000000000000000000" pitchFamily="2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53" name="Freeform 519">
              <a:extLst>
                <a:ext uri="{FF2B5EF4-FFF2-40B4-BE49-F238E27FC236}">
                  <a16:creationId xmlns:a16="http://schemas.microsoft.com/office/drawing/2014/main" id="{EC83B518-16C1-4B5A-8BEE-AABFCED714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5780" y="6474712"/>
              <a:ext cx="383721" cy="346214"/>
            </a:xfrm>
            <a:custGeom>
              <a:avLst/>
              <a:gdLst>
                <a:gd name="T0" fmla="*/ 0 w 532"/>
                <a:gd name="T1" fmla="*/ 480 h 480"/>
                <a:gd name="T2" fmla="*/ 532 w 532"/>
                <a:gd name="T3" fmla="*/ 480 h 480"/>
                <a:gd name="T4" fmla="*/ 532 w 532"/>
                <a:gd name="T5" fmla="*/ 0 h 480"/>
                <a:gd name="T6" fmla="*/ 0 w 532"/>
                <a:gd name="T7" fmla="*/ 0 h 480"/>
                <a:gd name="T8" fmla="*/ 0 w 532"/>
                <a:gd name="T9" fmla="*/ 480 h 480"/>
                <a:gd name="T10" fmla="*/ 28 w 532"/>
                <a:gd name="T11" fmla="*/ 28 h 480"/>
                <a:gd name="T12" fmla="*/ 506 w 532"/>
                <a:gd name="T13" fmla="*/ 28 h 480"/>
                <a:gd name="T14" fmla="*/ 506 w 532"/>
                <a:gd name="T15" fmla="*/ 442 h 480"/>
                <a:gd name="T16" fmla="*/ 28 w 532"/>
                <a:gd name="T17" fmla="*/ 442 h 480"/>
                <a:gd name="T18" fmla="*/ 28 w 532"/>
                <a:gd name="T19" fmla="*/ 2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2" h="480">
                  <a:moveTo>
                    <a:pt x="0" y="480"/>
                  </a:moveTo>
                  <a:lnTo>
                    <a:pt x="532" y="480"/>
                  </a:lnTo>
                  <a:lnTo>
                    <a:pt x="532" y="0"/>
                  </a:lnTo>
                  <a:lnTo>
                    <a:pt x="0" y="0"/>
                  </a:lnTo>
                  <a:lnTo>
                    <a:pt x="0" y="480"/>
                  </a:lnTo>
                  <a:close/>
                  <a:moveTo>
                    <a:pt x="28" y="28"/>
                  </a:moveTo>
                  <a:lnTo>
                    <a:pt x="506" y="28"/>
                  </a:lnTo>
                  <a:lnTo>
                    <a:pt x="506" y="442"/>
                  </a:lnTo>
                  <a:lnTo>
                    <a:pt x="28" y="442"/>
                  </a:lnTo>
                  <a:lnTo>
                    <a:pt x="28" y="2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6666">
                    <a:alpha val="15000"/>
                  </a:srgbClr>
                </a:gs>
                <a:gs pos="100000">
                  <a:srgbClr val="666666">
                    <a:alpha val="0"/>
                  </a:srgbClr>
                </a:gs>
              </a:gsLst>
              <a:lin ang="16200000" scaled="1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999" kern="0">
                <a:solidFill>
                  <a:srgbClr val="666666"/>
                </a:solidFill>
                <a:ea typeface="FZLanTingHeiS-R-GB" panose="02000000000000000000" pitchFamily="2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54" name="Freeform 520">
              <a:extLst>
                <a:ext uri="{FF2B5EF4-FFF2-40B4-BE49-F238E27FC236}">
                  <a16:creationId xmlns:a16="http://schemas.microsoft.com/office/drawing/2014/main" id="{03407FFB-5652-4600-B6E4-357EC4DC3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319" y="6612476"/>
              <a:ext cx="313757" cy="281299"/>
            </a:xfrm>
            <a:custGeom>
              <a:avLst/>
              <a:gdLst>
                <a:gd name="T0" fmla="*/ 161 w 184"/>
                <a:gd name="T1" fmla="*/ 20 h 165"/>
                <a:gd name="T2" fmla="*/ 119 w 184"/>
                <a:gd name="T3" fmla="*/ 0 h 165"/>
                <a:gd name="T4" fmla="*/ 92 w 184"/>
                <a:gd name="T5" fmla="*/ 11 h 165"/>
                <a:gd name="T6" fmla="*/ 114 w 184"/>
                <a:gd name="T7" fmla="*/ 90 h 165"/>
                <a:gd name="T8" fmla="*/ 92 w 184"/>
                <a:gd name="T9" fmla="*/ 122 h 165"/>
                <a:gd name="T10" fmla="*/ 70 w 184"/>
                <a:gd name="T11" fmla="*/ 90 h 165"/>
                <a:gd name="T12" fmla="*/ 92 w 184"/>
                <a:gd name="T13" fmla="*/ 11 h 165"/>
                <a:gd name="T14" fmla="*/ 65 w 184"/>
                <a:gd name="T15" fmla="*/ 0 h 165"/>
                <a:gd name="T16" fmla="*/ 0 w 184"/>
                <a:gd name="T17" fmla="*/ 65 h 165"/>
                <a:gd name="T18" fmla="*/ 0 w 184"/>
                <a:gd name="T19" fmla="*/ 135 h 165"/>
                <a:gd name="T20" fmla="*/ 84 w 184"/>
                <a:gd name="T21" fmla="*/ 165 h 165"/>
                <a:gd name="T22" fmla="*/ 100 w 184"/>
                <a:gd name="T23" fmla="*/ 165 h 165"/>
                <a:gd name="T24" fmla="*/ 184 w 184"/>
                <a:gd name="T25" fmla="*/ 135 h 165"/>
                <a:gd name="T26" fmla="*/ 184 w 184"/>
                <a:gd name="T27" fmla="*/ 65 h 165"/>
                <a:gd name="T28" fmla="*/ 161 w 184"/>
                <a:gd name="T29" fmla="*/ 2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4" h="165">
                  <a:moveTo>
                    <a:pt x="161" y="20"/>
                  </a:moveTo>
                  <a:cubicBezTo>
                    <a:pt x="148" y="10"/>
                    <a:pt x="132" y="4"/>
                    <a:pt x="119" y="0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40" y="7"/>
                    <a:pt x="0" y="24"/>
                    <a:pt x="0" y="65"/>
                  </a:cubicBezTo>
                  <a:cubicBezTo>
                    <a:pt x="0" y="124"/>
                    <a:pt x="0" y="135"/>
                    <a:pt x="0" y="135"/>
                  </a:cubicBezTo>
                  <a:cubicBezTo>
                    <a:pt x="0" y="135"/>
                    <a:pt x="3" y="165"/>
                    <a:pt x="84" y="165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82" y="165"/>
                    <a:pt x="184" y="135"/>
                    <a:pt x="184" y="135"/>
                  </a:cubicBezTo>
                  <a:cubicBezTo>
                    <a:pt x="184" y="135"/>
                    <a:pt x="184" y="124"/>
                    <a:pt x="184" y="65"/>
                  </a:cubicBezTo>
                  <a:cubicBezTo>
                    <a:pt x="184" y="44"/>
                    <a:pt x="174" y="30"/>
                    <a:pt x="161" y="2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6666">
                    <a:alpha val="15000"/>
                  </a:srgbClr>
                </a:gs>
                <a:gs pos="100000">
                  <a:srgbClr val="666666">
                    <a:alpha val="0"/>
                  </a:srgbClr>
                </a:gs>
              </a:gsLst>
              <a:lin ang="16200000" scaled="1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999" kern="0">
                <a:solidFill>
                  <a:srgbClr val="666666"/>
                </a:solidFill>
                <a:ea typeface="FZLanTingHeiS-R-GB" panose="02000000000000000000" pitchFamily="2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55" name="Oval 521">
              <a:extLst>
                <a:ext uri="{FF2B5EF4-FFF2-40B4-BE49-F238E27FC236}">
                  <a16:creationId xmlns:a16="http://schemas.microsoft.com/office/drawing/2014/main" id="{C4EDC647-D6D1-4EEB-8307-6A6881376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6939" y="6417009"/>
              <a:ext cx="156518" cy="182484"/>
            </a:xfrm>
            <a:prstGeom prst="ellipse">
              <a:avLst/>
            </a:prstGeom>
            <a:gradFill flip="none" rotWithShape="1">
              <a:gsLst>
                <a:gs pos="0">
                  <a:srgbClr val="666666">
                    <a:alpha val="15000"/>
                  </a:srgbClr>
                </a:gs>
                <a:gs pos="100000">
                  <a:srgbClr val="666666">
                    <a:alpha val="0"/>
                  </a:srgbClr>
                </a:gs>
              </a:gsLst>
              <a:lin ang="16200000" scaled="1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999" kern="0">
                <a:solidFill>
                  <a:srgbClr val="666666"/>
                </a:solidFill>
                <a:ea typeface="FZLanTingHeiS-R-GB" panose="02000000000000000000" pitchFamily="2" charset="-122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273" name="矩形 16">
            <a:extLst>
              <a:ext uri="{FF2B5EF4-FFF2-40B4-BE49-F238E27FC236}">
                <a16:creationId xmlns:a16="http://schemas.microsoft.com/office/drawing/2014/main" id="{95C3C9A3-21BB-45B5-AF92-DC642C3EDD0A}"/>
              </a:ext>
            </a:extLst>
          </p:cNvPr>
          <p:cNvSpPr/>
          <p:nvPr/>
        </p:nvSpPr>
        <p:spPr>
          <a:xfrm>
            <a:off x="7995743" y="4338503"/>
            <a:ext cx="3882947" cy="429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68536" tIns="34268" rIns="68536" bIns="34268" numCol="1" rtlCol="0" anchor="ctr" anchorCtr="0" compatLnSpc="1">
            <a:prstTxWarp prst="textNoShape">
              <a:avLst/>
            </a:prstTxWarp>
          </a:bodyPr>
          <a:lstStyle/>
          <a:p>
            <a:pPr defTabSz="685326">
              <a:lnSpc>
                <a:spcPct val="130000"/>
              </a:lnSpc>
              <a:buClr>
                <a:srgbClr val="CC9900"/>
              </a:buClr>
              <a:defRPr/>
            </a:pPr>
            <a:r>
              <a:rPr lang="zh-CN" altLang="en-US" sz="1999" kern="0" dirty="0">
                <a:solidFill>
                  <a:srgbClr val="000000"/>
                </a:solidFill>
                <a:ea typeface="微软雅黑"/>
              </a:rPr>
              <a:t>Partner tenant managed service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FE9BF6D-CE97-4701-BEB3-694392ABBAB8}"/>
              </a:ext>
            </a:extLst>
          </p:cNvPr>
          <p:cNvGrpSpPr/>
          <p:nvPr/>
        </p:nvGrpSpPr>
        <p:grpSpPr>
          <a:xfrm>
            <a:off x="367793" y="1061843"/>
            <a:ext cx="6580567" cy="5131187"/>
            <a:chOff x="781716" y="1227852"/>
            <a:chExt cx="5711809" cy="3977160"/>
          </a:xfrm>
        </p:grpSpPr>
        <p:sp>
          <p:nvSpPr>
            <p:cNvPr id="198" name="矩形 20">
              <a:extLst>
                <a:ext uri="{FF2B5EF4-FFF2-40B4-BE49-F238E27FC236}">
                  <a16:creationId xmlns:a16="http://schemas.microsoft.com/office/drawing/2014/main" id="{89F1222D-FD71-431F-ABBE-4D62AF659CEF}"/>
                </a:ext>
              </a:extLst>
            </p:cNvPr>
            <p:cNvSpPr/>
            <p:nvPr/>
          </p:nvSpPr>
          <p:spPr>
            <a:xfrm>
              <a:off x="781716" y="1227852"/>
              <a:ext cx="5591351" cy="3977160"/>
            </a:xfrm>
            <a:prstGeom prst="rect">
              <a:avLst/>
            </a:prstGeom>
            <a:solidFill>
              <a:srgbClr val="FFFFFF">
                <a:lumMod val="95000"/>
                <a:alpha val="40000"/>
              </a:srgbClr>
            </a:solidFill>
            <a:ln w="12700" cap="flat" cmpd="sng" algn="ctr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34">
                <a:defRPr/>
              </a:pPr>
              <a:endParaRPr lang="zh-CN" altLang="en-US" sz="1799" kern="0" dirty="0">
                <a:solidFill>
                  <a:srgbClr val="1D1D1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99" name="图片 7">
              <a:extLst>
                <a:ext uri="{FF2B5EF4-FFF2-40B4-BE49-F238E27FC236}">
                  <a16:creationId xmlns:a16="http://schemas.microsoft.com/office/drawing/2014/main" id="{7E3C829E-DBF7-4CA2-BE3A-0C460816A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589" y="1986643"/>
              <a:ext cx="472100" cy="409464"/>
            </a:xfrm>
            <a:prstGeom prst="rect">
              <a:avLst/>
            </a:prstGeom>
            <a:noFill/>
          </p:spPr>
        </p:pic>
        <p:pic>
          <p:nvPicPr>
            <p:cNvPr id="200" name="图片 8">
              <a:extLst>
                <a:ext uri="{FF2B5EF4-FFF2-40B4-BE49-F238E27FC236}">
                  <a16:creationId xmlns:a16="http://schemas.microsoft.com/office/drawing/2014/main" id="{BDDA062C-BA62-40B1-A101-9FF406772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6621" y="3907453"/>
              <a:ext cx="472100" cy="409464"/>
            </a:xfrm>
            <a:prstGeom prst="rect">
              <a:avLst/>
            </a:prstGeom>
            <a:noFill/>
          </p:spPr>
        </p:pic>
        <p:pic>
          <p:nvPicPr>
            <p:cNvPr id="201" name="图片 12">
              <a:extLst>
                <a:ext uri="{FF2B5EF4-FFF2-40B4-BE49-F238E27FC236}">
                  <a16:creationId xmlns:a16="http://schemas.microsoft.com/office/drawing/2014/main" id="{3B890030-9E4D-4D73-9EE4-66CC4CAB1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8816" y="1552137"/>
              <a:ext cx="472100" cy="409464"/>
            </a:xfrm>
            <a:prstGeom prst="rect">
              <a:avLst/>
            </a:prstGeom>
          </p:spPr>
        </p:pic>
        <p:pic>
          <p:nvPicPr>
            <p:cNvPr id="202" name="图片 13">
              <a:extLst>
                <a:ext uri="{FF2B5EF4-FFF2-40B4-BE49-F238E27FC236}">
                  <a16:creationId xmlns:a16="http://schemas.microsoft.com/office/drawing/2014/main" id="{F117BCE3-B4E3-444A-9A5C-D4F65D434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8610" y="2882361"/>
              <a:ext cx="472100" cy="409464"/>
            </a:xfrm>
            <a:prstGeom prst="rect">
              <a:avLst/>
            </a:prstGeom>
            <a:noFill/>
          </p:spPr>
        </p:pic>
        <p:cxnSp>
          <p:nvCxnSpPr>
            <p:cNvPr id="203" name="直接连接符 14">
              <a:extLst>
                <a:ext uri="{FF2B5EF4-FFF2-40B4-BE49-F238E27FC236}">
                  <a16:creationId xmlns:a16="http://schemas.microsoft.com/office/drawing/2014/main" id="{1452D7A5-289D-497D-AE45-959DB1B1221E}"/>
                </a:ext>
              </a:extLst>
            </p:cNvPr>
            <p:cNvCxnSpPr>
              <a:endCxn id="199" idx="1"/>
            </p:cNvCxnSpPr>
            <p:nvPr/>
          </p:nvCxnSpPr>
          <p:spPr>
            <a:xfrm flipV="1">
              <a:off x="1818505" y="2191375"/>
              <a:ext cx="1266084" cy="571504"/>
            </a:xfrm>
            <a:prstGeom prst="line">
              <a:avLst/>
            </a:prstGeom>
            <a:noFill/>
            <a:ln w="31750" cap="flat" cmpd="sng" algn="ctr">
              <a:solidFill>
                <a:srgbClr val="E7B98A"/>
              </a:solidFill>
              <a:prstDash val="solid"/>
            </a:ln>
            <a:effectLst/>
          </p:spPr>
        </p:cxnSp>
        <p:cxnSp>
          <p:nvCxnSpPr>
            <p:cNvPr id="204" name="直接连接符 15">
              <a:extLst>
                <a:ext uri="{FF2B5EF4-FFF2-40B4-BE49-F238E27FC236}">
                  <a16:creationId xmlns:a16="http://schemas.microsoft.com/office/drawing/2014/main" id="{C9FDFC11-B43D-40B1-A6F7-0CA9EAA8F8EB}"/>
                </a:ext>
              </a:extLst>
            </p:cNvPr>
            <p:cNvCxnSpPr>
              <a:endCxn id="202" idx="1"/>
            </p:cNvCxnSpPr>
            <p:nvPr/>
          </p:nvCxnSpPr>
          <p:spPr>
            <a:xfrm>
              <a:off x="1827533" y="2903789"/>
              <a:ext cx="731077" cy="183305"/>
            </a:xfrm>
            <a:prstGeom prst="line">
              <a:avLst/>
            </a:prstGeom>
            <a:noFill/>
            <a:ln w="31750" cap="flat" cmpd="sng" algn="ctr">
              <a:solidFill>
                <a:srgbClr val="E7B98A"/>
              </a:solidFill>
              <a:prstDash val="solid"/>
            </a:ln>
            <a:effectLst/>
          </p:spPr>
        </p:cxnSp>
        <p:cxnSp>
          <p:nvCxnSpPr>
            <p:cNvPr id="205" name="直接连接符 16">
              <a:extLst>
                <a:ext uri="{FF2B5EF4-FFF2-40B4-BE49-F238E27FC236}">
                  <a16:creationId xmlns:a16="http://schemas.microsoft.com/office/drawing/2014/main" id="{E3BEEB2C-E303-4319-8734-85E97CC0F3E8}"/>
                </a:ext>
              </a:extLst>
            </p:cNvPr>
            <p:cNvCxnSpPr>
              <a:cxnSpLocks/>
            </p:cNvCxnSpPr>
            <p:nvPr/>
          </p:nvCxnSpPr>
          <p:spPr>
            <a:xfrm>
              <a:off x="1789721" y="2972119"/>
              <a:ext cx="839550" cy="935335"/>
            </a:xfrm>
            <a:prstGeom prst="line">
              <a:avLst/>
            </a:prstGeom>
            <a:noFill/>
            <a:ln w="31750" cap="flat" cmpd="sng" algn="ctr">
              <a:solidFill>
                <a:srgbClr val="E7B98A"/>
              </a:solidFill>
              <a:prstDash val="solid"/>
            </a:ln>
            <a:effectLst/>
          </p:spPr>
        </p:cxnSp>
        <p:cxnSp>
          <p:nvCxnSpPr>
            <p:cNvPr id="206" name="直接连接符 20">
              <a:extLst>
                <a:ext uri="{FF2B5EF4-FFF2-40B4-BE49-F238E27FC236}">
                  <a16:creationId xmlns:a16="http://schemas.microsoft.com/office/drawing/2014/main" id="{54692077-B1FF-4422-BEEB-4C246E9E0964}"/>
                </a:ext>
              </a:extLst>
            </p:cNvPr>
            <p:cNvCxnSpPr>
              <a:stCxn id="201" idx="2"/>
              <a:endCxn id="210" idx="9"/>
            </p:cNvCxnSpPr>
            <p:nvPr/>
          </p:nvCxnSpPr>
          <p:spPr>
            <a:xfrm flipH="1">
              <a:off x="1651780" y="1961601"/>
              <a:ext cx="323086" cy="485723"/>
            </a:xfrm>
            <a:prstGeom prst="line">
              <a:avLst/>
            </a:prstGeom>
            <a:noFill/>
            <a:ln w="31750" cap="flat" cmpd="sng" algn="ctr">
              <a:solidFill>
                <a:srgbClr val="E7B98A"/>
              </a:solidFill>
              <a:prstDash val="solid"/>
            </a:ln>
            <a:effectLst/>
          </p:spPr>
        </p:cxnSp>
        <p:sp>
          <p:nvSpPr>
            <p:cNvPr id="207" name="Freeform 60">
              <a:extLst>
                <a:ext uri="{FF2B5EF4-FFF2-40B4-BE49-F238E27FC236}">
                  <a16:creationId xmlns:a16="http://schemas.microsoft.com/office/drawing/2014/main" id="{75094BF3-A364-4B1B-BFDB-C3F9B81DE7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607" y="2687602"/>
              <a:ext cx="325643" cy="284516"/>
            </a:xfrm>
            <a:custGeom>
              <a:avLst/>
              <a:gdLst>
                <a:gd name="T0" fmla="*/ 5 w 231"/>
                <a:gd name="T1" fmla="*/ 0 h 328"/>
                <a:gd name="T2" fmla="*/ 2 w 231"/>
                <a:gd name="T3" fmla="*/ 0 h 328"/>
                <a:gd name="T4" fmla="*/ 0 w 231"/>
                <a:gd name="T5" fmla="*/ 5 h 328"/>
                <a:gd name="T6" fmla="*/ 0 w 231"/>
                <a:gd name="T7" fmla="*/ 323 h 328"/>
                <a:gd name="T8" fmla="*/ 1 w 231"/>
                <a:gd name="T9" fmla="*/ 325 h 328"/>
                <a:gd name="T10" fmla="*/ 226 w 231"/>
                <a:gd name="T11" fmla="*/ 328 h 328"/>
                <a:gd name="T12" fmla="*/ 230 w 231"/>
                <a:gd name="T13" fmla="*/ 325 h 328"/>
                <a:gd name="T14" fmla="*/ 231 w 231"/>
                <a:gd name="T15" fmla="*/ 323 h 328"/>
                <a:gd name="T16" fmla="*/ 231 w 231"/>
                <a:gd name="T17" fmla="*/ 5 h 328"/>
                <a:gd name="T18" fmla="*/ 230 w 231"/>
                <a:gd name="T19" fmla="*/ 2 h 328"/>
                <a:gd name="T20" fmla="*/ 226 w 231"/>
                <a:gd name="T21" fmla="*/ 0 h 328"/>
                <a:gd name="T22" fmla="*/ 45 w 231"/>
                <a:gd name="T23" fmla="*/ 270 h 328"/>
                <a:gd name="T24" fmla="*/ 83 w 231"/>
                <a:gd name="T25" fmla="*/ 232 h 328"/>
                <a:gd name="T26" fmla="*/ 83 w 231"/>
                <a:gd name="T27" fmla="*/ 218 h 328"/>
                <a:gd name="T28" fmla="*/ 45 w 231"/>
                <a:gd name="T29" fmla="*/ 181 h 328"/>
                <a:gd name="T30" fmla="*/ 83 w 231"/>
                <a:gd name="T31" fmla="*/ 218 h 328"/>
                <a:gd name="T32" fmla="*/ 45 w 231"/>
                <a:gd name="T33" fmla="*/ 167 h 328"/>
                <a:gd name="T34" fmla="*/ 83 w 231"/>
                <a:gd name="T35" fmla="*/ 130 h 328"/>
                <a:gd name="T36" fmla="*/ 83 w 231"/>
                <a:gd name="T37" fmla="*/ 115 h 328"/>
                <a:gd name="T38" fmla="*/ 45 w 231"/>
                <a:gd name="T39" fmla="*/ 79 h 328"/>
                <a:gd name="T40" fmla="*/ 83 w 231"/>
                <a:gd name="T41" fmla="*/ 115 h 328"/>
                <a:gd name="T42" fmla="*/ 45 w 231"/>
                <a:gd name="T43" fmla="*/ 65 h 328"/>
                <a:gd name="T44" fmla="*/ 83 w 231"/>
                <a:gd name="T45" fmla="*/ 28 h 328"/>
                <a:gd name="T46" fmla="*/ 134 w 231"/>
                <a:gd name="T47" fmla="*/ 270 h 328"/>
                <a:gd name="T48" fmla="*/ 97 w 231"/>
                <a:gd name="T49" fmla="*/ 232 h 328"/>
                <a:gd name="T50" fmla="*/ 134 w 231"/>
                <a:gd name="T51" fmla="*/ 270 h 328"/>
                <a:gd name="T52" fmla="*/ 97 w 231"/>
                <a:gd name="T53" fmla="*/ 218 h 328"/>
                <a:gd name="T54" fmla="*/ 134 w 231"/>
                <a:gd name="T55" fmla="*/ 181 h 328"/>
                <a:gd name="T56" fmla="*/ 134 w 231"/>
                <a:gd name="T57" fmla="*/ 167 h 328"/>
                <a:gd name="T58" fmla="*/ 97 w 231"/>
                <a:gd name="T59" fmla="*/ 130 h 328"/>
                <a:gd name="T60" fmla="*/ 134 w 231"/>
                <a:gd name="T61" fmla="*/ 167 h 328"/>
                <a:gd name="T62" fmla="*/ 97 w 231"/>
                <a:gd name="T63" fmla="*/ 115 h 328"/>
                <a:gd name="T64" fmla="*/ 134 w 231"/>
                <a:gd name="T65" fmla="*/ 79 h 328"/>
                <a:gd name="T66" fmla="*/ 134 w 231"/>
                <a:gd name="T67" fmla="*/ 65 h 328"/>
                <a:gd name="T68" fmla="*/ 97 w 231"/>
                <a:gd name="T69" fmla="*/ 28 h 328"/>
                <a:gd name="T70" fmla="*/ 134 w 231"/>
                <a:gd name="T71" fmla="*/ 65 h 328"/>
                <a:gd name="T72" fmla="*/ 148 w 231"/>
                <a:gd name="T73" fmla="*/ 270 h 328"/>
                <a:gd name="T74" fmla="*/ 184 w 231"/>
                <a:gd name="T75" fmla="*/ 232 h 328"/>
                <a:gd name="T76" fmla="*/ 184 w 231"/>
                <a:gd name="T77" fmla="*/ 218 h 328"/>
                <a:gd name="T78" fmla="*/ 148 w 231"/>
                <a:gd name="T79" fmla="*/ 181 h 328"/>
                <a:gd name="T80" fmla="*/ 184 w 231"/>
                <a:gd name="T81" fmla="*/ 218 h 328"/>
                <a:gd name="T82" fmla="*/ 148 w 231"/>
                <a:gd name="T83" fmla="*/ 167 h 328"/>
                <a:gd name="T84" fmla="*/ 184 w 231"/>
                <a:gd name="T85" fmla="*/ 130 h 328"/>
                <a:gd name="T86" fmla="*/ 184 w 231"/>
                <a:gd name="T87" fmla="*/ 115 h 328"/>
                <a:gd name="T88" fmla="*/ 148 w 231"/>
                <a:gd name="T89" fmla="*/ 79 h 328"/>
                <a:gd name="T90" fmla="*/ 184 w 231"/>
                <a:gd name="T91" fmla="*/ 115 h 328"/>
                <a:gd name="T92" fmla="*/ 148 w 231"/>
                <a:gd name="T93" fmla="*/ 65 h 328"/>
                <a:gd name="T94" fmla="*/ 184 w 231"/>
                <a:gd name="T95" fmla="*/ 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1" h="328">
                  <a:moveTo>
                    <a:pt x="226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323"/>
                  </a:lnTo>
                  <a:lnTo>
                    <a:pt x="0" y="323"/>
                  </a:lnTo>
                  <a:lnTo>
                    <a:pt x="0" y="324"/>
                  </a:lnTo>
                  <a:lnTo>
                    <a:pt x="1" y="325"/>
                  </a:lnTo>
                  <a:lnTo>
                    <a:pt x="5" y="328"/>
                  </a:lnTo>
                  <a:lnTo>
                    <a:pt x="226" y="328"/>
                  </a:lnTo>
                  <a:lnTo>
                    <a:pt x="226" y="328"/>
                  </a:lnTo>
                  <a:lnTo>
                    <a:pt x="230" y="325"/>
                  </a:lnTo>
                  <a:lnTo>
                    <a:pt x="230" y="324"/>
                  </a:lnTo>
                  <a:lnTo>
                    <a:pt x="231" y="323"/>
                  </a:lnTo>
                  <a:lnTo>
                    <a:pt x="231" y="5"/>
                  </a:lnTo>
                  <a:lnTo>
                    <a:pt x="231" y="5"/>
                  </a:lnTo>
                  <a:lnTo>
                    <a:pt x="230" y="3"/>
                  </a:lnTo>
                  <a:lnTo>
                    <a:pt x="230" y="2"/>
                  </a:lnTo>
                  <a:lnTo>
                    <a:pt x="226" y="0"/>
                  </a:lnTo>
                  <a:lnTo>
                    <a:pt x="226" y="0"/>
                  </a:lnTo>
                  <a:close/>
                  <a:moveTo>
                    <a:pt x="83" y="270"/>
                  </a:moveTo>
                  <a:lnTo>
                    <a:pt x="45" y="270"/>
                  </a:lnTo>
                  <a:lnTo>
                    <a:pt x="45" y="232"/>
                  </a:lnTo>
                  <a:lnTo>
                    <a:pt x="83" y="232"/>
                  </a:lnTo>
                  <a:lnTo>
                    <a:pt x="83" y="270"/>
                  </a:lnTo>
                  <a:close/>
                  <a:moveTo>
                    <a:pt x="83" y="218"/>
                  </a:moveTo>
                  <a:lnTo>
                    <a:pt x="45" y="218"/>
                  </a:lnTo>
                  <a:lnTo>
                    <a:pt x="45" y="181"/>
                  </a:lnTo>
                  <a:lnTo>
                    <a:pt x="83" y="181"/>
                  </a:lnTo>
                  <a:lnTo>
                    <a:pt x="83" y="218"/>
                  </a:lnTo>
                  <a:close/>
                  <a:moveTo>
                    <a:pt x="83" y="167"/>
                  </a:moveTo>
                  <a:lnTo>
                    <a:pt x="45" y="167"/>
                  </a:lnTo>
                  <a:lnTo>
                    <a:pt x="45" y="130"/>
                  </a:lnTo>
                  <a:lnTo>
                    <a:pt x="83" y="130"/>
                  </a:lnTo>
                  <a:lnTo>
                    <a:pt x="83" y="167"/>
                  </a:lnTo>
                  <a:close/>
                  <a:moveTo>
                    <a:pt x="83" y="115"/>
                  </a:moveTo>
                  <a:lnTo>
                    <a:pt x="45" y="115"/>
                  </a:lnTo>
                  <a:lnTo>
                    <a:pt x="45" y="79"/>
                  </a:lnTo>
                  <a:lnTo>
                    <a:pt x="83" y="79"/>
                  </a:lnTo>
                  <a:lnTo>
                    <a:pt x="83" y="115"/>
                  </a:lnTo>
                  <a:close/>
                  <a:moveTo>
                    <a:pt x="83" y="65"/>
                  </a:moveTo>
                  <a:lnTo>
                    <a:pt x="45" y="65"/>
                  </a:lnTo>
                  <a:lnTo>
                    <a:pt x="45" y="28"/>
                  </a:lnTo>
                  <a:lnTo>
                    <a:pt x="83" y="28"/>
                  </a:lnTo>
                  <a:lnTo>
                    <a:pt x="83" y="65"/>
                  </a:lnTo>
                  <a:close/>
                  <a:moveTo>
                    <a:pt x="134" y="270"/>
                  </a:moveTo>
                  <a:lnTo>
                    <a:pt x="97" y="270"/>
                  </a:lnTo>
                  <a:lnTo>
                    <a:pt x="97" y="232"/>
                  </a:lnTo>
                  <a:lnTo>
                    <a:pt x="134" y="232"/>
                  </a:lnTo>
                  <a:lnTo>
                    <a:pt x="134" y="270"/>
                  </a:lnTo>
                  <a:close/>
                  <a:moveTo>
                    <a:pt x="134" y="218"/>
                  </a:moveTo>
                  <a:lnTo>
                    <a:pt x="97" y="218"/>
                  </a:lnTo>
                  <a:lnTo>
                    <a:pt x="97" y="181"/>
                  </a:lnTo>
                  <a:lnTo>
                    <a:pt x="134" y="181"/>
                  </a:lnTo>
                  <a:lnTo>
                    <a:pt x="134" y="218"/>
                  </a:lnTo>
                  <a:close/>
                  <a:moveTo>
                    <a:pt x="134" y="167"/>
                  </a:moveTo>
                  <a:lnTo>
                    <a:pt x="97" y="167"/>
                  </a:lnTo>
                  <a:lnTo>
                    <a:pt x="97" y="130"/>
                  </a:lnTo>
                  <a:lnTo>
                    <a:pt x="134" y="130"/>
                  </a:lnTo>
                  <a:lnTo>
                    <a:pt x="134" y="167"/>
                  </a:lnTo>
                  <a:close/>
                  <a:moveTo>
                    <a:pt x="134" y="115"/>
                  </a:moveTo>
                  <a:lnTo>
                    <a:pt x="97" y="115"/>
                  </a:lnTo>
                  <a:lnTo>
                    <a:pt x="97" y="79"/>
                  </a:lnTo>
                  <a:lnTo>
                    <a:pt x="134" y="79"/>
                  </a:lnTo>
                  <a:lnTo>
                    <a:pt x="134" y="115"/>
                  </a:lnTo>
                  <a:close/>
                  <a:moveTo>
                    <a:pt x="134" y="65"/>
                  </a:moveTo>
                  <a:lnTo>
                    <a:pt x="97" y="65"/>
                  </a:lnTo>
                  <a:lnTo>
                    <a:pt x="97" y="28"/>
                  </a:lnTo>
                  <a:lnTo>
                    <a:pt x="134" y="28"/>
                  </a:lnTo>
                  <a:lnTo>
                    <a:pt x="134" y="65"/>
                  </a:lnTo>
                  <a:close/>
                  <a:moveTo>
                    <a:pt x="184" y="270"/>
                  </a:moveTo>
                  <a:lnTo>
                    <a:pt x="148" y="270"/>
                  </a:lnTo>
                  <a:lnTo>
                    <a:pt x="148" y="232"/>
                  </a:lnTo>
                  <a:lnTo>
                    <a:pt x="184" y="232"/>
                  </a:lnTo>
                  <a:lnTo>
                    <a:pt x="184" y="270"/>
                  </a:lnTo>
                  <a:close/>
                  <a:moveTo>
                    <a:pt x="184" y="218"/>
                  </a:moveTo>
                  <a:lnTo>
                    <a:pt x="148" y="218"/>
                  </a:lnTo>
                  <a:lnTo>
                    <a:pt x="148" y="181"/>
                  </a:lnTo>
                  <a:lnTo>
                    <a:pt x="184" y="181"/>
                  </a:lnTo>
                  <a:lnTo>
                    <a:pt x="184" y="218"/>
                  </a:lnTo>
                  <a:close/>
                  <a:moveTo>
                    <a:pt x="184" y="167"/>
                  </a:moveTo>
                  <a:lnTo>
                    <a:pt x="148" y="167"/>
                  </a:lnTo>
                  <a:lnTo>
                    <a:pt x="148" y="130"/>
                  </a:lnTo>
                  <a:lnTo>
                    <a:pt x="184" y="130"/>
                  </a:lnTo>
                  <a:lnTo>
                    <a:pt x="184" y="167"/>
                  </a:lnTo>
                  <a:close/>
                  <a:moveTo>
                    <a:pt x="184" y="115"/>
                  </a:moveTo>
                  <a:lnTo>
                    <a:pt x="148" y="115"/>
                  </a:lnTo>
                  <a:lnTo>
                    <a:pt x="148" y="79"/>
                  </a:lnTo>
                  <a:lnTo>
                    <a:pt x="184" y="79"/>
                  </a:lnTo>
                  <a:lnTo>
                    <a:pt x="184" y="115"/>
                  </a:lnTo>
                  <a:close/>
                  <a:moveTo>
                    <a:pt x="184" y="65"/>
                  </a:moveTo>
                  <a:lnTo>
                    <a:pt x="148" y="65"/>
                  </a:lnTo>
                  <a:lnTo>
                    <a:pt x="148" y="28"/>
                  </a:lnTo>
                  <a:lnTo>
                    <a:pt x="184" y="28"/>
                  </a:lnTo>
                  <a:lnTo>
                    <a:pt x="184" y="6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pPr defTabSz="91403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99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8" name="Freeform 61">
              <a:extLst>
                <a:ext uri="{FF2B5EF4-FFF2-40B4-BE49-F238E27FC236}">
                  <a16:creationId xmlns:a16="http://schemas.microsoft.com/office/drawing/2014/main" id="{FF6F75E0-D50A-482B-AE0B-F641ABE23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641" y="2566162"/>
              <a:ext cx="369343" cy="115369"/>
            </a:xfrm>
            <a:custGeom>
              <a:avLst/>
              <a:gdLst>
                <a:gd name="T0" fmla="*/ 109 w 262"/>
                <a:gd name="T1" fmla="*/ 9 h 133"/>
                <a:gd name="T2" fmla="*/ 109 w 262"/>
                <a:gd name="T3" fmla="*/ 9 h 133"/>
                <a:gd name="T4" fmla="*/ 114 w 262"/>
                <a:gd name="T5" fmla="*/ 5 h 133"/>
                <a:gd name="T6" fmla="*/ 119 w 262"/>
                <a:gd name="T7" fmla="*/ 2 h 133"/>
                <a:gd name="T8" fmla="*/ 126 w 262"/>
                <a:gd name="T9" fmla="*/ 1 h 133"/>
                <a:gd name="T10" fmla="*/ 132 w 262"/>
                <a:gd name="T11" fmla="*/ 0 h 133"/>
                <a:gd name="T12" fmla="*/ 137 w 262"/>
                <a:gd name="T13" fmla="*/ 1 h 133"/>
                <a:gd name="T14" fmla="*/ 143 w 262"/>
                <a:gd name="T15" fmla="*/ 2 h 133"/>
                <a:gd name="T16" fmla="*/ 148 w 262"/>
                <a:gd name="T17" fmla="*/ 5 h 133"/>
                <a:gd name="T18" fmla="*/ 153 w 262"/>
                <a:gd name="T19" fmla="*/ 9 h 133"/>
                <a:gd name="T20" fmla="*/ 255 w 262"/>
                <a:gd name="T21" fmla="*/ 110 h 133"/>
                <a:gd name="T22" fmla="*/ 255 w 262"/>
                <a:gd name="T23" fmla="*/ 110 h 133"/>
                <a:gd name="T24" fmla="*/ 258 w 262"/>
                <a:gd name="T25" fmla="*/ 115 h 133"/>
                <a:gd name="T26" fmla="*/ 261 w 262"/>
                <a:gd name="T27" fmla="*/ 119 h 133"/>
                <a:gd name="T28" fmla="*/ 262 w 262"/>
                <a:gd name="T29" fmla="*/ 123 h 133"/>
                <a:gd name="T30" fmla="*/ 262 w 262"/>
                <a:gd name="T31" fmla="*/ 126 h 133"/>
                <a:gd name="T32" fmla="*/ 260 w 262"/>
                <a:gd name="T33" fmla="*/ 129 h 133"/>
                <a:gd name="T34" fmla="*/ 256 w 262"/>
                <a:gd name="T35" fmla="*/ 130 h 133"/>
                <a:gd name="T36" fmla="*/ 252 w 262"/>
                <a:gd name="T37" fmla="*/ 131 h 133"/>
                <a:gd name="T38" fmla="*/ 246 w 262"/>
                <a:gd name="T39" fmla="*/ 133 h 133"/>
                <a:gd name="T40" fmla="*/ 17 w 262"/>
                <a:gd name="T41" fmla="*/ 133 h 133"/>
                <a:gd name="T42" fmla="*/ 17 w 262"/>
                <a:gd name="T43" fmla="*/ 133 h 133"/>
                <a:gd name="T44" fmla="*/ 11 w 262"/>
                <a:gd name="T45" fmla="*/ 131 h 133"/>
                <a:gd name="T46" fmla="*/ 7 w 262"/>
                <a:gd name="T47" fmla="*/ 130 h 133"/>
                <a:gd name="T48" fmla="*/ 3 w 262"/>
                <a:gd name="T49" fmla="*/ 129 h 133"/>
                <a:gd name="T50" fmla="*/ 2 w 262"/>
                <a:gd name="T51" fmla="*/ 126 h 133"/>
                <a:gd name="T52" fmla="*/ 0 w 262"/>
                <a:gd name="T53" fmla="*/ 123 h 133"/>
                <a:gd name="T54" fmla="*/ 2 w 262"/>
                <a:gd name="T55" fmla="*/ 119 h 133"/>
                <a:gd name="T56" fmla="*/ 4 w 262"/>
                <a:gd name="T57" fmla="*/ 115 h 133"/>
                <a:gd name="T58" fmla="*/ 8 w 262"/>
                <a:gd name="T59" fmla="*/ 110 h 133"/>
                <a:gd name="T60" fmla="*/ 109 w 262"/>
                <a:gd name="T61" fmla="*/ 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2" h="133">
                  <a:moveTo>
                    <a:pt x="109" y="9"/>
                  </a:moveTo>
                  <a:lnTo>
                    <a:pt x="109" y="9"/>
                  </a:lnTo>
                  <a:lnTo>
                    <a:pt x="114" y="5"/>
                  </a:lnTo>
                  <a:lnTo>
                    <a:pt x="119" y="2"/>
                  </a:lnTo>
                  <a:lnTo>
                    <a:pt x="126" y="1"/>
                  </a:lnTo>
                  <a:lnTo>
                    <a:pt x="132" y="0"/>
                  </a:lnTo>
                  <a:lnTo>
                    <a:pt x="137" y="1"/>
                  </a:lnTo>
                  <a:lnTo>
                    <a:pt x="143" y="2"/>
                  </a:lnTo>
                  <a:lnTo>
                    <a:pt x="148" y="5"/>
                  </a:lnTo>
                  <a:lnTo>
                    <a:pt x="153" y="9"/>
                  </a:lnTo>
                  <a:lnTo>
                    <a:pt x="255" y="110"/>
                  </a:lnTo>
                  <a:lnTo>
                    <a:pt x="255" y="110"/>
                  </a:lnTo>
                  <a:lnTo>
                    <a:pt x="258" y="115"/>
                  </a:lnTo>
                  <a:lnTo>
                    <a:pt x="261" y="119"/>
                  </a:lnTo>
                  <a:lnTo>
                    <a:pt x="262" y="123"/>
                  </a:lnTo>
                  <a:lnTo>
                    <a:pt x="262" y="126"/>
                  </a:lnTo>
                  <a:lnTo>
                    <a:pt x="260" y="129"/>
                  </a:lnTo>
                  <a:lnTo>
                    <a:pt x="256" y="130"/>
                  </a:lnTo>
                  <a:lnTo>
                    <a:pt x="252" y="131"/>
                  </a:lnTo>
                  <a:lnTo>
                    <a:pt x="246" y="133"/>
                  </a:lnTo>
                  <a:lnTo>
                    <a:pt x="17" y="133"/>
                  </a:lnTo>
                  <a:lnTo>
                    <a:pt x="17" y="133"/>
                  </a:lnTo>
                  <a:lnTo>
                    <a:pt x="11" y="131"/>
                  </a:lnTo>
                  <a:lnTo>
                    <a:pt x="7" y="130"/>
                  </a:lnTo>
                  <a:lnTo>
                    <a:pt x="3" y="129"/>
                  </a:lnTo>
                  <a:lnTo>
                    <a:pt x="2" y="126"/>
                  </a:lnTo>
                  <a:lnTo>
                    <a:pt x="0" y="123"/>
                  </a:lnTo>
                  <a:lnTo>
                    <a:pt x="2" y="119"/>
                  </a:lnTo>
                  <a:lnTo>
                    <a:pt x="4" y="115"/>
                  </a:lnTo>
                  <a:lnTo>
                    <a:pt x="8" y="110"/>
                  </a:lnTo>
                  <a:lnTo>
                    <a:pt x="109" y="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pPr defTabSz="91403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99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9" name="Freeform 62">
              <a:extLst>
                <a:ext uri="{FF2B5EF4-FFF2-40B4-BE49-F238E27FC236}">
                  <a16:creationId xmlns:a16="http://schemas.microsoft.com/office/drawing/2014/main" id="{425F5D13-465D-4BD5-9AF8-A41F7F4C50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2131" y="2587847"/>
              <a:ext cx="403176" cy="384272"/>
            </a:xfrm>
            <a:custGeom>
              <a:avLst/>
              <a:gdLst>
                <a:gd name="T0" fmla="*/ 7 w 286"/>
                <a:gd name="T1" fmla="*/ 0 h 443"/>
                <a:gd name="T2" fmla="*/ 4 w 286"/>
                <a:gd name="T3" fmla="*/ 0 h 443"/>
                <a:gd name="T4" fmla="*/ 2 w 286"/>
                <a:gd name="T5" fmla="*/ 4 h 443"/>
                <a:gd name="T6" fmla="*/ 0 w 286"/>
                <a:gd name="T7" fmla="*/ 436 h 443"/>
                <a:gd name="T8" fmla="*/ 2 w 286"/>
                <a:gd name="T9" fmla="*/ 439 h 443"/>
                <a:gd name="T10" fmla="*/ 4 w 286"/>
                <a:gd name="T11" fmla="*/ 441 h 443"/>
                <a:gd name="T12" fmla="*/ 280 w 286"/>
                <a:gd name="T13" fmla="*/ 443 h 443"/>
                <a:gd name="T14" fmla="*/ 282 w 286"/>
                <a:gd name="T15" fmla="*/ 441 h 443"/>
                <a:gd name="T16" fmla="*/ 286 w 286"/>
                <a:gd name="T17" fmla="*/ 439 h 443"/>
                <a:gd name="T18" fmla="*/ 286 w 286"/>
                <a:gd name="T19" fmla="*/ 7 h 443"/>
                <a:gd name="T20" fmla="*/ 286 w 286"/>
                <a:gd name="T21" fmla="*/ 4 h 443"/>
                <a:gd name="T22" fmla="*/ 282 w 286"/>
                <a:gd name="T23" fmla="*/ 0 h 443"/>
                <a:gd name="T24" fmla="*/ 280 w 286"/>
                <a:gd name="T25" fmla="*/ 0 h 443"/>
                <a:gd name="T26" fmla="*/ 57 w 286"/>
                <a:gd name="T27" fmla="*/ 393 h 443"/>
                <a:gd name="T28" fmla="*/ 103 w 286"/>
                <a:gd name="T29" fmla="*/ 348 h 443"/>
                <a:gd name="T30" fmla="*/ 103 w 286"/>
                <a:gd name="T31" fmla="*/ 333 h 443"/>
                <a:gd name="T32" fmla="*/ 57 w 286"/>
                <a:gd name="T33" fmla="*/ 287 h 443"/>
                <a:gd name="T34" fmla="*/ 103 w 286"/>
                <a:gd name="T35" fmla="*/ 333 h 443"/>
                <a:gd name="T36" fmla="*/ 57 w 286"/>
                <a:gd name="T37" fmla="*/ 269 h 443"/>
                <a:gd name="T38" fmla="*/ 103 w 286"/>
                <a:gd name="T39" fmla="*/ 224 h 443"/>
                <a:gd name="T40" fmla="*/ 103 w 286"/>
                <a:gd name="T41" fmla="*/ 206 h 443"/>
                <a:gd name="T42" fmla="*/ 57 w 286"/>
                <a:gd name="T43" fmla="*/ 161 h 443"/>
                <a:gd name="T44" fmla="*/ 103 w 286"/>
                <a:gd name="T45" fmla="*/ 206 h 443"/>
                <a:gd name="T46" fmla="*/ 57 w 286"/>
                <a:gd name="T47" fmla="*/ 143 h 443"/>
                <a:gd name="T48" fmla="*/ 103 w 286"/>
                <a:gd name="T49" fmla="*/ 98 h 443"/>
                <a:gd name="T50" fmla="*/ 103 w 286"/>
                <a:gd name="T51" fmla="*/ 80 h 443"/>
                <a:gd name="T52" fmla="*/ 57 w 286"/>
                <a:gd name="T53" fmla="*/ 34 h 443"/>
                <a:gd name="T54" fmla="*/ 103 w 286"/>
                <a:gd name="T55" fmla="*/ 80 h 443"/>
                <a:gd name="T56" fmla="*/ 120 w 286"/>
                <a:gd name="T57" fmla="*/ 393 h 443"/>
                <a:gd name="T58" fmla="*/ 166 w 286"/>
                <a:gd name="T59" fmla="*/ 348 h 443"/>
                <a:gd name="T60" fmla="*/ 166 w 286"/>
                <a:gd name="T61" fmla="*/ 333 h 443"/>
                <a:gd name="T62" fmla="*/ 120 w 286"/>
                <a:gd name="T63" fmla="*/ 287 h 443"/>
                <a:gd name="T64" fmla="*/ 166 w 286"/>
                <a:gd name="T65" fmla="*/ 333 h 443"/>
                <a:gd name="T66" fmla="*/ 120 w 286"/>
                <a:gd name="T67" fmla="*/ 269 h 443"/>
                <a:gd name="T68" fmla="*/ 166 w 286"/>
                <a:gd name="T69" fmla="*/ 224 h 443"/>
                <a:gd name="T70" fmla="*/ 166 w 286"/>
                <a:gd name="T71" fmla="*/ 206 h 443"/>
                <a:gd name="T72" fmla="*/ 120 w 286"/>
                <a:gd name="T73" fmla="*/ 161 h 443"/>
                <a:gd name="T74" fmla="*/ 166 w 286"/>
                <a:gd name="T75" fmla="*/ 206 h 443"/>
                <a:gd name="T76" fmla="*/ 120 w 286"/>
                <a:gd name="T77" fmla="*/ 143 h 443"/>
                <a:gd name="T78" fmla="*/ 166 w 286"/>
                <a:gd name="T79" fmla="*/ 98 h 443"/>
                <a:gd name="T80" fmla="*/ 166 w 286"/>
                <a:gd name="T81" fmla="*/ 80 h 443"/>
                <a:gd name="T82" fmla="*/ 120 w 286"/>
                <a:gd name="T83" fmla="*/ 34 h 443"/>
                <a:gd name="T84" fmla="*/ 166 w 286"/>
                <a:gd name="T85" fmla="*/ 80 h 443"/>
                <a:gd name="T86" fmla="*/ 184 w 286"/>
                <a:gd name="T87" fmla="*/ 393 h 443"/>
                <a:gd name="T88" fmla="*/ 229 w 286"/>
                <a:gd name="T89" fmla="*/ 348 h 443"/>
                <a:gd name="T90" fmla="*/ 229 w 286"/>
                <a:gd name="T91" fmla="*/ 333 h 443"/>
                <a:gd name="T92" fmla="*/ 184 w 286"/>
                <a:gd name="T93" fmla="*/ 287 h 443"/>
                <a:gd name="T94" fmla="*/ 229 w 286"/>
                <a:gd name="T95" fmla="*/ 333 h 443"/>
                <a:gd name="T96" fmla="*/ 184 w 286"/>
                <a:gd name="T97" fmla="*/ 269 h 443"/>
                <a:gd name="T98" fmla="*/ 229 w 286"/>
                <a:gd name="T99" fmla="*/ 224 h 443"/>
                <a:gd name="T100" fmla="*/ 229 w 286"/>
                <a:gd name="T101" fmla="*/ 206 h 443"/>
                <a:gd name="T102" fmla="*/ 184 w 286"/>
                <a:gd name="T103" fmla="*/ 161 h 443"/>
                <a:gd name="T104" fmla="*/ 229 w 286"/>
                <a:gd name="T105" fmla="*/ 206 h 443"/>
                <a:gd name="T106" fmla="*/ 184 w 286"/>
                <a:gd name="T107" fmla="*/ 143 h 443"/>
                <a:gd name="T108" fmla="*/ 229 w 286"/>
                <a:gd name="T109" fmla="*/ 98 h 443"/>
                <a:gd name="T110" fmla="*/ 229 w 286"/>
                <a:gd name="T111" fmla="*/ 80 h 443"/>
                <a:gd name="T112" fmla="*/ 184 w 286"/>
                <a:gd name="T113" fmla="*/ 34 h 443"/>
                <a:gd name="T114" fmla="*/ 229 w 286"/>
                <a:gd name="T115" fmla="*/ 8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6" h="443">
                  <a:moveTo>
                    <a:pt x="280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436"/>
                  </a:lnTo>
                  <a:lnTo>
                    <a:pt x="0" y="436"/>
                  </a:lnTo>
                  <a:lnTo>
                    <a:pt x="2" y="439"/>
                  </a:lnTo>
                  <a:lnTo>
                    <a:pt x="3" y="440"/>
                  </a:lnTo>
                  <a:lnTo>
                    <a:pt x="4" y="441"/>
                  </a:lnTo>
                  <a:lnTo>
                    <a:pt x="7" y="443"/>
                  </a:lnTo>
                  <a:lnTo>
                    <a:pt x="280" y="443"/>
                  </a:lnTo>
                  <a:lnTo>
                    <a:pt x="280" y="443"/>
                  </a:lnTo>
                  <a:lnTo>
                    <a:pt x="282" y="441"/>
                  </a:lnTo>
                  <a:lnTo>
                    <a:pt x="285" y="440"/>
                  </a:lnTo>
                  <a:lnTo>
                    <a:pt x="286" y="439"/>
                  </a:lnTo>
                  <a:lnTo>
                    <a:pt x="286" y="436"/>
                  </a:lnTo>
                  <a:lnTo>
                    <a:pt x="286" y="7"/>
                  </a:lnTo>
                  <a:lnTo>
                    <a:pt x="286" y="7"/>
                  </a:lnTo>
                  <a:lnTo>
                    <a:pt x="286" y="4"/>
                  </a:lnTo>
                  <a:lnTo>
                    <a:pt x="285" y="1"/>
                  </a:lnTo>
                  <a:lnTo>
                    <a:pt x="282" y="0"/>
                  </a:lnTo>
                  <a:lnTo>
                    <a:pt x="280" y="0"/>
                  </a:lnTo>
                  <a:lnTo>
                    <a:pt x="280" y="0"/>
                  </a:lnTo>
                  <a:close/>
                  <a:moveTo>
                    <a:pt x="103" y="393"/>
                  </a:moveTo>
                  <a:lnTo>
                    <a:pt x="57" y="393"/>
                  </a:lnTo>
                  <a:lnTo>
                    <a:pt x="57" y="348"/>
                  </a:lnTo>
                  <a:lnTo>
                    <a:pt x="103" y="348"/>
                  </a:lnTo>
                  <a:lnTo>
                    <a:pt x="103" y="393"/>
                  </a:lnTo>
                  <a:close/>
                  <a:moveTo>
                    <a:pt x="103" y="333"/>
                  </a:moveTo>
                  <a:lnTo>
                    <a:pt x="57" y="333"/>
                  </a:lnTo>
                  <a:lnTo>
                    <a:pt x="57" y="287"/>
                  </a:lnTo>
                  <a:lnTo>
                    <a:pt x="103" y="287"/>
                  </a:lnTo>
                  <a:lnTo>
                    <a:pt x="103" y="333"/>
                  </a:lnTo>
                  <a:close/>
                  <a:moveTo>
                    <a:pt x="103" y="269"/>
                  </a:moveTo>
                  <a:lnTo>
                    <a:pt x="57" y="269"/>
                  </a:lnTo>
                  <a:lnTo>
                    <a:pt x="57" y="224"/>
                  </a:lnTo>
                  <a:lnTo>
                    <a:pt x="103" y="224"/>
                  </a:lnTo>
                  <a:lnTo>
                    <a:pt x="103" y="269"/>
                  </a:lnTo>
                  <a:close/>
                  <a:moveTo>
                    <a:pt x="103" y="206"/>
                  </a:moveTo>
                  <a:lnTo>
                    <a:pt x="57" y="206"/>
                  </a:lnTo>
                  <a:lnTo>
                    <a:pt x="57" y="161"/>
                  </a:lnTo>
                  <a:lnTo>
                    <a:pt x="103" y="161"/>
                  </a:lnTo>
                  <a:lnTo>
                    <a:pt x="103" y="206"/>
                  </a:lnTo>
                  <a:close/>
                  <a:moveTo>
                    <a:pt x="103" y="143"/>
                  </a:moveTo>
                  <a:lnTo>
                    <a:pt x="57" y="143"/>
                  </a:lnTo>
                  <a:lnTo>
                    <a:pt x="57" y="98"/>
                  </a:lnTo>
                  <a:lnTo>
                    <a:pt x="103" y="98"/>
                  </a:lnTo>
                  <a:lnTo>
                    <a:pt x="103" y="143"/>
                  </a:lnTo>
                  <a:close/>
                  <a:moveTo>
                    <a:pt x="103" y="80"/>
                  </a:moveTo>
                  <a:lnTo>
                    <a:pt x="57" y="80"/>
                  </a:lnTo>
                  <a:lnTo>
                    <a:pt x="57" y="34"/>
                  </a:lnTo>
                  <a:lnTo>
                    <a:pt x="103" y="34"/>
                  </a:lnTo>
                  <a:lnTo>
                    <a:pt x="103" y="80"/>
                  </a:lnTo>
                  <a:close/>
                  <a:moveTo>
                    <a:pt x="166" y="393"/>
                  </a:moveTo>
                  <a:lnTo>
                    <a:pt x="120" y="393"/>
                  </a:lnTo>
                  <a:lnTo>
                    <a:pt x="120" y="348"/>
                  </a:lnTo>
                  <a:lnTo>
                    <a:pt x="166" y="348"/>
                  </a:lnTo>
                  <a:lnTo>
                    <a:pt x="166" y="393"/>
                  </a:lnTo>
                  <a:close/>
                  <a:moveTo>
                    <a:pt x="166" y="333"/>
                  </a:moveTo>
                  <a:lnTo>
                    <a:pt x="120" y="333"/>
                  </a:lnTo>
                  <a:lnTo>
                    <a:pt x="120" y="287"/>
                  </a:lnTo>
                  <a:lnTo>
                    <a:pt x="166" y="287"/>
                  </a:lnTo>
                  <a:lnTo>
                    <a:pt x="166" y="333"/>
                  </a:lnTo>
                  <a:close/>
                  <a:moveTo>
                    <a:pt x="166" y="269"/>
                  </a:moveTo>
                  <a:lnTo>
                    <a:pt x="120" y="269"/>
                  </a:lnTo>
                  <a:lnTo>
                    <a:pt x="120" y="224"/>
                  </a:lnTo>
                  <a:lnTo>
                    <a:pt x="166" y="224"/>
                  </a:lnTo>
                  <a:lnTo>
                    <a:pt x="166" y="269"/>
                  </a:lnTo>
                  <a:close/>
                  <a:moveTo>
                    <a:pt x="166" y="206"/>
                  </a:moveTo>
                  <a:lnTo>
                    <a:pt x="120" y="206"/>
                  </a:lnTo>
                  <a:lnTo>
                    <a:pt x="120" y="161"/>
                  </a:lnTo>
                  <a:lnTo>
                    <a:pt x="166" y="161"/>
                  </a:lnTo>
                  <a:lnTo>
                    <a:pt x="166" y="206"/>
                  </a:lnTo>
                  <a:close/>
                  <a:moveTo>
                    <a:pt x="166" y="143"/>
                  </a:moveTo>
                  <a:lnTo>
                    <a:pt x="120" y="143"/>
                  </a:lnTo>
                  <a:lnTo>
                    <a:pt x="120" y="98"/>
                  </a:lnTo>
                  <a:lnTo>
                    <a:pt x="166" y="98"/>
                  </a:lnTo>
                  <a:lnTo>
                    <a:pt x="166" y="143"/>
                  </a:lnTo>
                  <a:close/>
                  <a:moveTo>
                    <a:pt x="166" y="80"/>
                  </a:moveTo>
                  <a:lnTo>
                    <a:pt x="120" y="80"/>
                  </a:lnTo>
                  <a:lnTo>
                    <a:pt x="120" y="34"/>
                  </a:lnTo>
                  <a:lnTo>
                    <a:pt x="166" y="34"/>
                  </a:lnTo>
                  <a:lnTo>
                    <a:pt x="166" y="80"/>
                  </a:lnTo>
                  <a:close/>
                  <a:moveTo>
                    <a:pt x="229" y="393"/>
                  </a:moveTo>
                  <a:lnTo>
                    <a:pt x="184" y="393"/>
                  </a:lnTo>
                  <a:lnTo>
                    <a:pt x="184" y="348"/>
                  </a:lnTo>
                  <a:lnTo>
                    <a:pt x="229" y="348"/>
                  </a:lnTo>
                  <a:lnTo>
                    <a:pt x="229" y="393"/>
                  </a:lnTo>
                  <a:close/>
                  <a:moveTo>
                    <a:pt x="229" y="333"/>
                  </a:moveTo>
                  <a:lnTo>
                    <a:pt x="184" y="333"/>
                  </a:lnTo>
                  <a:lnTo>
                    <a:pt x="184" y="287"/>
                  </a:lnTo>
                  <a:lnTo>
                    <a:pt x="229" y="287"/>
                  </a:lnTo>
                  <a:lnTo>
                    <a:pt x="229" y="333"/>
                  </a:lnTo>
                  <a:close/>
                  <a:moveTo>
                    <a:pt x="229" y="269"/>
                  </a:moveTo>
                  <a:lnTo>
                    <a:pt x="184" y="269"/>
                  </a:lnTo>
                  <a:lnTo>
                    <a:pt x="184" y="224"/>
                  </a:lnTo>
                  <a:lnTo>
                    <a:pt x="229" y="224"/>
                  </a:lnTo>
                  <a:lnTo>
                    <a:pt x="229" y="269"/>
                  </a:lnTo>
                  <a:close/>
                  <a:moveTo>
                    <a:pt x="229" y="206"/>
                  </a:moveTo>
                  <a:lnTo>
                    <a:pt x="184" y="206"/>
                  </a:lnTo>
                  <a:lnTo>
                    <a:pt x="184" y="161"/>
                  </a:lnTo>
                  <a:lnTo>
                    <a:pt x="229" y="161"/>
                  </a:lnTo>
                  <a:lnTo>
                    <a:pt x="229" y="206"/>
                  </a:lnTo>
                  <a:close/>
                  <a:moveTo>
                    <a:pt x="229" y="143"/>
                  </a:moveTo>
                  <a:lnTo>
                    <a:pt x="184" y="143"/>
                  </a:lnTo>
                  <a:lnTo>
                    <a:pt x="184" y="98"/>
                  </a:lnTo>
                  <a:lnTo>
                    <a:pt x="229" y="98"/>
                  </a:lnTo>
                  <a:lnTo>
                    <a:pt x="229" y="143"/>
                  </a:lnTo>
                  <a:close/>
                  <a:moveTo>
                    <a:pt x="229" y="80"/>
                  </a:moveTo>
                  <a:lnTo>
                    <a:pt x="184" y="80"/>
                  </a:lnTo>
                  <a:lnTo>
                    <a:pt x="184" y="34"/>
                  </a:lnTo>
                  <a:lnTo>
                    <a:pt x="229" y="34"/>
                  </a:lnTo>
                  <a:lnTo>
                    <a:pt x="229" y="8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pPr defTabSz="91403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99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0" name="Freeform 63">
              <a:extLst>
                <a:ext uri="{FF2B5EF4-FFF2-40B4-BE49-F238E27FC236}">
                  <a16:creationId xmlns:a16="http://schemas.microsoft.com/office/drawing/2014/main" id="{11499BD3-E23A-49B0-8F75-EDD72D22C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936" y="2437782"/>
              <a:ext cx="456745" cy="142258"/>
            </a:xfrm>
            <a:custGeom>
              <a:avLst/>
              <a:gdLst>
                <a:gd name="T0" fmla="*/ 135 w 324"/>
                <a:gd name="T1" fmla="*/ 11 h 164"/>
                <a:gd name="T2" fmla="*/ 135 w 324"/>
                <a:gd name="T3" fmla="*/ 11 h 164"/>
                <a:gd name="T4" fmla="*/ 140 w 324"/>
                <a:gd name="T5" fmla="*/ 6 h 164"/>
                <a:gd name="T6" fmla="*/ 148 w 324"/>
                <a:gd name="T7" fmla="*/ 3 h 164"/>
                <a:gd name="T8" fmla="*/ 154 w 324"/>
                <a:gd name="T9" fmla="*/ 0 h 164"/>
                <a:gd name="T10" fmla="*/ 162 w 324"/>
                <a:gd name="T11" fmla="*/ 0 h 164"/>
                <a:gd name="T12" fmla="*/ 169 w 324"/>
                <a:gd name="T13" fmla="*/ 0 h 164"/>
                <a:gd name="T14" fmla="*/ 177 w 324"/>
                <a:gd name="T15" fmla="*/ 3 h 164"/>
                <a:gd name="T16" fmla="*/ 183 w 324"/>
                <a:gd name="T17" fmla="*/ 6 h 164"/>
                <a:gd name="T18" fmla="*/ 190 w 324"/>
                <a:gd name="T19" fmla="*/ 11 h 164"/>
                <a:gd name="T20" fmla="*/ 315 w 324"/>
                <a:gd name="T21" fmla="*/ 137 h 164"/>
                <a:gd name="T22" fmla="*/ 315 w 324"/>
                <a:gd name="T23" fmla="*/ 137 h 164"/>
                <a:gd name="T24" fmla="*/ 320 w 324"/>
                <a:gd name="T25" fmla="*/ 142 h 164"/>
                <a:gd name="T26" fmla="*/ 322 w 324"/>
                <a:gd name="T27" fmla="*/ 147 h 164"/>
                <a:gd name="T28" fmla="*/ 324 w 324"/>
                <a:gd name="T29" fmla="*/ 152 h 164"/>
                <a:gd name="T30" fmla="*/ 324 w 324"/>
                <a:gd name="T31" fmla="*/ 156 h 164"/>
                <a:gd name="T32" fmla="*/ 321 w 324"/>
                <a:gd name="T33" fmla="*/ 159 h 164"/>
                <a:gd name="T34" fmla="*/ 317 w 324"/>
                <a:gd name="T35" fmla="*/ 162 h 164"/>
                <a:gd name="T36" fmla="*/ 311 w 324"/>
                <a:gd name="T37" fmla="*/ 163 h 164"/>
                <a:gd name="T38" fmla="*/ 303 w 324"/>
                <a:gd name="T39" fmla="*/ 164 h 164"/>
                <a:gd name="T40" fmla="*/ 20 w 324"/>
                <a:gd name="T41" fmla="*/ 164 h 164"/>
                <a:gd name="T42" fmla="*/ 20 w 324"/>
                <a:gd name="T43" fmla="*/ 164 h 164"/>
                <a:gd name="T44" fmla="*/ 13 w 324"/>
                <a:gd name="T45" fmla="*/ 163 h 164"/>
                <a:gd name="T46" fmla="*/ 8 w 324"/>
                <a:gd name="T47" fmla="*/ 162 h 164"/>
                <a:gd name="T48" fmla="*/ 4 w 324"/>
                <a:gd name="T49" fmla="*/ 159 h 164"/>
                <a:gd name="T50" fmla="*/ 1 w 324"/>
                <a:gd name="T51" fmla="*/ 156 h 164"/>
                <a:gd name="T52" fmla="*/ 0 w 324"/>
                <a:gd name="T53" fmla="*/ 152 h 164"/>
                <a:gd name="T54" fmla="*/ 1 w 324"/>
                <a:gd name="T55" fmla="*/ 147 h 164"/>
                <a:gd name="T56" fmla="*/ 4 w 324"/>
                <a:gd name="T57" fmla="*/ 142 h 164"/>
                <a:gd name="T58" fmla="*/ 9 w 324"/>
                <a:gd name="T59" fmla="*/ 137 h 164"/>
                <a:gd name="T60" fmla="*/ 135 w 324"/>
                <a:gd name="T61" fmla="*/ 1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4" h="164">
                  <a:moveTo>
                    <a:pt x="135" y="11"/>
                  </a:moveTo>
                  <a:lnTo>
                    <a:pt x="135" y="11"/>
                  </a:lnTo>
                  <a:lnTo>
                    <a:pt x="140" y="6"/>
                  </a:lnTo>
                  <a:lnTo>
                    <a:pt x="148" y="3"/>
                  </a:lnTo>
                  <a:lnTo>
                    <a:pt x="154" y="0"/>
                  </a:lnTo>
                  <a:lnTo>
                    <a:pt x="162" y="0"/>
                  </a:lnTo>
                  <a:lnTo>
                    <a:pt x="169" y="0"/>
                  </a:lnTo>
                  <a:lnTo>
                    <a:pt x="177" y="3"/>
                  </a:lnTo>
                  <a:lnTo>
                    <a:pt x="183" y="6"/>
                  </a:lnTo>
                  <a:lnTo>
                    <a:pt x="190" y="11"/>
                  </a:lnTo>
                  <a:lnTo>
                    <a:pt x="315" y="137"/>
                  </a:lnTo>
                  <a:lnTo>
                    <a:pt x="315" y="137"/>
                  </a:lnTo>
                  <a:lnTo>
                    <a:pt x="320" y="142"/>
                  </a:lnTo>
                  <a:lnTo>
                    <a:pt x="322" y="147"/>
                  </a:lnTo>
                  <a:lnTo>
                    <a:pt x="324" y="152"/>
                  </a:lnTo>
                  <a:lnTo>
                    <a:pt x="324" y="156"/>
                  </a:lnTo>
                  <a:lnTo>
                    <a:pt x="321" y="159"/>
                  </a:lnTo>
                  <a:lnTo>
                    <a:pt x="317" y="162"/>
                  </a:lnTo>
                  <a:lnTo>
                    <a:pt x="311" y="163"/>
                  </a:lnTo>
                  <a:lnTo>
                    <a:pt x="303" y="164"/>
                  </a:lnTo>
                  <a:lnTo>
                    <a:pt x="20" y="164"/>
                  </a:lnTo>
                  <a:lnTo>
                    <a:pt x="20" y="164"/>
                  </a:lnTo>
                  <a:lnTo>
                    <a:pt x="13" y="163"/>
                  </a:lnTo>
                  <a:lnTo>
                    <a:pt x="8" y="162"/>
                  </a:lnTo>
                  <a:lnTo>
                    <a:pt x="4" y="159"/>
                  </a:lnTo>
                  <a:lnTo>
                    <a:pt x="1" y="156"/>
                  </a:lnTo>
                  <a:lnTo>
                    <a:pt x="0" y="152"/>
                  </a:lnTo>
                  <a:lnTo>
                    <a:pt x="1" y="147"/>
                  </a:lnTo>
                  <a:lnTo>
                    <a:pt x="4" y="142"/>
                  </a:lnTo>
                  <a:lnTo>
                    <a:pt x="9" y="137"/>
                  </a:lnTo>
                  <a:lnTo>
                    <a:pt x="135" y="1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pPr defTabSz="91403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99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1" name="等腰三角形 49">
              <a:extLst>
                <a:ext uri="{FF2B5EF4-FFF2-40B4-BE49-F238E27FC236}">
                  <a16:creationId xmlns:a16="http://schemas.microsoft.com/office/drawing/2014/main" id="{C57A804A-4C00-4DEF-B8F2-D4B9956330AB}"/>
                </a:ext>
              </a:extLst>
            </p:cNvPr>
            <p:cNvSpPr/>
            <p:nvPr/>
          </p:nvSpPr>
          <p:spPr>
            <a:xfrm rot="16200000">
              <a:off x="2764781" y="3453318"/>
              <a:ext cx="1339223" cy="891342"/>
            </a:xfrm>
            <a:prstGeom prst="triangle">
              <a:avLst>
                <a:gd name="adj" fmla="val 78365"/>
              </a:avLst>
            </a:prstGeom>
            <a:gradFill>
              <a:gsLst>
                <a:gs pos="0">
                  <a:srgbClr val="77D4F9"/>
                </a:gs>
                <a:gs pos="100000">
                  <a:srgbClr val="FF7A00"/>
                </a:gs>
                <a:gs pos="100000">
                  <a:srgbClr val="FF0300"/>
                </a:gs>
                <a:gs pos="100000">
                  <a:srgbClr val="4D0808"/>
                </a:gs>
              </a:gsLst>
              <a:lin ang="162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lIns="121887" tIns="60944" rIns="121887" bIns="60944" rtlCol="0" anchor="ctr"/>
            <a:lstStyle/>
            <a:p>
              <a:pPr algn="ctr" defTabSz="91403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99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2" name="TextBox 30">
              <a:extLst>
                <a:ext uri="{FF2B5EF4-FFF2-40B4-BE49-F238E27FC236}">
                  <a16:creationId xmlns:a16="http://schemas.microsoft.com/office/drawing/2014/main" id="{17C77F97-EEBD-4568-B937-F76A8FF24996}"/>
                </a:ext>
              </a:extLst>
            </p:cNvPr>
            <p:cNvSpPr txBox="1"/>
            <p:nvPr/>
          </p:nvSpPr>
          <p:spPr>
            <a:xfrm>
              <a:off x="870058" y="4540042"/>
              <a:ext cx="2747455" cy="596157"/>
            </a:xfrm>
            <a:prstGeom prst="rect">
              <a:avLst/>
            </a:prstGeom>
            <a:noFill/>
          </p:spPr>
          <p:txBody>
            <a:bodyPr wrap="square" lIns="121871" tIns="60936" rIns="121871" bIns="60936" rtlCol="0">
              <a:spAutoFit/>
            </a:bodyPr>
            <a:lstStyle/>
            <a:p>
              <a:pPr defTabSz="91403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399" b="1" kern="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DME: </a:t>
              </a:r>
            </a:p>
            <a:p>
              <a:pPr defTabSz="91403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399" b="1" kern="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Unified management and O&amp;M of central and branch offices</a:t>
              </a:r>
              <a:endParaRPr lang="en-US" altLang="zh-CN" sz="1799" b="1" kern="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3" name="TextBox 30">
              <a:extLst>
                <a:ext uri="{FF2B5EF4-FFF2-40B4-BE49-F238E27FC236}">
                  <a16:creationId xmlns:a16="http://schemas.microsoft.com/office/drawing/2014/main" id="{C160110D-0EA7-433E-B794-865FE5CA14BB}"/>
                </a:ext>
              </a:extLst>
            </p:cNvPr>
            <p:cNvSpPr txBox="1"/>
            <p:nvPr/>
          </p:nvSpPr>
          <p:spPr>
            <a:xfrm>
              <a:off x="4240028" y="1280088"/>
              <a:ext cx="2253497" cy="817034"/>
            </a:xfrm>
            <a:prstGeom prst="rect">
              <a:avLst/>
            </a:prstGeom>
            <a:noFill/>
          </p:spPr>
          <p:txBody>
            <a:bodyPr wrap="square" lIns="121871" tIns="60936" rIns="121871" bIns="60936" rtlCol="0">
              <a:spAutoFit/>
            </a:bodyPr>
            <a:lstStyle/>
            <a:p>
              <a:pPr defTabSz="914034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399" b="1" kern="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Device Manager: </a:t>
              </a:r>
            </a:p>
            <a:p>
              <a:pPr defTabSz="914034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399" b="1" kern="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single-node integrated management</a:t>
              </a:r>
              <a:endParaRPr lang="en-US" altLang="zh-CN" sz="2799" b="1" kern="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4" name="TextBox 443">
              <a:extLst>
                <a:ext uri="{FF2B5EF4-FFF2-40B4-BE49-F238E27FC236}">
                  <a16:creationId xmlns:a16="http://schemas.microsoft.com/office/drawing/2014/main" id="{ECAA0662-FF46-4E14-9D30-69DF7CF14A5E}"/>
                </a:ext>
              </a:extLst>
            </p:cNvPr>
            <p:cNvSpPr txBox="1"/>
            <p:nvPr/>
          </p:nvSpPr>
          <p:spPr>
            <a:xfrm>
              <a:off x="2179519" y="1801985"/>
              <a:ext cx="758181" cy="228825"/>
            </a:xfrm>
            <a:prstGeom prst="rect">
              <a:avLst/>
            </a:prstGeom>
            <a:noFill/>
          </p:spPr>
          <p:txBody>
            <a:bodyPr wrap="square" lIns="121871" tIns="60936" rIns="121871" bIns="60936" rtlCol="0">
              <a:spAutoFit/>
            </a:bodyPr>
            <a:lstStyle/>
            <a:p>
              <a:pPr defTabSz="91403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119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branch</a:t>
              </a:r>
            </a:p>
          </p:txBody>
        </p:sp>
        <p:sp>
          <p:nvSpPr>
            <p:cNvPr id="215" name="TextBox 443">
              <a:extLst>
                <a:ext uri="{FF2B5EF4-FFF2-40B4-BE49-F238E27FC236}">
                  <a16:creationId xmlns:a16="http://schemas.microsoft.com/office/drawing/2014/main" id="{836FCC42-C05F-4608-B844-4A0250500D77}"/>
                </a:ext>
              </a:extLst>
            </p:cNvPr>
            <p:cNvSpPr txBox="1"/>
            <p:nvPr/>
          </p:nvSpPr>
          <p:spPr>
            <a:xfrm>
              <a:off x="2963213" y="2913514"/>
              <a:ext cx="1082982" cy="228825"/>
            </a:xfrm>
            <a:prstGeom prst="rect">
              <a:avLst/>
            </a:prstGeom>
            <a:noFill/>
          </p:spPr>
          <p:txBody>
            <a:bodyPr wrap="square" lIns="121871" tIns="60936" rIns="121871" bIns="60936" rtlCol="0">
              <a:spAutoFit/>
            </a:bodyPr>
            <a:lstStyle/>
            <a:p>
              <a:pPr defTabSz="91403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119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branch</a:t>
              </a:r>
            </a:p>
          </p:txBody>
        </p:sp>
        <p:sp>
          <p:nvSpPr>
            <p:cNvPr id="223" name="TextBox 443">
              <a:extLst>
                <a:ext uri="{FF2B5EF4-FFF2-40B4-BE49-F238E27FC236}">
                  <a16:creationId xmlns:a16="http://schemas.microsoft.com/office/drawing/2014/main" id="{2D95B92C-2F35-4F84-851E-0DB5C5DC7EAD}"/>
                </a:ext>
              </a:extLst>
            </p:cNvPr>
            <p:cNvSpPr txBox="1"/>
            <p:nvPr/>
          </p:nvSpPr>
          <p:spPr>
            <a:xfrm>
              <a:off x="3125240" y="2310212"/>
              <a:ext cx="731344" cy="228825"/>
            </a:xfrm>
            <a:prstGeom prst="rect">
              <a:avLst/>
            </a:prstGeom>
            <a:noFill/>
          </p:spPr>
          <p:txBody>
            <a:bodyPr wrap="square" lIns="121871" tIns="60936" rIns="121871" bIns="60936" rtlCol="0">
              <a:spAutoFit/>
            </a:bodyPr>
            <a:lstStyle/>
            <a:p>
              <a:pPr defTabSz="91403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119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branch</a:t>
              </a:r>
            </a:p>
          </p:txBody>
        </p:sp>
        <p:sp>
          <p:nvSpPr>
            <p:cNvPr id="224" name="TextBox 443">
              <a:extLst>
                <a:ext uri="{FF2B5EF4-FFF2-40B4-BE49-F238E27FC236}">
                  <a16:creationId xmlns:a16="http://schemas.microsoft.com/office/drawing/2014/main" id="{919374F2-22A4-42D5-91E1-0665FD120063}"/>
                </a:ext>
              </a:extLst>
            </p:cNvPr>
            <p:cNvSpPr txBox="1"/>
            <p:nvPr/>
          </p:nvSpPr>
          <p:spPr>
            <a:xfrm>
              <a:off x="2733950" y="4137716"/>
              <a:ext cx="1094499" cy="228825"/>
            </a:xfrm>
            <a:prstGeom prst="rect">
              <a:avLst/>
            </a:prstGeom>
            <a:noFill/>
          </p:spPr>
          <p:txBody>
            <a:bodyPr wrap="square" lIns="121871" tIns="60936" rIns="121871" bIns="60936" rtlCol="0">
              <a:spAutoFit/>
            </a:bodyPr>
            <a:lstStyle/>
            <a:p>
              <a:pPr defTabSz="91403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119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branch</a:t>
              </a:r>
            </a:p>
          </p:txBody>
        </p:sp>
        <p:sp>
          <p:nvSpPr>
            <p:cNvPr id="241" name="等腰三角形 39">
              <a:extLst>
                <a:ext uri="{FF2B5EF4-FFF2-40B4-BE49-F238E27FC236}">
                  <a16:creationId xmlns:a16="http://schemas.microsoft.com/office/drawing/2014/main" id="{66333874-7FAF-4474-AD0A-6FE76F753B58}"/>
                </a:ext>
              </a:extLst>
            </p:cNvPr>
            <p:cNvSpPr/>
            <p:nvPr/>
          </p:nvSpPr>
          <p:spPr>
            <a:xfrm>
              <a:off x="918672" y="3129088"/>
              <a:ext cx="1298827" cy="852725"/>
            </a:xfrm>
            <a:prstGeom prst="triangle">
              <a:avLst>
                <a:gd name="adj" fmla="val 35203"/>
              </a:avLst>
            </a:prstGeom>
            <a:gradFill>
              <a:gsLst>
                <a:gs pos="0">
                  <a:srgbClr val="77D4F9"/>
                </a:gs>
                <a:gs pos="100000">
                  <a:srgbClr val="FF7A00"/>
                </a:gs>
                <a:gs pos="100000">
                  <a:srgbClr val="FF0300"/>
                </a:gs>
                <a:gs pos="100000">
                  <a:srgbClr val="4D0808"/>
                </a:gs>
              </a:gsLst>
              <a:lin ang="162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lIns="121887" tIns="60944" rIns="121887" bIns="60944" rtlCol="0" anchor="ctr"/>
            <a:lstStyle/>
            <a:p>
              <a:pPr algn="ctr" defTabSz="91403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99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43" name="Picture 1" descr="C:\Users\d00288795.CHINA\AppData\Roaming\eSpace_Desktop\UserData\d00288795\imagefiles\FA4F7BCE-C38B-4BD3-BC8B-5ECCBA470673.png">
              <a:extLst>
                <a:ext uri="{FF2B5EF4-FFF2-40B4-BE49-F238E27FC236}">
                  <a16:creationId xmlns:a16="http://schemas.microsoft.com/office/drawing/2014/main" id="{4F2CFC1F-4F7C-4210-A850-A0B3ADAB48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893" y="4063688"/>
              <a:ext cx="1232006" cy="37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4" name="等腰三角形 49">
              <a:extLst>
                <a:ext uri="{FF2B5EF4-FFF2-40B4-BE49-F238E27FC236}">
                  <a16:creationId xmlns:a16="http://schemas.microsoft.com/office/drawing/2014/main" id="{17B04D65-A526-4658-BE58-09643D84BCBD}"/>
                </a:ext>
              </a:extLst>
            </p:cNvPr>
            <p:cNvSpPr/>
            <p:nvPr/>
          </p:nvSpPr>
          <p:spPr>
            <a:xfrm rot="16200000">
              <a:off x="3540457" y="1774787"/>
              <a:ext cx="1039079" cy="463092"/>
            </a:xfrm>
            <a:prstGeom prst="triangle">
              <a:avLst>
                <a:gd name="adj" fmla="val 25265"/>
              </a:avLst>
            </a:prstGeom>
            <a:gradFill>
              <a:gsLst>
                <a:gs pos="0">
                  <a:srgbClr val="77D4F9"/>
                </a:gs>
                <a:gs pos="100000">
                  <a:srgbClr val="FF7A00"/>
                </a:gs>
                <a:gs pos="100000">
                  <a:srgbClr val="FF0300"/>
                </a:gs>
                <a:gs pos="100000">
                  <a:srgbClr val="4D0808"/>
                </a:gs>
              </a:gsLst>
              <a:lin ang="162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lIns="121887" tIns="60944" rIns="121887" bIns="60944" rtlCol="0" anchor="ctr"/>
            <a:lstStyle/>
            <a:p>
              <a:pPr algn="ctr" defTabSz="91403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99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6" name="组合 190">
              <a:extLst>
                <a:ext uri="{FF2B5EF4-FFF2-40B4-BE49-F238E27FC236}">
                  <a16:creationId xmlns:a16="http://schemas.microsoft.com/office/drawing/2014/main" id="{867C9DF2-9CCE-4E2B-BFF2-3433B814C1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2666" y="3707443"/>
              <a:ext cx="2121414" cy="605134"/>
              <a:chOff x="7143851" y="2151667"/>
              <a:chExt cx="3373505" cy="1137072"/>
            </a:xfrm>
          </p:grpSpPr>
          <p:grpSp>
            <p:nvGrpSpPr>
              <p:cNvPr id="257" name="组合 534">
                <a:extLst>
                  <a:ext uri="{FF2B5EF4-FFF2-40B4-BE49-F238E27FC236}">
                    <a16:creationId xmlns:a16="http://schemas.microsoft.com/office/drawing/2014/main" id="{06AE8CA1-BF9E-4E9A-89DE-8AFBED6CA989}"/>
                  </a:ext>
                </a:extLst>
              </p:cNvPr>
              <p:cNvGrpSpPr/>
              <p:nvPr/>
            </p:nvGrpSpPr>
            <p:grpSpPr>
              <a:xfrm>
                <a:off x="7939581" y="2151667"/>
                <a:ext cx="1968974" cy="1046504"/>
                <a:chOff x="5896299" y="639995"/>
                <a:chExt cx="3292665" cy="1490535"/>
              </a:xfrm>
              <a:solidFill>
                <a:srgbClr val="000000">
                  <a:lumMod val="50000"/>
                  <a:lumOff val="50000"/>
                </a:srgbClr>
              </a:solidFill>
            </p:grpSpPr>
            <p:sp>
              <p:nvSpPr>
                <p:cNvPr id="259" name="Freeform 27">
                  <a:extLst>
                    <a:ext uri="{FF2B5EF4-FFF2-40B4-BE49-F238E27FC236}">
                      <a16:creationId xmlns:a16="http://schemas.microsoft.com/office/drawing/2014/main" id="{674252ED-AF24-4E4E-BB12-031CBCE3CB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746280" y="639995"/>
                  <a:ext cx="2442684" cy="1430384"/>
                </a:xfrm>
                <a:custGeom>
                  <a:avLst/>
                  <a:gdLst/>
                  <a:ahLst/>
                  <a:cxnLst>
                    <a:cxn ang="0">
                      <a:pos x="8324" y="38"/>
                    </a:cxn>
                    <a:cxn ang="0">
                      <a:pos x="9087" y="203"/>
                    </a:cxn>
                    <a:cxn ang="0">
                      <a:pos x="9799" y="487"/>
                    </a:cxn>
                    <a:cxn ang="0">
                      <a:pos x="10451" y="880"/>
                    </a:cxn>
                    <a:cxn ang="0">
                      <a:pos x="11031" y="1370"/>
                    </a:cxn>
                    <a:cxn ang="0">
                      <a:pos x="11529" y="1947"/>
                    </a:cxn>
                    <a:cxn ang="0">
                      <a:pos x="11934" y="2598"/>
                    </a:cxn>
                    <a:cxn ang="0">
                      <a:pos x="12234" y="3314"/>
                    </a:cxn>
                    <a:cxn ang="0">
                      <a:pos x="12378" y="3497"/>
                    </a:cxn>
                    <a:cxn ang="0">
                      <a:pos x="12496" y="3494"/>
                    </a:cxn>
                    <a:cxn ang="0">
                      <a:pos x="13119" y="3540"/>
                    </a:cxn>
                    <a:cxn ang="0">
                      <a:pos x="13870" y="3738"/>
                    </a:cxn>
                    <a:cxn ang="0">
                      <a:pos x="14554" y="4074"/>
                    </a:cxn>
                    <a:cxn ang="0">
                      <a:pos x="15156" y="4535"/>
                    </a:cxn>
                    <a:cxn ang="0">
                      <a:pos x="15663" y="5102"/>
                    </a:cxn>
                    <a:cxn ang="0">
                      <a:pos x="16056" y="5761"/>
                    </a:cxn>
                    <a:cxn ang="0">
                      <a:pos x="16320" y="6494"/>
                    </a:cxn>
                    <a:cxn ang="0">
                      <a:pos x="16438" y="7286"/>
                    </a:cxn>
                    <a:cxn ang="0">
                      <a:pos x="16401" y="8075"/>
                    </a:cxn>
                    <a:cxn ang="0">
                      <a:pos x="16222" y="8813"/>
                    </a:cxn>
                    <a:cxn ang="0">
                      <a:pos x="15915" y="9491"/>
                    </a:cxn>
                    <a:cxn ang="0">
                      <a:pos x="15494" y="10093"/>
                    </a:cxn>
                    <a:cxn ang="0">
                      <a:pos x="14974" y="10606"/>
                    </a:cxn>
                    <a:cxn ang="0">
                      <a:pos x="14369" y="11014"/>
                    </a:cxn>
                    <a:cxn ang="0">
                      <a:pos x="13693" y="11305"/>
                    </a:cxn>
                    <a:cxn ang="0">
                      <a:pos x="12960" y="11462"/>
                    </a:cxn>
                    <a:cxn ang="0">
                      <a:pos x="3341" y="11487"/>
                    </a:cxn>
                    <a:cxn ang="0">
                      <a:pos x="2760" y="11436"/>
                    </a:cxn>
                    <a:cxn ang="0">
                      <a:pos x="2156" y="11265"/>
                    </a:cxn>
                    <a:cxn ang="0">
                      <a:pos x="1603" y="10987"/>
                    </a:cxn>
                    <a:cxn ang="0">
                      <a:pos x="1113" y="10615"/>
                    </a:cxn>
                    <a:cxn ang="0">
                      <a:pos x="697" y="10159"/>
                    </a:cxn>
                    <a:cxn ang="0">
                      <a:pos x="368" y="9631"/>
                    </a:cxn>
                    <a:cxn ang="0">
                      <a:pos x="137" y="9044"/>
                    </a:cxn>
                    <a:cxn ang="0">
                      <a:pos x="15" y="8410"/>
                    </a:cxn>
                    <a:cxn ang="0">
                      <a:pos x="15" y="7754"/>
                    </a:cxn>
                    <a:cxn ang="0">
                      <a:pos x="132" y="7132"/>
                    </a:cxn>
                    <a:cxn ang="0">
                      <a:pos x="354" y="6556"/>
                    </a:cxn>
                    <a:cxn ang="0">
                      <a:pos x="671" y="6034"/>
                    </a:cxn>
                    <a:cxn ang="0">
                      <a:pos x="1072" y="5582"/>
                    </a:cxn>
                    <a:cxn ang="0">
                      <a:pos x="1546" y="5208"/>
                    </a:cxn>
                    <a:cxn ang="0">
                      <a:pos x="2082" y="4924"/>
                    </a:cxn>
                    <a:cxn ang="0">
                      <a:pos x="2668" y="4741"/>
                    </a:cxn>
                    <a:cxn ang="0">
                      <a:pos x="3015" y="4212"/>
                    </a:cxn>
                    <a:cxn ang="0">
                      <a:pos x="3225" y="3295"/>
                    </a:cxn>
                    <a:cxn ang="0">
                      <a:pos x="3597" y="2453"/>
                    </a:cxn>
                    <a:cxn ang="0">
                      <a:pos x="4113" y="1704"/>
                    </a:cxn>
                    <a:cxn ang="0">
                      <a:pos x="4754" y="1069"/>
                    </a:cxn>
                    <a:cxn ang="0">
                      <a:pos x="5503" y="565"/>
                    </a:cxn>
                    <a:cxn ang="0">
                      <a:pos x="6342" y="211"/>
                    </a:cxn>
                    <a:cxn ang="0">
                      <a:pos x="7250" y="25"/>
                    </a:cxn>
                    <a:cxn ang="0">
                      <a:pos x="9148" y="9515"/>
                    </a:cxn>
                    <a:cxn ang="0">
                      <a:pos x="9106" y="9484"/>
                    </a:cxn>
                    <a:cxn ang="0">
                      <a:pos x="9023" y="9509"/>
                    </a:cxn>
                    <a:cxn ang="0">
                      <a:pos x="9156" y="9528"/>
                    </a:cxn>
                    <a:cxn ang="0">
                      <a:pos x="6408" y="9503"/>
                    </a:cxn>
                    <a:cxn ang="0">
                      <a:pos x="6368" y="9519"/>
                    </a:cxn>
                  </a:cxnLst>
                  <a:rect l="0" t="0" r="r" b="b"/>
                  <a:pathLst>
                    <a:path w="16443" h="11487">
                      <a:moveTo>
                        <a:pt x="7726" y="0"/>
                      </a:moveTo>
                      <a:lnTo>
                        <a:pt x="7928" y="4"/>
                      </a:lnTo>
                      <a:lnTo>
                        <a:pt x="8127" y="17"/>
                      </a:lnTo>
                      <a:lnTo>
                        <a:pt x="8324" y="38"/>
                      </a:lnTo>
                      <a:lnTo>
                        <a:pt x="8519" y="68"/>
                      </a:lnTo>
                      <a:lnTo>
                        <a:pt x="8711" y="105"/>
                      </a:lnTo>
                      <a:lnTo>
                        <a:pt x="8900" y="150"/>
                      </a:lnTo>
                      <a:lnTo>
                        <a:pt x="9087" y="203"/>
                      </a:lnTo>
                      <a:lnTo>
                        <a:pt x="9270" y="263"/>
                      </a:lnTo>
                      <a:lnTo>
                        <a:pt x="9450" y="331"/>
                      </a:lnTo>
                      <a:lnTo>
                        <a:pt x="9626" y="406"/>
                      </a:lnTo>
                      <a:lnTo>
                        <a:pt x="9799" y="487"/>
                      </a:lnTo>
                      <a:lnTo>
                        <a:pt x="9969" y="576"/>
                      </a:lnTo>
                      <a:lnTo>
                        <a:pt x="10133" y="670"/>
                      </a:lnTo>
                      <a:lnTo>
                        <a:pt x="10294" y="772"/>
                      </a:lnTo>
                      <a:lnTo>
                        <a:pt x="10451" y="880"/>
                      </a:lnTo>
                      <a:lnTo>
                        <a:pt x="10604" y="994"/>
                      </a:lnTo>
                      <a:lnTo>
                        <a:pt x="10751" y="1113"/>
                      </a:lnTo>
                      <a:lnTo>
                        <a:pt x="10893" y="1239"/>
                      </a:lnTo>
                      <a:lnTo>
                        <a:pt x="11031" y="1370"/>
                      </a:lnTo>
                      <a:lnTo>
                        <a:pt x="11164" y="1507"/>
                      </a:lnTo>
                      <a:lnTo>
                        <a:pt x="11291" y="1648"/>
                      </a:lnTo>
                      <a:lnTo>
                        <a:pt x="11412" y="1795"/>
                      </a:lnTo>
                      <a:lnTo>
                        <a:pt x="11529" y="1947"/>
                      </a:lnTo>
                      <a:lnTo>
                        <a:pt x="11640" y="2102"/>
                      </a:lnTo>
                      <a:lnTo>
                        <a:pt x="11743" y="2264"/>
                      </a:lnTo>
                      <a:lnTo>
                        <a:pt x="11842" y="2429"/>
                      </a:lnTo>
                      <a:lnTo>
                        <a:pt x="11934" y="2598"/>
                      </a:lnTo>
                      <a:lnTo>
                        <a:pt x="12019" y="2772"/>
                      </a:lnTo>
                      <a:lnTo>
                        <a:pt x="12097" y="2948"/>
                      </a:lnTo>
                      <a:lnTo>
                        <a:pt x="12169" y="3129"/>
                      </a:lnTo>
                      <a:lnTo>
                        <a:pt x="12234" y="3314"/>
                      </a:lnTo>
                      <a:lnTo>
                        <a:pt x="12291" y="3501"/>
                      </a:lnTo>
                      <a:lnTo>
                        <a:pt x="12320" y="3499"/>
                      </a:lnTo>
                      <a:lnTo>
                        <a:pt x="12349" y="3498"/>
                      </a:lnTo>
                      <a:lnTo>
                        <a:pt x="12378" y="3497"/>
                      </a:lnTo>
                      <a:lnTo>
                        <a:pt x="12407" y="3496"/>
                      </a:lnTo>
                      <a:lnTo>
                        <a:pt x="12437" y="3495"/>
                      </a:lnTo>
                      <a:lnTo>
                        <a:pt x="12466" y="3494"/>
                      </a:lnTo>
                      <a:lnTo>
                        <a:pt x="12496" y="3494"/>
                      </a:lnTo>
                      <a:lnTo>
                        <a:pt x="12524" y="3494"/>
                      </a:lnTo>
                      <a:lnTo>
                        <a:pt x="12726" y="3499"/>
                      </a:lnTo>
                      <a:lnTo>
                        <a:pt x="12924" y="3515"/>
                      </a:lnTo>
                      <a:lnTo>
                        <a:pt x="13119" y="3540"/>
                      </a:lnTo>
                      <a:lnTo>
                        <a:pt x="13313" y="3575"/>
                      </a:lnTo>
                      <a:lnTo>
                        <a:pt x="13502" y="3621"/>
                      </a:lnTo>
                      <a:lnTo>
                        <a:pt x="13688" y="3674"/>
                      </a:lnTo>
                      <a:lnTo>
                        <a:pt x="13870" y="3738"/>
                      </a:lnTo>
                      <a:lnTo>
                        <a:pt x="14047" y="3809"/>
                      </a:lnTo>
                      <a:lnTo>
                        <a:pt x="14221" y="3889"/>
                      </a:lnTo>
                      <a:lnTo>
                        <a:pt x="14390" y="3977"/>
                      </a:lnTo>
                      <a:lnTo>
                        <a:pt x="14554" y="4074"/>
                      </a:lnTo>
                      <a:lnTo>
                        <a:pt x="14712" y="4179"/>
                      </a:lnTo>
                      <a:lnTo>
                        <a:pt x="14867" y="4290"/>
                      </a:lnTo>
                      <a:lnTo>
                        <a:pt x="15015" y="4409"/>
                      </a:lnTo>
                      <a:lnTo>
                        <a:pt x="15156" y="4535"/>
                      </a:lnTo>
                      <a:lnTo>
                        <a:pt x="15293" y="4667"/>
                      </a:lnTo>
                      <a:lnTo>
                        <a:pt x="15423" y="4806"/>
                      </a:lnTo>
                      <a:lnTo>
                        <a:pt x="15546" y="4951"/>
                      </a:lnTo>
                      <a:lnTo>
                        <a:pt x="15663" y="5102"/>
                      </a:lnTo>
                      <a:lnTo>
                        <a:pt x="15772" y="5259"/>
                      </a:lnTo>
                      <a:lnTo>
                        <a:pt x="15875" y="5421"/>
                      </a:lnTo>
                      <a:lnTo>
                        <a:pt x="15969" y="5588"/>
                      </a:lnTo>
                      <a:lnTo>
                        <a:pt x="16056" y="5761"/>
                      </a:lnTo>
                      <a:lnTo>
                        <a:pt x="16134" y="5938"/>
                      </a:lnTo>
                      <a:lnTo>
                        <a:pt x="16205" y="6119"/>
                      </a:lnTo>
                      <a:lnTo>
                        <a:pt x="16266" y="6305"/>
                      </a:lnTo>
                      <a:lnTo>
                        <a:pt x="16320" y="6494"/>
                      </a:lnTo>
                      <a:lnTo>
                        <a:pt x="16363" y="6687"/>
                      </a:lnTo>
                      <a:lnTo>
                        <a:pt x="16398" y="6884"/>
                      </a:lnTo>
                      <a:lnTo>
                        <a:pt x="16422" y="7083"/>
                      </a:lnTo>
                      <a:lnTo>
                        <a:pt x="16438" y="7286"/>
                      </a:lnTo>
                      <a:lnTo>
                        <a:pt x="16443" y="7490"/>
                      </a:lnTo>
                      <a:lnTo>
                        <a:pt x="16438" y="7688"/>
                      </a:lnTo>
                      <a:lnTo>
                        <a:pt x="16425" y="7883"/>
                      </a:lnTo>
                      <a:lnTo>
                        <a:pt x="16401" y="8075"/>
                      </a:lnTo>
                      <a:lnTo>
                        <a:pt x="16369" y="8264"/>
                      </a:lnTo>
                      <a:lnTo>
                        <a:pt x="16328" y="8451"/>
                      </a:lnTo>
                      <a:lnTo>
                        <a:pt x="16280" y="8634"/>
                      </a:lnTo>
                      <a:lnTo>
                        <a:pt x="16222" y="8813"/>
                      </a:lnTo>
                      <a:lnTo>
                        <a:pt x="16156" y="8989"/>
                      </a:lnTo>
                      <a:lnTo>
                        <a:pt x="16083" y="9161"/>
                      </a:lnTo>
                      <a:lnTo>
                        <a:pt x="16003" y="9328"/>
                      </a:lnTo>
                      <a:lnTo>
                        <a:pt x="15915" y="9491"/>
                      </a:lnTo>
                      <a:lnTo>
                        <a:pt x="15820" y="9649"/>
                      </a:lnTo>
                      <a:lnTo>
                        <a:pt x="15717" y="9802"/>
                      </a:lnTo>
                      <a:lnTo>
                        <a:pt x="15610" y="9950"/>
                      </a:lnTo>
                      <a:lnTo>
                        <a:pt x="15494" y="10093"/>
                      </a:lnTo>
                      <a:lnTo>
                        <a:pt x="15373" y="10230"/>
                      </a:lnTo>
                      <a:lnTo>
                        <a:pt x="15246" y="10361"/>
                      </a:lnTo>
                      <a:lnTo>
                        <a:pt x="15113" y="10487"/>
                      </a:lnTo>
                      <a:lnTo>
                        <a:pt x="14974" y="10606"/>
                      </a:lnTo>
                      <a:lnTo>
                        <a:pt x="14831" y="10718"/>
                      </a:lnTo>
                      <a:lnTo>
                        <a:pt x="14682" y="10824"/>
                      </a:lnTo>
                      <a:lnTo>
                        <a:pt x="14527" y="10923"/>
                      </a:lnTo>
                      <a:lnTo>
                        <a:pt x="14369" y="11014"/>
                      </a:lnTo>
                      <a:lnTo>
                        <a:pt x="14206" y="11098"/>
                      </a:lnTo>
                      <a:lnTo>
                        <a:pt x="14039" y="11176"/>
                      </a:lnTo>
                      <a:lnTo>
                        <a:pt x="13868" y="11244"/>
                      </a:lnTo>
                      <a:lnTo>
                        <a:pt x="13693" y="11305"/>
                      </a:lnTo>
                      <a:lnTo>
                        <a:pt x="13514" y="11357"/>
                      </a:lnTo>
                      <a:lnTo>
                        <a:pt x="13332" y="11401"/>
                      </a:lnTo>
                      <a:lnTo>
                        <a:pt x="13147" y="11436"/>
                      </a:lnTo>
                      <a:lnTo>
                        <a:pt x="12960" y="11462"/>
                      </a:lnTo>
                      <a:lnTo>
                        <a:pt x="12770" y="11479"/>
                      </a:lnTo>
                      <a:lnTo>
                        <a:pt x="12770" y="11487"/>
                      </a:lnTo>
                      <a:lnTo>
                        <a:pt x="12524" y="11487"/>
                      </a:lnTo>
                      <a:lnTo>
                        <a:pt x="3341" y="11487"/>
                      </a:lnTo>
                      <a:lnTo>
                        <a:pt x="3079" y="11487"/>
                      </a:lnTo>
                      <a:lnTo>
                        <a:pt x="3079" y="11477"/>
                      </a:lnTo>
                      <a:lnTo>
                        <a:pt x="2919" y="11459"/>
                      </a:lnTo>
                      <a:lnTo>
                        <a:pt x="2760" y="11436"/>
                      </a:lnTo>
                      <a:lnTo>
                        <a:pt x="2605" y="11404"/>
                      </a:lnTo>
                      <a:lnTo>
                        <a:pt x="2453" y="11365"/>
                      </a:lnTo>
                      <a:lnTo>
                        <a:pt x="2303" y="11318"/>
                      </a:lnTo>
                      <a:lnTo>
                        <a:pt x="2156" y="11265"/>
                      </a:lnTo>
                      <a:lnTo>
                        <a:pt x="2013" y="11205"/>
                      </a:lnTo>
                      <a:lnTo>
                        <a:pt x="1872" y="11139"/>
                      </a:lnTo>
                      <a:lnTo>
                        <a:pt x="1736" y="11067"/>
                      </a:lnTo>
                      <a:lnTo>
                        <a:pt x="1603" y="10987"/>
                      </a:lnTo>
                      <a:lnTo>
                        <a:pt x="1474" y="10903"/>
                      </a:lnTo>
                      <a:lnTo>
                        <a:pt x="1349" y="10813"/>
                      </a:lnTo>
                      <a:lnTo>
                        <a:pt x="1229" y="10716"/>
                      </a:lnTo>
                      <a:lnTo>
                        <a:pt x="1113" y="10615"/>
                      </a:lnTo>
                      <a:lnTo>
                        <a:pt x="1001" y="10508"/>
                      </a:lnTo>
                      <a:lnTo>
                        <a:pt x="895" y="10396"/>
                      </a:lnTo>
                      <a:lnTo>
                        <a:pt x="793" y="10280"/>
                      </a:lnTo>
                      <a:lnTo>
                        <a:pt x="697" y="10159"/>
                      </a:lnTo>
                      <a:lnTo>
                        <a:pt x="606" y="10033"/>
                      </a:lnTo>
                      <a:lnTo>
                        <a:pt x="521" y="9903"/>
                      </a:lnTo>
                      <a:lnTo>
                        <a:pt x="441" y="9769"/>
                      </a:lnTo>
                      <a:lnTo>
                        <a:pt x="368" y="9631"/>
                      </a:lnTo>
                      <a:lnTo>
                        <a:pt x="300" y="9490"/>
                      </a:lnTo>
                      <a:lnTo>
                        <a:pt x="239" y="9345"/>
                      </a:lnTo>
                      <a:lnTo>
                        <a:pt x="185" y="9197"/>
                      </a:lnTo>
                      <a:lnTo>
                        <a:pt x="137" y="9044"/>
                      </a:lnTo>
                      <a:lnTo>
                        <a:pt x="96" y="8890"/>
                      </a:lnTo>
                      <a:lnTo>
                        <a:pt x="62" y="8733"/>
                      </a:lnTo>
                      <a:lnTo>
                        <a:pt x="35" y="8573"/>
                      </a:lnTo>
                      <a:lnTo>
                        <a:pt x="15" y="8410"/>
                      </a:lnTo>
                      <a:lnTo>
                        <a:pt x="4" y="8246"/>
                      </a:lnTo>
                      <a:lnTo>
                        <a:pt x="0" y="8079"/>
                      </a:lnTo>
                      <a:lnTo>
                        <a:pt x="4" y="7916"/>
                      </a:lnTo>
                      <a:lnTo>
                        <a:pt x="15" y="7754"/>
                      </a:lnTo>
                      <a:lnTo>
                        <a:pt x="34" y="7596"/>
                      </a:lnTo>
                      <a:lnTo>
                        <a:pt x="60" y="7439"/>
                      </a:lnTo>
                      <a:lnTo>
                        <a:pt x="92" y="7284"/>
                      </a:lnTo>
                      <a:lnTo>
                        <a:pt x="132" y="7132"/>
                      </a:lnTo>
                      <a:lnTo>
                        <a:pt x="178" y="6983"/>
                      </a:lnTo>
                      <a:lnTo>
                        <a:pt x="230" y="6837"/>
                      </a:lnTo>
                      <a:lnTo>
                        <a:pt x="289" y="6694"/>
                      </a:lnTo>
                      <a:lnTo>
                        <a:pt x="354" y="6556"/>
                      </a:lnTo>
                      <a:lnTo>
                        <a:pt x="424" y="6420"/>
                      </a:lnTo>
                      <a:lnTo>
                        <a:pt x="502" y="6287"/>
                      </a:lnTo>
                      <a:lnTo>
                        <a:pt x="584" y="6159"/>
                      </a:lnTo>
                      <a:lnTo>
                        <a:pt x="671" y="6034"/>
                      </a:lnTo>
                      <a:lnTo>
                        <a:pt x="765" y="5914"/>
                      </a:lnTo>
                      <a:lnTo>
                        <a:pt x="862" y="5799"/>
                      </a:lnTo>
                      <a:lnTo>
                        <a:pt x="965" y="5688"/>
                      </a:lnTo>
                      <a:lnTo>
                        <a:pt x="1072" y="5582"/>
                      </a:lnTo>
                      <a:lnTo>
                        <a:pt x="1184" y="5480"/>
                      </a:lnTo>
                      <a:lnTo>
                        <a:pt x="1301" y="5384"/>
                      </a:lnTo>
                      <a:lnTo>
                        <a:pt x="1421" y="5293"/>
                      </a:lnTo>
                      <a:lnTo>
                        <a:pt x="1546" y="5208"/>
                      </a:lnTo>
                      <a:lnTo>
                        <a:pt x="1675" y="5128"/>
                      </a:lnTo>
                      <a:lnTo>
                        <a:pt x="1807" y="5054"/>
                      </a:lnTo>
                      <a:lnTo>
                        <a:pt x="1942" y="4986"/>
                      </a:lnTo>
                      <a:lnTo>
                        <a:pt x="2082" y="4924"/>
                      </a:lnTo>
                      <a:lnTo>
                        <a:pt x="2224" y="4869"/>
                      </a:lnTo>
                      <a:lnTo>
                        <a:pt x="2369" y="4819"/>
                      </a:lnTo>
                      <a:lnTo>
                        <a:pt x="2517" y="4777"/>
                      </a:lnTo>
                      <a:lnTo>
                        <a:pt x="2668" y="4741"/>
                      </a:lnTo>
                      <a:lnTo>
                        <a:pt x="2821" y="4713"/>
                      </a:lnTo>
                      <a:lnTo>
                        <a:pt x="2976" y="4692"/>
                      </a:lnTo>
                      <a:lnTo>
                        <a:pt x="2990" y="4450"/>
                      </a:lnTo>
                      <a:lnTo>
                        <a:pt x="3015" y="4212"/>
                      </a:lnTo>
                      <a:lnTo>
                        <a:pt x="3051" y="3976"/>
                      </a:lnTo>
                      <a:lnTo>
                        <a:pt x="3098" y="3744"/>
                      </a:lnTo>
                      <a:lnTo>
                        <a:pt x="3156" y="3517"/>
                      </a:lnTo>
                      <a:lnTo>
                        <a:pt x="3225" y="3295"/>
                      </a:lnTo>
                      <a:lnTo>
                        <a:pt x="3303" y="3076"/>
                      </a:lnTo>
                      <a:lnTo>
                        <a:pt x="3391" y="2863"/>
                      </a:lnTo>
                      <a:lnTo>
                        <a:pt x="3489" y="2655"/>
                      </a:lnTo>
                      <a:lnTo>
                        <a:pt x="3597" y="2453"/>
                      </a:lnTo>
                      <a:lnTo>
                        <a:pt x="3713" y="2256"/>
                      </a:lnTo>
                      <a:lnTo>
                        <a:pt x="3837" y="2065"/>
                      </a:lnTo>
                      <a:lnTo>
                        <a:pt x="3971" y="1882"/>
                      </a:lnTo>
                      <a:lnTo>
                        <a:pt x="4113" y="1704"/>
                      </a:lnTo>
                      <a:lnTo>
                        <a:pt x="4262" y="1535"/>
                      </a:lnTo>
                      <a:lnTo>
                        <a:pt x="4419" y="1371"/>
                      </a:lnTo>
                      <a:lnTo>
                        <a:pt x="4583" y="1216"/>
                      </a:lnTo>
                      <a:lnTo>
                        <a:pt x="4754" y="1069"/>
                      </a:lnTo>
                      <a:lnTo>
                        <a:pt x="4932" y="930"/>
                      </a:lnTo>
                      <a:lnTo>
                        <a:pt x="5117" y="800"/>
                      </a:lnTo>
                      <a:lnTo>
                        <a:pt x="5307" y="677"/>
                      </a:lnTo>
                      <a:lnTo>
                        <a:pt x="5503" y="565"/>
                      </a:lnTo>
                      <a:lnTo>
                        <a:pt x="5705" y="462"/>
                      </a:lnTo>
                      <a:lnTo>
                        <a:pt x="5912" y="368"/>
                      </a:lnTo>
                      <a:lnTo>
                        <a:pt x="6124" y="284"/>
                      </a:lnTo>
                      <a:lnTo>
                        <a:pt x="6342" y="211"/>
                      </a:lnTo>
                      <a:lnTo>
                        <a:pt x="6563" y="147"/>
                      </a:lnTo>
                      <a:lnTo>
                        <a:pt x="6788" y="95"/>
                      </a:lnTo>
                      <a:lnTo>
                        <a:pt x="7018" y="54"/>
                      </a:lnTo>
                      <a:lnTo>
                        <a:pt x="7250" y="25"/>
                      </a:lnTo>
                      <a:lnTo>
                        <a:pt x="7487" y="6"/>
                      </a:lnTo>
                      <a:lnTo>
                        <a:pt x="7726" y="0"/>
                      </a:lnTo>
                      <a:close/>
                      <a:moveTo>
                        <a:pt x="9156" y="9528"/>
                      </a:moveTo>
                      <a:lnTo>
                        <a:pt x="9148" y="9515"/>
                      </a:lnTo>
                      <a:lnTo>
                        <a:pt x="9141" y="9503"/>
                      </a:lnTo>
                      <a:lnTo>
                        <a:pt x="9134" y="9491"/>
                      </a:lnTo>
                      <a:lnTo>
                        <a:pt x="9127" y="9478"/>
                      </a:lnTo>
                      <a:lnTo>
                        <a:pt x="9106" y="9484"/>
                      </a:lnTo>
                      <a:lnTo>
                        <a:pt x="9086" y="9491"/>
                      </a:lnTo>
                      <a:lnTo>
                        <a:pt x="9065" y="9498"/>
                      </a:lnTo>
                      <a:lnTo>
                        <a:pt x="9045" y="9503"/>
                      </a:lnTo>
                      <a:lnTo>
                        <a:pt x="9023" y="9509"/>
                      </a:lnTo>
                      <a:lnTo>
                        <a:pt x="9003" y="9515"/>
                      </a:lnTo>
                      <a:lnTo>
                        <a:pt x="8982" y="9521"/>
                      </a:lnTo>
                      <a:lnTo>
                        <a:pt x="8961" y="9528"/>
                      </a:lnTo>
                      <a:lnTo>
                        <a:pt x="9156" y="9528"/>
                      </a:lnTo>
                      <a:close/>
                      <a:moveTo>
                        <a:pt x="6492" y="9528"/>
                      </a:moveTo>
                      <a:lnTo>
                        <a:pt x="6464" y="9519"/>
                      </a:lnTo>
                      <a:lnTo>
                        <a:pt x="6435" y="9511"/>
                      </a:lnTo>
                      <a:lnTo>
                        <a:pt x="6408" y="9503"/>
                      </a:lnTo>
                      <a:lnTo>
                        <a:pt x="6379" y="9495"/>
                      </a:lnTo>
                      <a:lnTo>
                        <a:pt x="6376" y="9503"/>
                      </a:lnTo>
                      <a:lnTo>
                        <a:pt x="6372" y="9511"/>
                      </a:lnTo>
                      <a:lnTo>
                        <a:pt x="6368" y="9519"/>
                      </a:lnTo>
                      <a:lnTo>
                        <a:pt x="6364" y="9528"/>
                      </a:lnTo>
                      <a:lnTo>
                        <a:pt x="6492" y="9528"/>
                      </a:lnTo>
                      <a:close/>
                    </a:path>
                  </a:pathLst>
                </a:custGeom>
                <a:solidFill>
                  <a:srgbClr val="20B4E9"/>
                </a:solidFill>
                <a:ln w="12700" cap="flat" cmpd="sng" algn="ctr">
                  <a:solidFill>
                    <a:srgbClr val="35BFC7"/>
                  </a:solidFill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lIns="91404" tIns="45702" rIns="91404" bIns="45702"/>
                <a:lstStyle/>
                <a:p>
                  <a:pPr defTabSz="914034">
                    <a:defRPr/>
                  </a:pPr>
                  <a:endParaRPr lang="zh-CN" altLang="en-US" sz="1999" kern="0" dirty="0">
                    <a:solidFill>
                      <a:prstClr val="black"/>
                    </a:solidFill>
                    <a:latin typeface="Microsoft YaHei"/>
                    <a:ea typeface="Microsoft YaHei"/>
                    <a:cs typeface="+mn-ea"/>
                    <a:sym typeface="+mn-lt"/>
                  </a:endParaRPr>
                </a:p>
              </p:txBody>
            </p:sp>
            <p:sp>
              <p:nvSpPr>
                <p:cNvPr id="260" name="Freeform 27">
                  <a:extLst>
                    <a:ext uri="{FF2B5EF4-FFF2-40B4-BE49-F238E27FC236}">
                      <a16:creationId xmlns:a16="http://schemas.microsoft.com/office/drawing/2014/main" id="{C83F09A7-A28D-4C5F-8A99-D20650C086A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896299" y="1130300"/>
                  <a:ext cx="1613407" cy="1000230"/>
                </a:xfrm>
                <a:custGeom>
                  <a:avLst/>
                  <a:gdLst/>
                  <a:ahLst/>
                  <a:cxnLst>
                    <a:cxn ang="0">
                      <a:pos x="8324" y="38"/>
                    </a:cxn>
                    <a:cxn ang="0">
                      <a:pos x="9087" y="203"/>
                    </a:cxn>
                    <a:cxn ang="0">
                      <a:pos x="9799" y="487"/>
                    </a:cxn>
                    <a:cxn ang="0">
                      <a:pos x="10451" y="880"/>
                    </a:cxn>
                    <a:cxn ang="0">
                      <a:pos x="11031" y="1370"/>
                    </a:cxn>
                    <a:cxn ang="0">
                      <a:pos x="11529" y="1947"/>
                    </a:cxn>
                    <a:cxn ang="0">
                      <a:pos x="11934" y="2598"/>
                    </a:cxn>
                    <a:cxn ang="0">
                      <a:pos x="12234" y="3314"/>
                    </a:cxn>
                    <a:cxn ang="0">
                      <a:pos x="12378" y="3497"/>
                    </a:cxn>
                    <a:cxn ang="0">
                      <a:pos x="12496" y="3494"/>
                    </a:cxn>
                    <a:cxn ang="0">
                      <a:pos x="13119" y="3540"/>
                    </a:cxn>
                    <a:cxn ang="0">
                      <a:pos x="13870" y="3738"/>
                    </a:cxn>
                    <a:cxn ang="0">
                      <a:pos x="14554" y="4074"/>
                    </a:cxn>
                    <a:cxn ang="0">
                      <a:pos x="15156" y="4535"/>
                    </a:cxn>
                    <a:cxn ang="0">
                      <a:pos x="15663" y="5102"/>
                    </a:cxn>
                    <a:cxn ang="0">
                      <a:pos x="16056" y="5761"/>
                    </a:cxn>
                    <a:cxn ang="0">
                      <a:pos x="16320" y="6494"/>
                    </a:cxn>
                    <a:cxn ang="0">
                      <a:pos x="16438" y="7286"/>
                    </a:cxn>
                    <a:cxn ang="0">
                      <a:pos x="16401" y="8075"/>
                    </a:cxn>
                    <a:cxn ang="0">
                      <a:pos x="16222" y="8813"/>
                    </a:cxn>
                    <a:cxn ang="0">
                      <a:pos x="15915" y="9491"/>
                    </a:cxn>
                    <a:cxn ang="0">
                      <a:pos x="15494" y="10093"/>
                    </a:cxn>
                    <a:cxn ang="0">
                      <a:pos x="14974" y="10606"/>
                    </a:cxn>
                    <a:cxn ang="0">
                      <a:pos x="14369" y="11014"/>
                    </a:cxn>
                    <a:cxn ang="0">
                      <a:pos x="13693" y="11305"/>
                    </a:cxn>
                    <a:cxn ang="0">
                      <a:pos x="12960" y="11462"/>
                    </a:cxn>
                    <a:cxn ang="0">
                      <a:pos x="3341" y="11487"/>
                    </a:cxn>
                    <a:cxn ang="0">
                      <a:pos x="2760" y="11436"/>
                    </a:cxn>
                    <a:cxn ang="0">
                      <a:pos x="2156" y="11265"/>
                    </a:cxn>
                    <a:cxn ang="0">
                      <a:pos x="1603" y="10987"/>
                    </a:cxn>
                    <a:cxn ang="0">
                      <a:pos x="1113" y="10615"/>
                    </a:cxn>
                    <a:cxn ang="0">
                      <a:pos x="697" y="10159"/>
                    </a:cxn>
                    <a:cxn ang="0">
                      <a:pos x="368" y="9631"/>
                    </a:cxn>
                    <a:cxn ang="0">
                      <a:pos x="137" y="9044"/>
                    </a:cxn>
                    <a:cxn ang="0">
                      <a:pos x="15" y="8410"/>
                    </a:cxn>
                    <a:cxn ang="0">
                      <a:pos x="15" y="7754"/>
                    </a:cxn>
                    <a:cxn ang="0">
                      <a:pos x="132" y="7132"/>
                    </a:cxn>
                    <a:cxn ang="0">
                      <a:pos x="354" y="6556"/>
                    </a:cxn>
                    <a:cxn ang="0">
                      <a:pos x="671" y="6034"/>
                    </a:cxn>
                    <a:cxn ang="0">
                      <a:pos x="1072" y="5582"/>
                    </a:cxn>
                    <a:cxn ang="0">
                      <a:pos x="1546" y="5208"/>
                    </a:cxn>
                    <a:cxn ang="0">
                      <a:pos x="2082" y="4924"/>
                    </a:cxn>
                    <a:cxn ang="0">
                      <a:pos x="2668" y="4741"/>
                    </a:cxn>
                    <a:cxn ang="0">
                      <a:pos x="3015" y="4212"/>
                    </a:cxn>
                    <a:cxn ang="0">
                      <a:pos x="3225" y="3295"/>
                    </a:cxn>
                    <a:cxn ang="0">
                      <a:pos x="3597" y="2453"/>
                    </a:cxn>
                    <a:cxn ang="0">
                      <a:pos x="4113" y="1704"/>
                    </a:cxn>
                    <a:cxn ang="0">
                      <a:pos x="4754" y="1069"/>
                    </a:cxn>
                    <a:cxn ang="0">
                      <a:pos x="5503" y="565"/>
                    </a:cxn>
                    <a:cxn ang="0">
                      <a:pos x="6342" y="211"/>
                    </a:cxn>
                    <a:cxn ang="0">
                      <a:pos x="7250" y="25"/>
                    </a:cxn>
                    <a:cxn ang="0">
                      <a:pos x="9148" y="9515"/>
                    </a:cxn>
                    <a:cxn ang="0">
                      <a:pos x="9106" y="9484"/>
                    </a:cxn>
                    <a:cxn ang="0">
                      <a:pos x="9023" y="9509"/>
                    </a:cxn>
                    <a:cxn ang="0">
                      <a:pos x="9156" y="9528"/>
                    </a:cxn>
                    <a:cxn ang="0">
                      <a:pos x="6408" y="9503"/>
                    </a:cxn>
                    <a:cxn ang="0">
                      <a:pos x="6368" y="9519"/>
                    </a:cxn>
                  </a:cxnLst>
                  <a:rect l="0" t="0" r="r" b="b"/>
                  <a:pathLst>
                    <a:path w="16443" h="11487">
                      <a:moveTo>
                        <a:pt x="7726" y="0"/>
                      </a:moveTo>
                      <a:lnTo>
                        <a:pt x="7928" y="4"/>
                      </a:lnTo>
                      <a:lnTo>
                        <a:pt x="8127" y="17"/>
                      </a:lnTo>
                      <a:lnTo>
                        <a:pt x="8324" y="38"/>
                      </a:lnTo>
                      <a:lnTo>
                        <a:pt x="8519" y="68"/>
                      </a:lnTo>
                      <a:lnTo>
                        <a:pt x="8711" y="105"/>
                      </a:lnTo>
                      <a:lnTo>
                        <a:pt x="8900" y="150"/>
                      </a:lnTo>
                      <a:lnTo>
                        <a:pt x="9087" y="203"/>
                      </a:lnTo>
                      <a:lnTo>
                        <a:pt x="9270" y="263"/>
                      </a:lnTo>
                      <a:lnTo>
                        <a:pt x="9450" y="331"/>
                      </a:lnTo>
                      <a:lnTo>
                        <a:pt x="9626" y="406"/>
                      </a:lnTo>
                      <a:lnTo>
                        <a:pt x="9799" y="487"/>
                      </a:lnTo>
                      <a:lnTo>
                        <a:pt x="9969" y="576"/>
                      </a:lnTo>
                      <a:lnTo>
                        <a:pt x="10133" y="670"/>
                      </a:lnTo>
                      <a:lnTo>
                        <a:pt x="10294" y="772"/>
                      </a:lnTo>
                      <a:lnTo>
                        <a:pt x="10451" y="880"/>
                      </a:lnTo>
                      <a:lnTo>
                        <a:pt x="10604" y="994"/>
                      </a:lnTo>
                      <a:lnTo>
                        <a:pt x="10751" y="1113"/>
                      </a:lnTo>
                      <a:lnTo>
                        <a:pt x="10893" y="1239"/>
                      </a:lnTo>
                      <a:lnTo>
                        <a:pt x="11031" y="1370"/>
                      </a:lnTo>
                      <a:lnTo>
                        <a:pt x="11164" y="1507"/>
                      </a:lnTo>
                      <a:lnTo>
                        <a:pt x="11291" y="1648"/>
                      </a:lnTo>
                      <a:lnTo>
                        <a:pt x="11412" y="1795"/>
                      </a:lnTo>
                      <a:lnTo>
                        <a:pt x="11529" y="1947"/>
                      </a:lnTo>
                      <a:lnTo>
                        <a:pt x="11640" y="2102"/>
                      </a:lnTo>
                      <a:lnTo>
                        <a:pt x="11743" y="2264"/>
                      </a:lnTo>
                      <a:lnTo>
                        <a:pt x="11842" y="2429"/>
                      </a:lnTo>
                      <a:lnTo>
                        <a:pt x="11934" y="2598"/>
                      </a:lnTo>
                      <a:lnTo>
                        <a:pt x="12019" y="2772"/>
                      </a:lnTo>
                      <a:lnTo>
                        <a:pt x="12097" y="2948"/>
                      </a:lnTo>
                      <a:lnTo>
                        <a:pt x="12169" y="3129"/>
                      </a:lnTo>
                      <a:lnTo>
                        <a:pt x="12234" y="3314"/>
                      </a:lnTo>
                      <a:lnTo>
                        <a:pt x="12291" y="3501"/>
                      </a:lnTo>
                      <a:lnTo>
                        <a:pt x="12320" y="3499"/>
                      </a:lnTo>
                      <a:lnTo>
                        <a:pt x="12349" y="3498"/>
                      </a:lnTo>
                      <a:lnTo>
                        <a:pt x="12378" y="3497"/>
                      </a:lnTo>
                      <a:lnTo>
                        <a:pt x="12407" y="3496"/>
                      </a:lnTo>
                      <a:lnTo>
                        <a:pt x="12437" y="3495"/>
                      </a:lnTo>
                      <a:lnTo>
                        <a:pt x="12466" y="3494"/>
                      </a:lnTo>
                      <a:lnTo>
                        <a:pt x="12496" y="3494"/>
                      </a:lnTo>
                      <a:lnTo>
                        <a:pt x="12524" y="3494"/>
                      </a:lnTo>
                      <a:lnTo>
                        <a:pt x="12726" y="3499"/>
                      </a:lnTo>
                      <a:lnTo>
                        <a:pt x="12924" y="3515"/>
                      </a:lnTo>
                      <a:lnTo>
                        <a:pt x="13119" y="3540"/>
                      </a:lnTo>
                      <a:lnTo>
                        <a:pt x="13313" y="3575"/>
                      </a:lnTo>
                      <a:lnTo>
                        <a:pt x="13502" y="3621"/>
                      </a:lnTo>
                      <a:lnTo>
                        <a:pt x="13688" y="3674"/>
                      </a:lnTo>
                      <a:lnTo>
                        <a:pt x="13870" y="3738"/>
                      </a:lnTo>
                      <a:lnTo>
                        <a:pt x="14047" y="3809"/>
                      </a:lnTo>
                      <a:lnTo>
                        <a:pt x="14221" y="3889"/>
                      </a:lnTo>
                      <a:lnTo>
                        <a:pt x="14390" y="3977"/>
                      </a:lnTo>
                      <a:lnTo>
                        <a:pt x="14554" y="4074"/>
                      </a:lnTo>
                      <a:lnTo>
                        <a:pt x="14712" y="4179"/>
                      </a:lnTo>
                      <a:lnTo>
                        <a:pt x="14867" y="4290"/>
                      </a:lnTo>
                      <a:lnTo>
                        <a:pt x="15015" y="4409"/>
                      </a:lnTo>
                      <a:lnTo>
                        <a:pt x="15156" y="4535"/>
                      </a:lnTo>
                      <a:lnTo>
                        <a:pt x="15293" y="4667"/>
                      </a:lnTo>
                      <a:lnTo>
                        <a:pt x="15423" y="4806"/>
                      </a:lnTo>
                      <a:lnTo>
                        <a:pt x="15546" y="4951"/>
                      </a:lnTo>
                      <a:lnTo>
                        <a:pt x="15663" y="5102"/>
                      </a:lnTo>
                      <a:lnTo>
                        <a:pt x="15772" y="5259"/>
                      </a:lnTo>
                      <a:lnTo>
                        <a:pt x="15875" y="5421"/>
                      </a:lnTo>
                      <a:lnTo>
                        <a:pt x="15969" y="5588"/>
                      </a:lnTo>
                      <a:lnTo>
                        <a:pt x="16056" y="5761"/>
                      </a:lnTo>
                      <a:lnTo>
                        <a:pt x="16134" y="5938"/>
                      </a:lnTo>
                      <a:lnTo>
                        <a:pt x="16205" y="6119"/>
                      </a:lnTo>
                      <a:lnTo>
                        <a:pt x="16266" y="6305"/>
                      </a:lnTo>
                      <a:lnTo>
                        <a:pt x="16320" y="6494"/>
                      </a:lnTo>
                      <a:lnTo>
                        <a:pt x="16363" y="6687"/>
                      </a:lnTo>
                      <a:lnTo>
                        <a:pt x="16398" y="6884"/>
                      </a:lnTo>
                      <a:lnTo>
                        <a:pt x="16422" y="7083"/>
                      </a:lnTo>
                      <a:lnTo>
                        <a:pt x="16438" y="7286"/>
                      </a:lnTo>
                      <a:lnTo>
                        <a:pt x="16443" y="7490"/>
                      </a:lnTo>
                      <a:lnTo>
                        <a:pt x="16438" y="7688"/>
                      </a:lnTo>
                      <a:lnTo>
                        <a:pt x="16425" y="7883"/>
                      </a:lnTo>
                      <a:lnTo>
                        <a:pt x="16401" y="8075"/>
                      </a:lnTo>
                      <a:lnTo>
                        <a:pt x="16369" y="8264"/>
                      </a:lnTo>
                      <a:lnTo>
                        <a:pt x="16328" y="8451"/>
                      </a:lnTo>
                      <a:lnTo>
                        <a:pt x="16280" y="8634"/>
                      </a:lnTo>
                      <a:lnTo>
                        <a:pt x="16222" y="8813"/>
                      </a:lnTo>
                      <a:lnTo>
                        <a:pt x="16156" y="8989"/>
                      </a:lnTo>
                      <a:lnTo>
                        <a:pt x="16083" y="9161"/>
                      </a:lnTo>
                      <a:lnTo>
                        <a:pt x="16003" y="9328"/>
                      </a:lnTo>
                      <a:lnTo>
                        <a:pt x="15915" y="9491"/>
                      </a:lnTo>
                      <a:lnTo>
                        <a:pt x="15820" y="9649"/>
                      </a:lnTo>
                      <a:lnTo>
                        <a:pt x="15717" y="9802"/>
                      </a:lnTo>
                      <a:lnTo>
                        <a:pt x="15610" y="9950"/>
                      </a:lnTo>
                      <a:lnTo>
                        <a:pt x="15494" y="10093"/>
                      </a:lnTo>
                      <a:lnTo>
                        <a:pt x="15373" y="10230"/>
                      </a:lnTo>
                      <a:lnTo>
                        <a:pt x="15246" y="10361"/>
                      </a:lnTo>
                      <a:lnTo>
                        <a:pt x="15113" y="10487"/>
                      </a:lnTo>
                      <a:lnTo>
                        <a:pt x="14974" y="10606"/>
                      </a:lnTo>
                      <a:lnTo>
                        <a:pt x="14831" y="10718"/>
                      </a:lnTo>
                      <a:lnTo>
                        <a:pt x="14682" y="10824"/>
                      </a:lnTo>
                      <a:lnTo>
                        <a:pt x="14527" y="10923"/>
                      </a:lnTo>
                      <a:lnTo>
                        <a:pt x="14369" y="11014"/>
                      </a:lnTo>
                      <a:lnTo>
                        <a:pt x="14206" y="11098"/>
                      </a:lnTo>
                      <a:lnTo>
                        <a:pt x="14039" y="11176"/>
                      </a:lnTo>
                      <a:lnTo>
                        <a:pt x="13868" y="11244"/>
                      </a:lnTo>
                      <a:lnTo>
                        <a:pt x="13693" y="11305"/>
                      </a:lnTo>
                      <a:lnTo>
                        <a:pt x="13514" y="11357"/>
                      </a:lnTo>
                      <a:lnTo>
                        <a:pt x="13332" y="11401"/>
                      </a:lnTo>
                      <a:lnTo>
                        <a:pt x="13147" y="11436"/>
                      </a:lnTo>
                      <a:lnTo>
                        <a:pt x="12960" y="11462"/>
                      </a:lnTo>
                      <a:lnTo>
                        <a:pt x="12770" y="11479"/>
                      </a:lnTo>
                      <a:lnTo>
                        <a:pt x="12770" y="11487"/>
                      </a:lnTo>
                      <a:lnTo>
                        <a:pt x="12524" y="11487"/>
                      </a:lnTo>
                      <a:lnTo>
                        <a:pt x="3341" y="11487"/>
                      </a:lnTo>
                      <a:lnTo>
                        <a:pt x="3079" y="11487"/>
                      </a:lnTo>
                      <a:lnTo>
                        <a:pt x="3079" y="11477"/>
                      </a:lnTo>
                      <a:lnTo>
                        <a:pt x="2919" y="11459"/>
                      </a:lnTo>
                      <a:lnTo>
                        <a:pt x="2760" y="11436"/>
                      </a:lnTo>
                      <a:lnTo>
                        <a:pt x="2605" y="11404"/>
                      </a:lnTo>
                      <a:lnTo>
                        <a:pt x="2453" y="11365"/>
                      </a:lnTo>
                      <a:lnTo>
                        <a:pt x="2303" y="11318"/>
                      </a:lnTo>
                      <a:lnTo>
                        <a:pt x="2156" y="11265"/>
                      </a:lnTo>
                      <a:lnTo>
                        <a:pt x="2013" y="11205"/>
                      </a:lnTo>
                      <a:lnTo>
                        <a:pt x="1872" y="11139"/>
                      </a:lnTo>
                      <a:lnTo>
                        <a:pt x="1736" y="11067"/>
                      </a:lnTo>
                      <a:lnTo>
                        <a:pt x="1603" y="10987"/>
                      </a:lnTo>
                      <a:lnTo>
                        <a:pt x="1474" y="10903"/>
                      </a:lnTo>
                      <a:lnTo>
                        <a:pt x="1349" y="10813"/>
                      </a:lnTo>
                      <a:lnTo>
                        <a:pt x="1229" y="10716"/>
                      </a:lnTo>
                      <a:lnTo>
                        <a:pt x="1113" y="10615"/>
                      </a:lnTo>
                      <a:lnTo>
                        <a:pt x="1001" y="10508"/>
                      </a:lnTo>
                      <a:lnTo>
                        <a:pt x="895" y="10396"/>
                      </a:lnTo>
                      <a:lnTo>
                        <a:pt x="793" y="10280"/>
                      </a:lnTo>
                      <a:lnTo>
                        <a:pt x="697" y="10159"/>
                      </a:lnTo>
                      <a:lnTo>
                        <a:pt x="606" y="10033"/>
                      </a:lnTo>
                      <a:lnTo>
                        <a:pt x="521" y="9903"/>
                      </a:lnTo>
                      <a:lnTo>
                        <a:pt x="441" y="9769"/>
                      </a:lnTo>
                      <a:lnTo>
                        <a:pt x="368" y="9631"/>
                      </a:lnTo>
                      <a:lnTo>
                        <a:pt x="300" y="9490"/>
                      </a:lnTo>
                      <a:lnTo>
                        <a:pt x="239" y="9345"/>
                      </a:lnTo>
                      <a:lnTo>
                        <a:pt x="185" y="9197"/>
                      </a:lnTo>
                      <a:lnTo>
                        <a:pt x="137" y="9044"/>
                      </a:lnTo>
                      <a:lnTo>
                        <a:pt x="96" y="8890"/>
                      </a:lnTo>
                      <a:lnTo>
                        <a:pt x="62" y="8733"/>
                      </a:lnTo>
                      <a:lnTo>
                        <a:pt x="35" y="8573"/>
                      </a:lnTo>
                      <a:lnTo>
                        <a:pt x="15" y="8410"/>
                      </a:lnTo>
                      <a:lnTo>
                        <a:pt x="4" y="8246"/>
                      </a:lnTo>
                      <a:lnTo>
                        <a:pt x="0" y="8079"/>
                      </a:lnTo>
                      <a:lnTo>
                        <a:pt x="4" y="7916"/>
                      </a:lnTo>
                      <a:lnTo>
                        <a:pt x="15" y="7754"/>
                      </a:lnTo>
                      <a:lnTo>
                        <a:pt x="34" y="7596"/>
                      </a:lnTo>
                      <a:lnTo>
                        <a:pt x="60" y="7439"/>
                      </a:lnTo>
                      <a:lnTo>
                        <a:pt x="92" y="7284"/>
                      </a:lnTo>
                      <a:lnTo>
                        <a:pt x="132" y="7132"/>
                      </a:lnTo>
                      <a:lnTo>
                        <a:pt x="178" y="6983"/>
                      </a:lnTo>
                      <a:lnTo>
                        <a:pt x="230" y="6837"/>
                      </a:lnTo>
                      <a:lnTo>
                        <a:pt x="289" y="6694"/>
                      </a:lnTo>
                      <a:lnTo>
                        <a:pt x="354" y="6556"/>
                      </a:lnTo>
                      <a:lnTo>
                        <a:pt x="424" y="6420"/>
                      </a:lnTo>
                      <a:lnTo>
                        <a:pt x="502" y="6287"/>
                      </a:lnTo>
                      <a:lnTo>
                        <a:pt x="584" y="6159"/>
                      </a:lnTo>
                      <a:lnTo>
                        <a:pt x="671" y="6034"/>
                      </a:lnTo>
                      <a:lnTo>
                        <a:pt x="765" y="5914"/>
                      </a:lnTo>
                      <a:lnTo>
                        <a:pt x="862" y="5799"/>
                      </a:lnTo>
                      <a:lnTo>
                        <a:pt x="965" y="5688"/>
                      </a:lnTo>
                      <a:lnTo>
                        <a:pt x="1072" y="5582"/>
                      </a:lnTo>
                      <a:lnTo>
                        <a:pt x="1184" y="5480"/>
                      </a:lnTo>
                      <a:lnTo>
                        <a:pt x="1301" y="5384"/>
                      </a:lnTo>
                      <a:lnTo>
                        <a:pt x="1421" y="5293"/>
                      </a:lnTo>
                      <a:lnTo>
                        <a:pt x="1546" y="5208"/>
                      </a:lnTo>
                      <a:lnTo>
                        <a:pt x="1675" y="5128"/>
                      </a:lnTo>
                      <a:lnTo>
                        <a:pt x="1807" y="5054"/>
                      </a:lnTo>
                      <a:lnTo>
                        <a:pt x="1942" y="4986"/>
                      </a:lnTo>
                      <a:lnTo>
                        <a:pt x="2082" y="4924"/>
                      </a:lnTo>
                      <a:lnTo>
                        <a:pt x="2224" y="4869"/>
                      </a:lnTo>
                      <a:lnTo>
                        <a:pt x="2369" y="4819"/>
                      </a:lnTo>
                      <a:lnTo>
                        <a:pt x="2517" y="4777"/>
                      </a:lnTo>
                      <a:lnTo>
                        <a:pt x="2668" y="4741"/>
                      </a:lnTo>
                      <a:lnTo>
                        <a:pt x="2821" y="4713"/>
                      </a:lnTo>
                      <a:lnTo>
                        <a:pt x="2976" y="4692"/>
                      </a:lnTo>
                      <a:lnTo>
                        <a:pt x="2990" y="4450"/>
                      </a:lnTo>
                      <a:lnTo>
                        <a:pt x="3015" y="4212"/>
                      </a:lnTo>
                      <a:lnTo>
                        <a:pt x="3051" y="3976"/>
                      </a:lnTo>
                      <a:lnTo>
                        <a:pt x="3098" y="3744"/>
                      </a:lnTo>
                      <a:lnTo>
                        <a:pt x="3156" y="3517"/>
                      </a:lnTo>
                      <a:lnTo>
                        <a:pt x="3225" y="3295"/>
                      </a:lnTo>
                      <a:lnTo>
                        <a:pt x="3303" y="3076"/>
                      </a:lnTo>
                      <a:lnTo>
                        <a:pt x="3391" y="2863"/>
                      </a:lnTo>
                      <a:lnTo>
                        <a:pt x="3489" y="2655"/>
                      </a:lnTo>
                      <a:lnTo>
                        <a:pt x="3597" y="2453"/>
                      </a:lnTo>
                      <a:lnTo>
                        <a:pt x="3713" y="2256"/>
                      </a:lnTo>
                      <a:lnTo>
                        <a:pt x="3837" y="2065"/>
                      </a:lnTo>
                      <a:lnTo>
                        <a:pt x="3971" y="1882"/>
                      </a:lnTo>
                      <a:lnTo>
                        <a:pt x="4113" y="1704"/>
                      </a:lnTo>
                      <a:lnTo>
                        <a:pt x="4262" y="1535"/>
                      </a:lnTo>
                      <a:lnTo>
                        <a:pt x="4419" y="1371"/>
                      </a:lnTo>
                      <a:lnTo>
                        <a:pt x="4583" y="1216"/>
                      </a:lnTo>
                      <a:lnTo>
                        <a:pt x="4754" y="1069"/>
                      </a:lnTo>
                      <a:lnTo>
                        <a:pt x="4932" y="930"/>
                      </a:lnTo>
                      <a:lnTo>
                        <a:pt x="5117" y="800"/>
                      </a:lnTo>
                      <a:lnTo>
                        <a:pt x="5307" y="677"/>
                      </a:lnTo>
                      <a:lnTo>
                        <a:pt x="5503" y="565"/>
                      </a:lnTo>
                      <a:lnTo>
                        <a:pt x="5705" y="462"/>
                      </a:lnTo>
                      <a:lnTo>
                        <a:pt x="5912" y="368"/>
                      </a:lnTo>
                      <a:lnTo>
                        <a:pt x="6124" y="284"/>
                      </a:lnTo>
                      <a:lnTo>
                        <a:pt x="6342" y="211"/>
                      </a:lnTo>
                      <a:lnTo>
                        <a:pt x="6563" y="147"/>
                      </a:lnTo>
                      <a:lnTo>
                        <a:pt x="6788" y="95"/>
                      </a:lnTo>
                      <a:lnTo>
                        <a:pt x="7018" y="54"/>
                      </a:lnTo>
                      <a:lnTo>
                        <a:pt x="7250" y="25"/>
                      </a:lnTo>
                      <a:lnTo>
                        <a:pt x="7487" y="6"/>
                      </a:lnTo>
                      <a:lnTo>
                        <a:pt x="7726" y="0"/>
                      </a:lnTo>
                      <a:close/>
                      <a:moveTo>
                        <a:pt x="9156" y="9528"/>
                      </a:moveTo>
                      <a:lnTo>
                        <a:pt x="9148" y="9515"/>
                      </a:lnTo>
                      <a:lnTo>
                        <a:pt x="9141" y="9503"/>
                      </a:lnTo>
                      <a:lnTo>
                        <a:pt x="9134" y="9491"/>
                      </a:lnTo>
                      <a:lnTo>
                        <a:pt x="9127" y="9478"/>
                      </a:lnTo>
                      <a:lnTo>
                        <a:pt x="9106" y="9484"/>
                      </a:lnTo>
                      <a:lnTo>
                        <a:pt x="9086" y="9491"/>
                      </a:lnTo>
                      <a:lnTo>
                        <a:pt x="9065" y="9498"/>
                      </a:lnTo>
                      <a:lnTo>
                        <a:pt x="9045" y="9503"/>
                      </a:lnTo>
                      <a:lnTo>
                        <a:pt x="9023" y="9509"/>
                      </a:lnTo>
                      <a:lnTo>
                        <a:pt x="9003" y="9515"/>
                      </a:lnTo>
                      <a:lnTo>
                        <a:pt x="8982" y="9521"/>
                      </a:lnTo>
                      <a:lnTo>
                        <a:pt x="8961" y="9528"/>
                      </a:lnTo>
                      <a:lnTo>
                        <a:pt x="9156" y="9528"/>
                      </a:lnTo>
                      <a:close/>
                      <a:moveTo>
                        <a:pt x="6492" y="9528"/>
                      </a:moveTo>
                      <a:lnTo>
                        <a:pt x="6464" y="9519"/>
                      </a:lnTo>
                      <a:lnTo>
                        <a:pt x="6435" y="9511"/>
                      </a:lnTo>
                      <a:lnTo>
                        <a:pt x="6408" y="9503"/>
                      </a:lnTo>
                      <a:lnTo>
                        <a:pt x="6379" y="9495"/>
                      </a:lnTo>
                      <a:lnTo>
                        <a:pt x="6376" y="9503"/>
                      </a:lnTo>
                      <a:lnTo>
                        <a:pt x="6372" y="9511"/>
                      </a:lnTo>
                      <a:lnTo>
                        <a:pt x="6368" y="9519"/>
                      </a:lnTo>
                      <a:lnTo>
                        <a:pt x="6364" y="9528"/>
                      </a:lnTo>
                      <a:lnTo>
                        <a:pt x="6492" y="9528"/>
                      </a:lnTo>
                      <a:close/>
                    </a:path>
                  </a:pathLst>
                </a:custGeom>
                <a:solidFill>
                  <a:srgbClr val="20B4E9"/>
                </a:solidFill>
                <a:ln w="12700" cap="flat" cmpd="sng" algn="ctr">
                  <a:solidFill>
                    <a:srgbClr val="35BFC7"/>
                  </a:solidFill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lIns="91404" tIns="45702" rIns="91404" bIns="45702"/>
                <a:lstStyle/>
                <a:p>
                  <a:pPr defTabSz="914034">
                    <a:defRPr/>
                  </a:pPr>
                  <a:endParaRPr lang="zh-CN" altLang="en-US" sz="1999" kern="0">
                    <a:solidFill>
                      <a:prstClr val="black"/>
                    </a:solidFill>
                    <a:latin typeface="Microsoft YaHei"/>
                    <a:ea typeface="Microsoft YaHei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58" name="椭圆 6">
                <a:extLst>
                  <a:ext uri="{FF2B5EF4-FFF2-40B4-BE49-F238E27FC236}">
                    <a16:creationId xmlns:a16="http://schemas.microsoft.com/office/drawing/2014/main" id="{A5B9A102-3B80-4B09-B153-CC32519EB8DC}"/>
                  </a:ext>
                </a:extLst>
              </p:cNvPr>
              <p:cNvSpPr/>
              <p:nvPr/>
            </p:nvSpPr>
            <p:spPr>
              <a:xfrm>
                <a:off x="7143851" y="2695328"/>
                <a:ext cx="3373505" cy="59341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11426" tIns="11426" rIns="11426" bIns="11426" spcCol="1270" anchor="ctr"/>
              <a:lstStyle/>
              <a:p>
                <a:pPr algn="ctr" defTabSz="914034">
                  <a:defRPr/>
                </a:pPr>
                <a:endParaRPr lang="zh-CN" altLang="en-US" sz="1799" b="1" kern="0" dirty="0">
                  <a:solidFill>
                    <a:srgbClr val="1D1D1A"/>
                  </a:solidFill>
                  <a:latin typeface="Microsoft YaHei"/>
                  <a:ea typeface="Microsoft YaHei"/>
                  <a:cs typeface="+mn-ea"/>
                  <a:sym typeface="+mn-lt"/>
                </a:endParaRPr>
              </a:p>
            </p:txBody>
          </p:sp>
        </p:grpSp>
        <p:grpSp>
          <p:nvGrpSpPr>
            <p:cNvPr id="261" name="组合 77">
              <a:extLst>
                <a:ext uri="{FF2B5EF4-FFF2-40B4-BE49-F238E27FC236}">
                  <a16:creationId xmlns:a16="http://schemas.microsoft.com/office/drawing/2014/main" id="{6A710172-E9CB-4239-A4E2-E7E4984F0D6D}"/>
                </a:ext>
              </a:extLst>
            </p:cNvPr>
            <p:cNvGrpSpPr/>
            <p:nvPr/>
          </p:nvGrpSpPr>
          <p:grpSpPr>
            <a:xfrm>
              <a:off x="4444811" y="3769555"/>
              <a:ext cx="320861" cy="292034"/>
              <a:chOff x="4405060" y="2642707"/>
              <a:chExt cx="3450358" cy="2847263"/>
            </a:xfrm>
          </p:grpSpPr>
          <p:sp>
            <p:nvSpPr>
              <p:cNvPr id="262" name="Freeform 2">
                <a:extLst>
                  <a:ext uri="{FF2B5EF4-FFF2-40B4-BE49-F238E27FC236}">
                    <a16:creationId xmlns:a16="http://schemas.microsoft.com/office/drawing/2014/main" id="{BD907252-73D8-425B-9521-A1D4183E1F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4839" y="4061841"/>
                <a:ext cx="895043" cy="580725"/>
              </a:xfrm>
              <a:custGeom>
                <a:avLst/>
                <a:gdLst>
                  <a:gd name="T0" fmla="*/ 1514 w 2315"/>
                  <a:gd name="T1" fmla="*/ 1502 h 1503"/>
                  <a:gd name="T2" fmla="*/ 1514 w 2315"/>
                  <a:gd name="T3" fmla="*/ 1502 h 1503"/>
                  <a:gd name="T4" fmla="*/ 543 w 2315"/>
                  <a:gd name="T5" fmla="*/ 1189 h 1503"/>
                  <a:gd name="T6" fmla="*/ 15 w 2315"/>
                  <a:gd name="T7" fmla="*/ 472 h 1503"/>
                  <a:gd name="T8" fmla="*/ 50 w 2315"/>
                  <a:gd name="T9" fmla="*/ 353 h 1503"/>
                  <a:gd name="T10" fmla="*/ 1024 w 2315"/>
                  <a:gd name="T11" fmla="*/ 0 h 1503"/>
                  <a:gd name="T12" fmla="*/ 1093 w 2315"/>
                  <a:gd name="T13" fmla="*/ 0 h 1503"/>
                  <a:gd name="T14" fmla="*/ 2277 w 2315"/>
                  <a:gd name="T15" fmla="*/ 572 h 1503"/>
                  <a:gd name="T16" fmla="*/ 2295 w 2315"/>
                  <a:gd name="T17" fmla="*/ 689 h 1503"/>
                  <a:gd name="T18" fmla="*/ 2142 w 2315"/>
                  <a:gd name="T19" fmla="*/ 1338 h 1503"/>
                  <a:gd name="T20" fmla="*/ 2062 w 2315"/>
                  <a:gd name="T21" fmla="*/ 1433 h 1503"/>
                  <a:gd name="T22" fmla="*/ 1514 w 2315"/>
                  <a:gd name="T23" fmla="*/ 1502 h 1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15" h="1503">
                    <a:moveTo>
                      <a:pt x="1514" y="1502"/>
                    </a:moveTo>
                    <a:lnTo>
                      <a:pt x="1514" y="1502"/>
                    </a:lnTo>
                    <a:cubicBezTo>
                      <a:pt x="1141" y="1502"/>
                      <a:pt x="812" y="1396"/>
                      <a:pt x="543" y="1189"/>
                    </a:cubicBezTo>
                    <a:cubicBezTo>
                      <a:pt x="312" y="1012"/>
                      <a:pt x="129" y="766"/>
                      <a:pt x="15" y="472"/>
                    </a:cubicBezTo>
                    <a:cubicBezTo>
                      <a:pt x="0" y="430"/>
                      <a:pt x="13" y="379"/>
                      <a:pt x="50" y="353"/>
                    </a:cubicBezTo>
                    <a:cubicBezTo>
                      <a:pt x="365" y="117"/>
                      <a:pt x="693" y="0"/>
                      <a:pt x="1024" y="0"/>
                    </a:cubicBezTo>
                    <a:cubicBezTo>
                      <a:pt x="1048" y="0"/>
                      <a:pt x="1072" y="0"/>
                      <a:pt x="1093" y="0"/>
                    </a:cubicBezTo>
                    <a:cubicBezTo>
                      <a:pt x="1729" y="32"/>
                      <a:pt x="2192" y="482"/>
                      <a:pt x="2277" y="572"/>
                    </a:cubicBezTo>
                    <a:cubicBezTo>
                      <a:pt x="2309" y="604"/>
                      <a:pt x="2314" y="649"/>
                      <a:pt x="2295" y="689"/>
                    </a:cubicBezTo>
                    <a:cubicBezTo>
                      <a:pt x="2182" y="922"/>
                      <a:pt x="2150" y="1168"/>
                      <a:pt x="2142" y="1338"/>
                    </a:cubicBezTo>
                    <a:cubicBezTo>
                      <a:pt x="2142" y="1383"/>
                      <a:pt x="2107" y="1423"/>
                      <a:pt x="2062" y="1433"/>
                    </a:cubicBezTo>
                    <a:cubicBezTo>
                      <a:pt x="1872" y="1478"/>
                      <a:pt x="1689" y="1502"/>
                      <a:pt x="1514" y="1502"/>
                    </a:cubicBezTo>
                  </a:path>
                </a:pathLst>
              </a:custGeom>
              <a:gradFill flip="none" rotWithShape="1">
                <a:gsLst>
                  <a:gs pos="0">
                    <a:srgbClr val="666666">
                      <a:alpha val="15000"/>
                    </a:srgbClr>
                  </a:gs>
                  <a:gs pos="100000">
                    <a:srgbClr val="666666">
                      <a:alpha val="0"/>
                    </a:srgbClr>
                  </a:gs>
                </a:gsLst>
                <a:lin ang="16200000" scaled="1"/>
                <a:tileRect/>
              </a:gradFill>
              <a:ln w="3175" cap="flat" cmpd="sng" algn="ctr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>
                        <a:alpha val="11000"/>
                      </a:srgbClr>
                    </a:gs>
                  </a:gsLst>
                  <a:lin ang="16200000" scaled="1"/>
                  <a:tileRect/>
                </a:gradFill>
                <a:prstDash val="solid"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799" kern="0" dirty="0">
                  <a:solidFill>
                    <a:srgbClr val="666666"/>
                  </a:solidFill>
                  <a:latin typeface="FZLanTingHeiS-R-GB" panose="02000000000000000000" pitchFamily="2" charset="-122"/>
                  <a:ea typeface="FZLanTingHeiS-R-GB" panose="020000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63" name="Freeform 3">
                <a:extLst>
                  <a:ext uri="{FF2B5EF4-FFF2-40B4-BE49-F238E27FC236}">
                    <a16:creationId xmlns:a16="http://schemas.microsoft.com/office/drawing/2014/main" id="{9E890E98-D156-446C-89FF-3551D3B6C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9470" y="4009120"/>
                <a:ext cx="983865" cy="661002"/>
              </a:xfrm>
              <a:custGeom>
                <a:avLst/>
                <a:gdLst>
                  <a:gd name="T0" fmla="*/ 1139 w 2544"/>
                  <a:gd name="T1" fmla="*/ 207 h 1709"/>
                  <a:gd name="T2" fmla="*/ 1139 w 2544"/>
                  <a:gd name="T3" fmla="*/ 207 h 1709"/>
                  <a:gd name="T4" fmla="*/ 1203 w 2544"/>
                  <a:gd name="T5" fmla="*/ 207 h 1709"/>
                  <a:gd name="T6" fmla="*/ 2318 w 2544"/>
                  <a:gd name="T7" fmla="*/ 747 h 1709"/>
                  <a:gd name="T8" fmla="*/ 2153 w 2544"/>
                  <a:gd name="T9" fmla="*/ 1436 h 1709"/>
                  <a:gd name="T10" fmla="*/ 1629 w 2544"/>
                  <a:gd name="T11" fmla="*/ 1501 h 1709"/>
                  <a:gd name="T12" fmla="*/ 228 w 2544"/>
                  <a:gd name="T13" fmla="*/ 538 h 1709"/>
                  <a:gd name="T14" fmla="*/ 1139 w 2544"/>
                  <a:gd name="T15" fmla="*/ 207 h 1709"/>
                  <a:gd name="T16" fmla="*/ 1139 w 2544"/>
                  <a:gd name="T17" fmla="*/ 0 h 1709"/>
                  <a:gd name="T18" fmla="*/ 1139 w 2544"/>
                  <a:gd name="T19" fmla="*/ 0 h 1709"/>
                  <a:gd name="T20" fmla="*/ 104 w 2544"/>
                  <a:gd name="T21" fmla="*/ 371 h 1709"/>
                  <a:gd name="T22" fmla="*/ 35 w 2544"/>
                  <a:gd name="T23" fmla="*/ 612 h 1709"/>
                  <a:gd name="T24" fmla="*/ 594 w 2544"/>
                  <a:gd name="T25" fmla="*/ 1375 h 1709"/>
                  <a:gd name="T26" fmla="*/ 1629 w 2544"/>
                  <a:gd name="T27" fmla="*/ 1708 h 1709"/>
                  <a:gd name="T28" fmla="*/ 2204 w 2544"/>
                  <a:gd name="T29" fmla="*/ 1637 h 1709"/>
                  <a:gd name="T30" fmla="*/ 2360 w 2544"/>
                  <a:gd name="T31" fmla="*/ 1444 h 1709"/>
                  <a:gd name="T32" fmla="*/ 2503 w 2544"/>
                  <a:gd name="T33" fmla="*/ 837 h 1709"/>
                  <a:gd name="T34" fmla="*/ 2469 w 2544"/>
                  <a:gd name="T35" fmla="*/ 604 h 1709"/>
                  <a:gd name="T36" fmla="*/ 1214 w 2544"/>
                  <a:gd name="T37" fmla="*/ 0 h 1709"/>
                  <a:gd name="T38" fmla="*/ 1139 w 2544"/>
                  <a:gd name="T39" fmla="*/ 0 h 1709"/>
                  <a:gd name="T40" fmla="*/ 1139 w 2544"/>
                  <a:gd name="T41" fmla="*/ 207 h 1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4" h="1709">
                    <a:moveTo>
                      <a:pt x="1139" y="207"/>
                    </a:moveTo>
                    <a:lnTo>
                      <a:pt x="1139" y="207"/>
                    </a:lnTo>
                    <a:cubicBezTo>
                      <a:pt x="1160" y="207"/>
                      <a:pt x="1181" y="207"/>
                      <a:pt x="1203" y="207"/>
                    </a:cubicBezTo>
                    <a:cubicBezTo>
                      <a:pt x="1804" y="236"/>
                      <a:pt x="2246" y="673"/>
                      <a:pt x="2318" y="747"/>
                    </a:cubicBezTo>
                    <a:cubicBezTo>
                      <a:pt x="2196" y="993"/>
                      <a:pt x="2161" y="1258"/>
                      <a:pt x="2153" y="1436"/>
                    </a:cubicBezTo>
                    <a:cubicBezTo>
                      <a:pt x="1965" y="1480"/>
                      <a:pt x="1791" y="1501"/>
                      <a:pt x="1629" y="1501"/>
                    </a:cubicBezTo>
                    <a:cubicBezTo>
                      <a:pt x="877" y="1501"/>
                      <a:pt x="427" y="1046"/>
                      <a:pt x="228" y="538"/>
                    </a:cubicBezTo>
                    <a:cubicBezTo>
                      <a:pt x="522" y="318"/>
                      <a:pt x="829" y="207"/>
                      <a:pt x="1139" y="207"/>
                    </a:cubicBezTo>
                    <a:lnTo>
                      <a:pt x="1139" y="0"/>
                    </a:lnTo>
                    <a:lnTo>
                      <a:pt x="1139" y="0"/>
                    </a:lnTo>
                    <a:cubicBezTo>
                      <a:pt x="784" y="0"/>
                      <a:pt x="435" y="125"/>
                      <a:pt x="104" y="371"/>
                    </a:cubicBezTo>
                    <a:cubicBezTo>
                      <a:pt x="30" y="426"/>
                      <a:pt x="0" y="527"/>
                      <a:pt x="35" y="612"/>
                    </a:cubicBezTo>
                    <a:cubicBezTo>
                      <a:pt x="157" y="924"/>
                      <a:pt x="350" y="1187"/>
                      <a:pt x="594" y="1375"/>
                    </a:cubicBezTo>
                    <a:cubicBezTo>
                      <a:pt x="885" y="1597"/>
                      <a:pt x="1232" y="1708"/>
                      <a:pt x="1629" y="1708"/>
                    </a:cubicBezTo>
                    <a:cubicBezTo>
                      <a:pt x="1812" y="1708"/>
                      <a:pt x="2002" y="1684"/>
                      <a:pt x="2204" y="1637"/>
                    </a:cubicBezTo>
                    <a:cubicBezTo>
                      <a:pt x="2294" y="1616"/>
                      <a:pt x="2357" y="1536"/>
                      <a:pt x="2360" y="1444"/>
                    </a:cubicBezTo>
                    <a:cubicBezTo>
                      <a:pt x="2368" y="1287"/>
                      <a:pt x="2397" y="1054"/>
                      <a:pt x="2503" y="837"/>
                    </a:cubicBezTo>
                    <a:cubicBezTo>
                      <a:pt x="2543" y="760"/>
                      <a:pt x="2527" y="665"/>
                      <a:pt x="2469" y="604"/>
                    </a:cubicBezTo>
                    <a:cubicBezTo>
                      <a:pt x="2376" y="508"/>
                      <a:pt x="1889" y="32"/>
                      <a:pt x="1214" y="0"/>
                    </a:cubicBezTo>
                    <a:cubicBezTo>
                      <a:pt x="1189" y="0"/>
                      <a:pt x="1166" y="0"/>
                      <a:pt x="1139" y="0"/>
                    </a:cubicBezTo>
                    <a:lnTo>
                      <a:pt x="1139" y="207"/>
                    </a:lnTo>
                  </a:path>
                </a:pathLst>
              </a:custGeom>
              <a:gradFill flip="none" rotWithShape="1">
                <a:gsLst>
                  <a:gs pos="0">
                    <a:srgbClr val="666666">
                      <a:alpha val="15000"/>
                    </a:srgbClr>
                  </a:gs>
                  <a:gs pos="100000">
                    <a:srgbClr val="666666">
                      <a:alpha val="0"/>
                    </a:srgbClr>
                  </a:gs>
                </a:gsLst>
                <a:lin ang="16200000" scaled="1"/>
                <a:tileRect/>
              </a:gradFill>
              <a:ln w="3175" cap="flat" cmpd="sng" algn="ctr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>
                        <a:alpha val="11000"/>
                      </a:srgbClr>
                    </a:gs>
                  </a:gsLst>
                  <a:lin ang="16200000" scaled="1"/>
                  <a:tileRect/>
                </a:gradFill>
                <a:prstDash val="solid"/>
                <a:round/>
                <a:headEnd/>
                <a:tailEnd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799" kern="0" dirty="0">
                  <a:solidFill>
                    <a:srgbClr val="666666"/>
                  </a:solidFill>
                  <a:latin typeface="FZLanTingHeiS-R-GB" panose="02000000000000000000" pitchFamily="2" charset="-122"/>
                  <a:ea typeface="FZLanTingHeiS-R-GB" panose="020000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64" name="Freeform 4">
                <a:extLst>
                  <a:ext uri="{FF2B5EF4-FFF2-40B4-BE49-F238E27FC236}">
                    <a16:creationId xmlns:a16="http://schemas.microsoft.com/office/drawing/2014/main" id="{58B1E0C5-CD53-4344-A709-34B7620D96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6054" y="2927946"/>
                <a:ext cx="2029221" cy="1332253"/>
              </a:xfrm>
              <a:custGeom>
                <a:avLst/>
                <a:gdLst>
                  <a:gd name="T0" fmla="*/ 2449 w 5244"/>
                  <a:gd name="T1" fmla="*/ 3443 h 3444"/>
                  <a:gd name="T2" fmla="*/ 2449 w 5244"/>
                  <a:gd name="T3" fmla="*/ 3443 h 3444"/>
                  <a:gd name="T4" fmla="*/ 2378 w 5244"/>
                  <a:gd name="T5" fmla="*/ 3414 h 3444"/>
                  <a:gd name="T6" fmla="*/ 1221 w 5244"/>
                  <a:gd name="T7" fmla="*/ 2876 h 3444"/>
                  <a:gd name="T8" fmla="*/ 1149 w 5244"/>
                  <a:gd name="T9" fmla="*/ 2876 h 3444"/>
                  <a:gd name="T10" fmla="*/ 225 w 5244"/>
                  <a:gd name="T11" fmla="*/ 3188 h 3444"/>
                  <a:gd name="T12" fmla="*/ 167 w 5244"/>
                  <a:gd name="T13" fmla="*/ 3207 h 3444"/>
                  <a:gd name="T14" fmla="*/ 129 w 5244"/>
                  <a:gd name="T15" fmla="*/ 3199 h 3444"/>
                  <a:gd name="T16" fmla="*/ 66 w 5244"/>
                  <a:gd name="T17" fmla="*/ 3128 h 3444"/>
                  <a:gd name="T18" fmla="*/ 24 w 5244"/>
                  <a:gd name="T19" fmla="*/ 2524 h 3444"/>
                  <a:gd name="T20" fmla="*/ 678 w 5244"/>
                  <a:gd name="T21" fmla="*/ 1366 h 3444"/>
                  <a:gd name="T22" fmla="*/ 1194 w 5244"/>
                  <a:gd name="T23" fmla="*/ 474 h 3444"/>
                  <a:gd name="T24" fmla="*/ 2333 w 5244"/>
                  <a:gd name="T25" fmla="*/ 0 h 3444"/>
                  <a:gd name="T26" fmla="*/ 2336 w 5244"/>
                  <a:gd name="T27" fmla="*/ 0 h 3444"/>
                  <a:gd name="T28" fmla="*/ 2362 w 5244"/>
                  <a:gd name="T29" fmla="*/ 5 h 3444"/>
                  <a:gd name="T30" fmla="*/ 3377 w 5244"/>
                  <a:gd name="T31" fmla="*/ 628 h 3444"/>
                  <a:gd name="T32" fmla="*/ 3753 w 5244"/>
                  <a:gd name="T33" fmla="*/ 1150 h 3444"/>
                  <a:gd name="T34" fmla="*/ 3755 w 5244"/>
                  <a:gd name="T35" fmla="*/ 1152 h 3444"/>
                  <a:gd name="T36" fmla="*/ 3763 w 5244"/>
                  <a:gd name="T37" fmla="*/ 1157 h 3444"/>
                  <a:gd name="T38" fmla="*/ 3766 w 5244"/>
                  <a:gd name="T39" fmla="*/ 1155 h 3444"/>
                  <a:gd name="T40" fmla="*/ 4248 w 5244"/>
                  <a:gd name="T41" fmla="*/ 1057 h 3444"/>
                  <a:gd name="T42" fmla="*/ 4918 w 5244"/>
                  <a:gd name="T43" fmla="*/ 1269 h 3444"/>
                  <a:gd name="T44" fmla="*/ 5151 w 5244"/>
                  <a:gd name="T45" fmla="*/ 2055 h 3444"/>
                  <a:gd name="T46" fmla="*/ 4311 w 5244"/>
                  <a:gd name="T47" fmla="*/ 2860 h 3444"/>
                  <a:gd name="T48" fmla="*/ 3638 w 5244"/>
                  <a:gd name="T49" fmla="*/ 2958 h 3444"/>
                  <a:gd name="T50" fmla="*/ 3615 w 5244"/>
                  <a:gd name="T51" fmla="*/ 2958 h 3444"/>
                  <a:gd name="T52" fmla="*/ 3615 w 5244"/>
                  <a:gd name="T53" fmla="*/ 2958 h 3444"/>
                  <a:gd name="T54" fmla="*/ 3612 w 5244"/>
                  <a:gd name="T55" fmla="*/ 2958 h 3444"/>
                  <a:gd name="T56" fmla="*/ 3601 w 5244"/>
                  <a:gd name="T57" fmla="*/ 2958 h 3444"/>
                  <a:gd name="T58" fmla="*/ 3591 w 5244"/>
                  <a:gd name="T59" fmla="*/ 2958 h 3444"/>
                  <a:gd name="T60" fmla="*/ 3363 w 5244"/>
                  <a:gd name="T61" fmla="*/ 2979 h 3444"/>
                  <a:gd name="T62" fmla="*/ 3358 w 5244"/>
                  <a:gd name="T63" fmla="*/ 2979 h 3444"/>
                  <a:gd name="T64" fmla="*/ 2555 w 5244"/>
                  <a:gd name="T65" fmla="*/ 3371 h 3444"/>
                  <a:gd name="T66" fmla="*/ 2532 w 5244"/>
                  <a:gd name="T67" fmla="*/ 3403 h 3444"/>
                  <a:gd name="T68" fmla="*/ 2457 w 5244"/>
                  <a:gd name="T69" fmla="*/ 3443 h 3444"/>
                  <a:gd name="T70" fmla="*/ 2449 w 5244"/>
                  <a:gd name="T71" fmla="*/ 3443 h 3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244" h="3444">
                    <a:moveTo>
                      <a:pt x="2449" y="3443"/>
                    </a:moveTo>
                    <a:lnTo>
                      <a:pt x="2449" y="3443"/>
                    </a:lnTo>
                    <a:cubicBezTo>
                      <a:pt x="2423" y="3443"/>
                      <a:pt x="2397" y="3432"/>
                      <a:pt x="2378" y="3414"/>
                    </a:cubicBezTo>
                    <a:cubicBezTo>
                      <a:pt x="2222" y="3263"/>
                      <a:pt x="1795" y="2905"/>
                      <a:pt x="1221" y="2876"/>
                    </a:cubicBezTo>
                    <a:cubicBezTo>
                      <a:pt x="1197" y="2876"/>
                      <a:pt x="1173" y="2876"/>
                      <a:pt x="1149" y="2876"/>
                    </a:cubicBezTo>
                    <a:cubicBezTo>
                      <a:pt x="834" y="2876"/>
                      <a:pt x="522" y="2979"/>
                      <a:pt x="225" y="3188"/>
                    </a:cubicBezTo>
                    <a:cubicBezTo>
                      <a:pt x="206" y="3199"/>
                      <a:pt x="188" y="3207"/>
                      <a:pt x="167" y="3207"/>
                    </a:cubicBezTo>
                    <a:cubicBezTo>
                      <a:pt x="154" y="3207"/>
                      <a:pt x="140" y="3204"/>
                      <a:pt x="129" y="3199"/>
                    </a:cubicBezTo>
                    <a:cubicBezTo>
                      <a:pt x="98" y="3186"/>
                      <a:pt x="74" y="3159"/>
                      <a:pt x="66" y="3128"/>
                    </a:cubicBezTo>
                    <a:cubicBezTo>
                      <a:pt x="16" y="2921"/>
                      <a:pt x="0" y="2712"/>
                      <a:pt x="24" y="2524"/>
                    </a:cubicBezTo>
                    <a:cubicBezTo>
                      <a:pt x="111" y="1817"/>
                      <a:pt x="522" y="1472"/>
                      <a:pt x="678" y="1366"/>
                    </a:cubicBezTo>
                    <a:cubicBezTo>
                      <a:pt x="678" y="1224"/>
                      <a:pt x="739" y="906"/>
                      <a:pt x="1194" y="474"/>
                    </a:cubicBezTo>
                    <a:cubicBezTo>
                      <a:pt x="1610" y="82"/>
                      <a:pt x="2087" y="11"/>
                      <a:pt x="2333" y="0"/>
                    </a:cubicBezTo>
                    <a:cubicBezTo>
                      <a:pt x="2333" y="0"/>
                      <a:pt x="2333" y="0"/>
                      <a:pt x="2336" y="0"/>
                    </a:cubicBezTo>
                    <a:cubicBezTo>
                      <a:pt x="2344" y="0"/>
                      <a:pt x="2354" y="3"/>
                      <a:pt x="2362" y="5"/>
                    </a:cubicBezTo>
                    <a:cubicBezTo>
                      <a:pt x="2741" y="103"/>
                      <a:pt x="3082" y="313"/>
                      <a:pt x="3377" y="628"/>
                    </a:cubicBezTo>
                    <a:cubicBezTo>
                      <a:pt x="3609" y="877"/>
                      <a:pt x="3731" y="1104"/>
                      <a:pt x="3753" y="1150"/>
                    </a:cubicBezTo>
                    <a:cubicBezTo>
                      <a:pt x="3753" y="1150"/>
                      <a:pt x="3755" y="1150"/>
                      <a:pt x="3755" y="1152"/>
                    </a:cubicBezTo>
                    <a:cubicBezTo>
                      <a:pt x="3758" y="1157"/>
                      <a:pt x="3760" y="1157"/>
                      <a:pt x="3763" y="1157"/>
                    </a:cubicBezTo>
                    <a:cubicBezTo>
                      <a:pt x="3763" y="1157"/>
                      <a:pt x="3766" y="1157"/>
                      <a:pt x="3766" y="1155"/>
                    </a:cubicBezTo>
                    <a:cubicBezTo>
                      <a:pt x="3901" y="1091"/>
                      <a:pt x="4070" y="1057"/>
                      <a:pt x="4248" y="1057"/>
                    </a:cubicBezTo>
                    <a:cubicBezTo>
                      <a:pt x="4510" y="1057"/>
                      <a:pt x="4748" y="1134"/>
                      <a:pt x="4918" y="1269"/>
                    </a:cubicBezTo>
                    <a:cubicBezTo>
                      <a:pt x="5076" y="1393"/>
                      <a:pt x="5243" y="1631"/>
                      <a:pt x="5151" y="2055"/>
                    </a:cubicBezTo>
                    <a:cubicBezTo>
                      <a:pt x="5063" y="2444"/>
                      <a:pt x="4780" y="2714"/>
                      <a:pt x="4311" y="2860"/>
                    </a:cubicBezTo>
                    <a:cubicBezTo>
                      <a:pt x="4007" y="2950"/>
                      <a:pt x="3720" y="2958"/>
                      <a:pt x="3638" y="2958"/>
                    </a:cubicBezTo>
                    <a:cubicBezTo>
                      <a:pt x="3628" y="2958"/>
                      <a:pt x="3620" y="2958"/>
                      <a:pt x="3615" y="2958"/>
                    </a:cubicBezTo>
                    <a:lnTo>
                      <a:pt x="3615" y="2958"/>
                    </a:lnTo>
                    <a:lnTo>
                      <a:pt x="3612" y="2958"/>
                    </a:lnTo>
                    <a:cubicBezTo>
                      <a:pt x="3609" y="2958"/>
                      <a:pt x="3604" y="2958"/>
                      <a:pt x="3601" y="2958"/>
                    </a:cubicBezTo>
                    <a:cubicBezTo>
                      <a:pt x="3596" y="2958"/>
                      <a:pt x="3594" y="2958"/>
                      <a:pt x="3591" y="2958"/>
                    </a:cubicBezTo>
                    <a:cubicBezTo>
                      <a:pt x="3488" y="2961"/>
                      <a:pt x="3366" y="2979"/>
                      <a:pt x="3363" y="2979"/>
                    </a:cubicBezTo>
                    <a:cubicBezTo>
                      <a:pt x="3360" y="2979"/>
                      <a:pt x="3360" y="2979"/>
                      <a:pt x="3358" y="2979"/>
                    </a:cubicBezTo>
                    <a:cubicBezTo>
                      <a:pt x="3011" y="3011"/>
                      <a:pt x="2744" y="3144"/>
                      <a:pt x="2555" y="3371"/>
                    </a:cubicBezTo>
                    <a:cubicBezTo>
                      <a:pt x="2547" y="3382"/>
                      <a:pt x="2539" y="3392"/>
                      <a:pt x="2532" y="3403"/>
                    </a:cubicBezTo>
                    <a:cubicBezTo>
                      <a:pt x="2513" y="3427"/>
                      <a:pt x="2487" y="3440"/>
                      <a:pt x="2457" y="3443"/>
                    </a:cubicBezTo>
                    <a:cubicBezTo>
                      <a:pt x="2455" y="3443"/>
                      <a:pt x="2452" y="3443"/>
                      <a:pt x="2449" y="3443"/>
                    </a:cubicBezTo>
                  </a:path>
                </a:pathLst>
              </a:custGeom>
              <a:gradFill flip="none" rotWithShape="1">
                <a:gsLst>
                  <a:gs pos="0">
                    <a:srgbClr val="666666">
                      <a:alpha val="15000"/>
                    </a:srgbClr>
                  </a:gs>
                  <a:gs pos="100000">
                    <a:srgbClr val="666666">
                      <a:alpha val="0"/>
                    </a:srgbClr>
                  </a:gs>
                </a:gsLst>
                <a:lin ang="16200000" scaled="1"/>
                <a:tileRect/>
              </a:gradFill>
              <a:ln w="3175" cap="flat" cmpd="sng" algn="ctr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>
                        <a:alpha val="11000"/>
                      </a:srgbClr>
                    </a:gs>
                  </a:gsLst>
                  <a:lin ang="16200000" scaled="1"/>
                  <a:tileRect/>
                </a:gradFill>
                <a:prstDash val="solid"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799" kern="0" dirty="0">
                  <a:solidFill>
                    <a:srgbClr val="666666"/>
                  </a:solidFill>
                  <a:latin typeface="FZLanTingHeiS-R-GB" panose="02000000000000000000" pitchFamily="2" charset="-122"/>
                  <a:ea typeface="FZLanTingHeiS-R-GB" panose="020000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65" name="Freeform 5">
                <a:extLst>
                  <a:ext uri="{FF2B5EF4-FFF2-40B4-BE49-F238E27FC236}">
                    <a16:creationId xmlns:a16="http://schemas.microsoft.com/office/drawing/2014/main" id="{CBC10669-D85E-410F-9B6A-80D48CAB6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5060" y="2888663"/>
                <a:ext cx="2112919" cy="1412528"/>
              </a:xfrm>
              <a:custGeom>
                <a:avLst/>
                <a:gdLst>
                  <a:gd name="T0" fmla="*/ 2439 w 5461"/>
                  <a:gd name="T1" fmla="*/ 209 h 3650"/>
                  <a:gd name="T2" fmla="*/ 2439 w 5461"/>
                  <a:gd name="T3" fmla="*/ 209 h 3650"/>
                  <a:gd name="T4" fmla="*/ 3405 w 5461"/>
                  <a:gd name="T5" fmla="*/ 800 h 3650"/>
                  <a:gd name="T6" fmla="*/ 3763 w 5461"/>
                  <a:gd name="T7" fmla="*/ 1300 h 3650"/>
                  <a:gd name="T8" fmla="*/ 3866 w 5461"/>
                  <a:gd name="T9" fmla="*/ 1364 h 3650"/>
                  <a:gd name="T10" fmla="*/ 3914 w 5461"/>
                  <a:gd name="T11" fmla="*/ 1353 h 3650"/>
                  <a:gd name="T12" fmla="*/ 4351 w 5461"/>
                  <a:gd name="T13" fmla="*/ 1263 h 3650"/>
                  <a:gd name="T14" fmla="*/ 4957 w 5461"/>
                  <a:gd name="T15" fmla="*/ 1451 h 3650"/>
                  <a:gd name="T16" fmla="*/ 5153 w 5461"/>
                  <a:gd name="T17" fmla="*/ 2137 h 3650"/>
                  <a:gd name="T18" fmla="*/ 4383 w 5461"/>
                  <a:gd name="T19" fmla="*/ 2862 h 3650"/>
                  <a:gd name="T20" fmla="*/ 3741 w 5461"/>
                  <a:gd name="T21" fmla="*/ 2958 h 3650"/>
                  <a:gd name="T22" fmla="*/ 3720 w 5461"/>
                  <a:gd name="T23" fmla="*/ 2958 h 3650"/>
                  <a:gd name="T24" fmla="*/ 3718 w 5461"/>
                  <a:gd name="T25" fmla="*/ 2958 h 3650"/>
                  <a:gd name="T26" fmla="*/ 3704 w 5461"/>
                  <a:gd name="T27" fmla="*/ 2958 h 3650"/>
                  <a:gd name="T28" fmla="*/ 3704 w 5461"/>
                  <a:gd name="T29" fmla="*/ 2958 h 3650"/>
                  <a:gd name="T30" fmla="*/ 3450 w 5461"/>
                  <a:gd name="T31" fmla="*/ 2979 h 3650"/>
                  <a:gd name="T32" fmla="*/ 2579 w 5461"/>
                  <a:gd name="T33" fmla="*/ 3408 h 3650"/>
                  <a:gd name="T34" fmla="*/ 2552 w 5461"/>
                  <a:gd name="T35" fmla="*/ 3442 h 3650"/>
                  <a:gd name="T36" fmla="*/ 1329 w 5461"/>
                  <a:gd name="T37" fmla="*/ 2876 h 3650"/>
                  <a:gd name="T38" fmla="*/ 1252 w 5461"/>
                  <a:gd name="T39" fmla="*/ 2876 h 3650"/>
                  <a:gd name="T40" fmla="*/ 270 w 5461"/>
                  <a:gd name="T41" fmla="*/ 3204 h 3650"/>
                  <a:gd name="T42" fmla="*/ 230 w 5461"/>
                  <a:gd name="T43" fmla="*/ 2640 h 3650"/>
                  <a:gd name="T44" fmla="*/ 892 w 5461"/>
                  <a:gd name="T45" fmla="*/ 1523 h 3650"/>
                  <a:gd name="T46" fmla="*/ 1369 w 5461"/>
                  <a:gd name="T47" fmla="*/ 654 h 3650"/>
                  <a:gd name="T48" fmla="*/ 2439 w 5461"/>
                  <a:gd name="T49" fmla="*/ 209 h 3650"/>
                  <a:gd name="T50" fmla="*/ 2439 w 5461"/>
                  <a:gd name="T51" fmla="*/ 0 h 3650"/>
                  <a:gd name="T52" fmla="*/ 2439 w 5461"/>
                  <a:gd name="T53" fmla="*/ 0 h 3650"/>
                  <a:gd name="T54" fmla="*/ 2431 w 5461"/>
                  <a:gd name="T55" fmla="*/ 0 h 3650"/>
                  <a:gd name="T56" fmla="*/ 1226 w 5461"/>
                  <a:gd name="T57" fmla="*/ 503 h 3650"/>
                  <a:gd name="T58" fmla="*/ 720 w 5461"/>
                  <a:gd name="T59" fmla="*/ 1226 h 3650"/>
                  <a:gd name="T60" fmla="*/ 680 w 5461"/>
                  <a:gd name="T61" fmla="*/ 1414 h 3650"/>
                  <a:gd name="T62" fmla="*/ 23 w 5461"/>
                  <a:gd name="T63" fmla="*/ 2614 h 3650"/>
                  <a:gd name="T64" fmla="*/ 69 w 5461"/>
                  <a:gd name="T65" fmla="*/ 3254 h 3650"/>
                  <a:gd name="T66" fmla="*/ 196 w 5461"/>
                  <a:gd name="T67" fmla="*/ 3400 h 3650"/>
                  <a:gd name="T68" fmla="*/ 270 w 5461"/>
                  <a:gd name="T69" fmla="*/ 3413 h 3650"/>
                  <a:gd name="T70" fmla="*/ 386 w 5461"/>
                  <a:gd name="T71" fmla="*/ 3376 h 3650"/>
                  <a:gd name="T72" fmla="*/ 1252 w 5461"/>
                  <a:gd name="T73" fmla="*/ 3082 h 3650"/>
                  <a:gd name="T74" fmla="*/ 1321 w 5461"/>
                  <a:gd name="T75" fmla="*/ 3082 h 3650"/>
                  <a:gd name="T76" fmla="*/ 2407 w 5461"/>
                  <a:gd name="T77" fmla="*/ 3590 h 3650"/>
                  <a:gd name="T78" fmla="*/ 2552 w 5461"/>
                  <a:gd name="T79" fmla="*/ 3649 h 3650"/>
                  <a:gd name="T80" fmla="*/ 2569 w 5461"/>
                  <a:gd name="T81" fmla="*/ 3649 h 3650"/>
                  <a:gd name="T82" fmla="*/ 2717 w 5461"/>
                  <a:gd name="T83" fmla="*/ 3567 h 3650"/>
                  <a:gd name="T84" fmla="*/ 2740 w 5461"/>
                  <a:gd name="T85" fmla="*/ 3540 h 3650"/>
                  <a:gd name="T86" fmla="*/ 3469 w 5461"/>
                  <a:gd name="T87" fmla="*/ 3185 h 3650"/>
                  <a:gd name="T88" fmla="*/ 3482 w 5461"/>
                  <a:gd name="T89" fmla="*/ 3183 h 3650"/>
                  <a:gd name="T90" fmla="*/ 3691 w 5461"/>
                  <a:gd name="T91" fmla="*/ 3164 h 3650"/>
                  <a:gd name="T92" fmla="*/ 3704 w 5461"/>
                  <a:gd name="T93" fmla="*/ 3164 h 3650"/>
                  <a:gd name="T94" fmla="*/ 3720 w 5461"/>
                  <a:gd name="T95" fmla="*/ 3164 h 3650"/>
                  <a:gd name="T96" fmla="*/ 3741 w 5461"/>
                  <a:gd name="T97" fmla="*/ 3164 h 3650"/>
                  <a:gd name="T98" fmla="*/ 4443 w 5461"/>
                  <a:gd name="T99" fmla="*/ 3061 h 3650"/>
                  <a:gd name="T100" fmla="*/ 5042 w 5461"/>
                  <a:gd name="T101" fmla="*/ 2733 h 3650"/>
                  <a:gd name="T102" fmla="*/ 5355 w 5461"/>
                  <a:gd name="T103" fmla="*/ 2182 h 3650"/>
                  <a:gd name="T104" fmla="*/ 5087 w 5461"/>
                  <a:gd name="T105" fmla="*/ 1289 h 3650"/>
                  <a:gd name="T106" fmla="*/ 4351 w 5461"/>
                  <a:gd name="T107" fmla="*/ 1057 h 3650"/>
                  <a:gd name="T108" fmla="*/ 3908 w 5461"/>
                  <a:gd name="T109" fmla="*/ 1130 h 3650"/>
                  <a:gd name="T110" fmla="*/ 3556 w 5461"/>
                  <a:gd name="T111" fmla="*/ 659 h 3650"/>
                  <a:gd name="T112" fmla="*/ 2492 w 5461"/>
                  <a:gd name="T113" fmla="*/ 8 h 3650"/>
                  <a:gd name="T114" fmla="*/ 2439 w 5461"/>
                  <a:gd name="T115" fmla="*/ 0 h 3650"/>
                  <a:gd name="T116" fmla="*/ 2439 w 5461"/>
                  <a:gd name="T117" fmla="*/ 209 h 3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461" h="3650">
                    <a:moveTo>
                      <a:pt x="2439" y="209"/>
                    </a:moveTo>
                    <a:lnTo>
                      <a:pt x="2439" y="209"/>
                    </a:lnTo>
                    <a:cubicBezTo>
                      <a:pt x="2799" y="302"/>
                      <a:pt x="3122" y="500"/>
                      <a:pt x="3405" y="800"/>
                    </a:cubicBezTo>
                    <a:cubicBezTo>
                      <a:pt x="3646" y="1059"/>
                      <a:pt x="3763" y="1297"/>
                      <a:pt x="3763" y="1300"/>
                    </a:cubicBezTo>
                    <a:cubicBezTo>
                      <a:pt x="3784" y="1340"/>
                      <a:pt x="3823" y="1364"/>
                      <a:pt x="3866" y="1364"/>
                    </a:cubicBezTo>
                    <a:cubicBezTo>
                      <a:pt x="3882" y="1364"/>
                      <a:pt x="3898" y="1358"/>
                      <a:pt x="3914" y="1353"/>
                    </a:cubicBezTo>
                    <a:cubicBezTo>
                      <a:pt x="4033" y="1295"/>
                      <a:pt x="4189" y="1263"/>
                      <a:pt x="4351" y="1263"/>
                    </a:cubicBezTo>
                    <a:cubicBezTo>
                      <a:pt x="4565" y="1263"/>
                      <a:pt x="4793" y="1321"/>
                      <a:pt x="4957" y="1451"/>
                    </a:cubicBezTo>
                    <a:cubicBezTo>
                      <a:pt x="5153" y="1607"/>
                      <a:pt x="5219" y="1838"/>
                      <a:pt x="5153" y="2137"/>
                    </a:cubicBezTo>
                    <a:cubicBezTo>
                      <a:pt x="5073" y="2486"/>
                      <a:pt x="4817" y="2730"/>
                      <a:pt x="4383" y="2862"/>
                    </a:cubicBezTo>
                    <a:cubicBezTo>
                      <a:pt x="4094" y="2950"/>
                      <a:pt x="3818" y="2958"/>
                      <a:pt x="3741" y="2958"/>
                    </a:cubicBezTo>
                    <a:cubicBezTo>
                      <a:pt x="3728" y="2958"/>
                      <a:pt x="3720" y="2958"/>
                      <a:pt x="3720" y="2958"/>
                    </a:cubicBezTo>
                    <a:lnTo>
                      <a:pt x="3718" y="2958"/>
                    </a:lnTo>
                    <a:cubicBezTo>
                      <a:pt x="3712" y="2958"/>
                      <a:pt x="3710" y="2958"/>
                      <a:pt x="3704" y="2958"/>
                    </a:cubicBezTo>
                    <a:lnTo>
                      <a:pt x="3704" y="2958"/>
                    </a:lnTo>
                    <a:cubicBezTo>
                      <a:pt x="3591" y="2958"/>
                      <a:pt x="3450" y="2979"/>
                      <a:pt x="3450" y="2979"/>
                    </a:cubicBezTo>
                    <a:cubicBezTo>
                      <a:pt x="3077" y="3013"/>
                      <a:pt x="2783" y="3159"/>
                      <a:pt x="2579" y="3408"/>
                    </a:cubicBezTo>
                    <a:cubicBezTo>
                      <a:pt x="2571" y="3419"/>
                      <a:pt x="2560" y="3432"/>
                      <a:pt x="2552" y="3442"/>
                    </a:cubicBezTo>
                    <a:cubicBezTo>
                      <a:pt x="2399" y="3291"/>
                      <a:pt x="1946" y="2907"/>
                      <a:pt x="1329" y="2876"/>
                    </a:cubicBezTo>
                    <a:cubicBezTo>
                      <a:pt x="1305" y="2876"/>
                      <a:pt x="1279" y="2876"/>
                      <a:pt x="1252" y="2876"/>
                    </a:cubicBezTo>
                    <a:cubicBezTo>
                      <a:pt x="916" y="2876"/>
                      <a:pt x="585" y="2984"/>
                      <a:pt x="270" y="3204"/>
                    </a:cubicBezTo>
                    <a:cubicBezTo>
                      <a:pt x="219" y="3008"/>
                      <a:pt x="209" y="2812"/>
                      <a:pt x="230" y="2640"/>
                    </a:cubicBezTo>
                    <a:cubicBezTo>
                      <a:pt x="331" y="1822"/>
                      <a:pt x="892" y="1523"/>
                      <a:pt x="892" y="1523"/>
                    </a:cubicBezTo>
                    <a:cubicBezTo>
                      <a:pt x="892" y="1523"/>
                      <a:pt x="799" y="1191"/>
                      <a:pt x="1369" y="654"/>
                    </a:cubicBezTo>
                    <a:cubicBezTo>
                      <a:pt x="1755" y="286"/>
                      <a:pt x="2195" y="217"/>
                      <a:pt x="2439" y="209"/>
                    </a:cubicBezTo>
                    <a:lnTo>
                      <a:pt x="2439" y="0"/>
                    </a:lnTo>
                    <a:lnTo>
                      <a:pt x="2439" y="0"/>
                    </a:lnTo>
                    <a:cubicBezTo>
                      <a:pt x="2436" y="0"/>
                      <a:pt x="2433" y="0"/>
                      <a:pt x="2431" y="0"/>
                    </a:cubicBezTo>
                    <a:cubicBezTo>
                      <a:pt x="2171" y="10"/>
                      <a:pt x="1665" y="87"/>
                      <a:pt x="1226" y="503"/>
                    </a:cubicBezTo>
                    <a:cubicBezTo>
                      <a:pt x="964" y="749"/>
                      <a:pt x="794" y="993"/>
                      <a:pt x="720" y="1226"/>
                    </a:cubicBezTo>
                    <a:cubicBezTo>
                      <a:pt x="696" y="1300"/>
                      <a:pt x="686" y="1364"/>
                      <a:pt x="680" y="1414"/>
                    </a:cubicBezTo>
                    <a:cubicBezTo>
                      <a:pt x="487" y="1560"/>
                      <a:pt x="108" y="1925"/>
                      <a:pt x="23" y="2614"/>
                    </a:cubicBezTo>
                    <a:cubicBezTo>
                      <a:pt x="0" y="2815"/>
                      <a:pt x="16" y="3037"/>
                      <a:pt x="69" y="3254"/>
                    </a:cubicBezTo>
                    <a:cubicBezTo>
                      <a:pt x="84" y="3320"/>
                      <a:pt x="132" y="3373"/>
                      <a:pt x="196" y="3400"/>
                    </a:cubicBezTo>
                    <a:cubicBezTo>
                      <a:pt x="219" y="3408"/>
                      <a:pt x="243" y="3413"/>
                      <a:pt x="270" y="3413"/>
                    </a:cubicBezTo>
                    <a:cubicBezTo>
                      <a:pt x="309" y="3413"/>
                      <a:pt x="352" y="3400"/>
                      <a:pt x="386" y="3376"/>
                    </a:cubicBezTo>
                    <a:cubicBezTo>
                      <a:pt x="667" y="3180"/>
                      <a:pt x="958" y="3082"/>
                      <a:pt x="1252" y="3082"/>
                    </a:cubicBezTo>
                    <a:cubicBezTo>
                      <a:pt x="1276" y="3082"/>
                      <a:pt x="1297" y="3082"/>
                      <a:pt x="1321" y="3082"/>
                    </a:cubicBezTo>
                    <a:cubicBezTo>
                      <a:pt x="1859" y="3109"/>
                      <a:pt x="2261" y="3448"/>
                      <a:pt x="2407" y="3590"/>
                    </a:cubicBezTo>
                    <a:cubicBezTo>
                      <a:pt x="2447" y="3628"/>
                      <a:pt x="2500" y="3649"/>
                      <a:pt x="2552" y="3649"/>
                    </a:cubicBezTo>
                    <a:cubicBezTo>
                      <a:pt x="2558" y="3649"/>
                      <a:pt x="2563" y="3649"/>
                      <a:pt x="2569" y="3649"/>
                    </a:cubicBezTo>
                    <a:cubicBezTo>
                      <a:pt x="2627" y="3644"/>
                      <a:pt x="2682" y="3615"/>
                      <a:pt x="2717" y="3567"/>
                    </a:cubicBezTo>
                    <a:cubicBezTo>
                      <a:pt x="2725" y="3556"/>
                      <a:pt x="2732" y="3548"/>
                      <a:pt x="2740" y="3540"/>
                    </a:cubicBezTo>
                    <a:cubicBezTo>
                      <a:pt x="2907" y="3334"/>
                      <a:pt x="3154" y="3214"/>
                      <a:pt x="3469" y="3185"/>
                    </a:cubicBezTo>
                    <a:cubicBezTo>
                      <a:pt x="3474" y="3185"/>
                      <a:pt x="3477" y="3185"/>
                      <a:pt x="3482" y="3183"/>
                    </a:cubicBezTo>
                    <a:cubicBezTo>
                      <a:pt x="3482" y="3183"/>
                      <a:pt x="3599" y="3167"/>
                      <a:pt x="3691" y="3164"/>
                    </a:cubicBezTo>
                    <a:cubicBezTo>
                      <a:pt x="3694" y="3164"/>
                      <a:pt x="3699" y="3164"/>
                      <a:pt x="3704" y="3164"/>
                    </a:cubicBezTo>
                    <a:cubicBezTo>
                      <a:pt x="3710" y="3164"/>
                      <a:pt x="3715" y="3164"/>
                      <a:pt x="3720" y="3164"/>
                    </a:cubicBezTo>
                    <a:cubicBezTo>
                      <a:pt x="3728" y="3164"/>
                      <a:pt x="3736" y="3164"/>
                      <a:pt x="3741" y="3164"/>
                    </a:cubicBezTo>
                    <a:cubicBezTo>
                      <a:pt x="3826" y="3164"/>
                      <a:pt x="4128" y="3156"/>
                      <a:pt x="4443" y="3061"/>
                    </a:cubicBezTo>
                    <a:cubicBezTo>
                      <a:pt x="4690" y="2987"/>
                      <a:pt x="4891" y="2876"/>
                      <a:pt x="5042" y="2733"/>
                    </a:cubicBezTo>
                    <a:cubicBezTo>
                      <a:pt x="5201" y="2582"/>
                      <a:pt x="5307" y="2396"/>
                      <a:pt x="5355" y="2182"/>
                    </a:cubicBezTo>
                    <a:cubicBezTo>
                      <a:pt x="5460" y="1705"/>
                      <a:pt x="5267" y="1435"/>
                      <a:pt x="5087" y="1289"/>
                    </a:cubicBezTo>
                    <a:cubicBezTo>
                      <a:pt x="4896" y="1138"/>
                      <a:pt x="4637" y="1057"/>
                      <a:pt x="4351" y="1057"/>
                    </a:cubicBezTo>
                    <a:cubicBezTo>
                      <a:pt x="4195" y="1057"/>
                      <a:pt x="4038" y="1083"/>
                      <a:pt x="3908" y="1130"/>
                    </a:cubicBezTo>
                    <a:cubicBezTo>
                      <a:pt x="3850" y="1030"/>
                      <a:pt x="3734" y="850"/>
                      <a:pt x="3556" y="659"/>
                    </a:cubicBezTo>
                    <a:cubicBezTo>
                      <a:pt x="3246" y="331"/>
                      <a:pt x="2889" y="111"/>
                      <a:pt x="2492" y="8"/>
                    </a:cubicBezTo>
                    <a:cubicBezTo>
                      <a:pt x="2473" y="3"/>
                      <a:pt x="2457" y="0"/>
                      <a:pt x="2439" y="0"/>
                    </a:cubicBezTo>
                    <a:lnTo>
                      <a:pt x="2439" y="209"/>
                    </a:lnTo>
                  </a:path>
                </a:pathLst>
              </a:custGeom>
              <a:gradFill flip="none" rotWithShape="1">
                <a:gsLst>
                  <a:gs pos="0">
                    <a:srgbClr val="666666">
                      <a:alpha val="15000"/>
                    </a:srgbClr>
                  </a:gs>
                  <a:gs pos="100000">
                    <a:srgbClr val="666666">
                      <a:alpha val="0"/>
                    </a:srgbClr>
                  </a:gs>
                </a:gsLst>
                <a:lin ang="16200000" scaled="1"/>
                <a:tileRect/>
              </a:gradFill>
              <a:ln w="3175" cap="flat" cmpd="sng" algn="ctr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>
                        <a:alpha val="11000"/>
                      </a:srgbClr>
                    </a:gs>
                  </a:gsLst>
                  <a:lin ang="16200000" scaled="1"/>
                  <a:tileRect/>
                </a:gradFill>
                <a:prstDash val="solid"/>
                <a:round/>
                <a:headEnd/>
                <a:tailEnd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799" kern="0" dirty="0">
                  <a:solidFill>
                    <a:srgbClr val="666666"/>
                  </a:solidFill>
                  <a:latin typeface="FZLanTingHeiS-R-GB" panose="02000000000000000000" pitchFamily="2" charset="-122"/>
                  <a:ea typeface="FZLanTingHeiS-R-GB" panose="020000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66" name="Freeform 6">
                <a:extLst>
                  <a:ext uri="{FF2B5EF4-FFF2-40B4-BE49-F238E27FC236}">
                    <a16:creationId xmlns:a16="http://schemas.microsoft.com/office/drawing/2014/main" id="{11316290-DE9A-4F7A-B789-92D0822A4A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2557" y="3650436"/>
                <a:ext cx="2309349" cy="1800249"/>
              </a:xfrm>
              <a:custGeom>
                <a:avLst/>
                <a:gdLst>
                  <a:gd name="T0" fmla="*/ 4388 w 5967"/>
                  <a:gd name="T1" fmla="*/ 4650 h 4651"/>
                  <a:gd name="T2" fmla="*/ 4388 w 5967"/>
                  <a:gd name="T3" fmla="*/ 4650 h 4651"/>
                  <a:gd name="T4" fmla="*/ 4364 w 5967"/>
                  <a:gd name="T5" fmla="*/ 4647 h 4651"/>
                  <a:gd name="T6" fmla="*/ 2979 w 5967"/>
                  <a:gd name="T7" fmla="*/ 3702 h 4651"/>
                  <a:gd name="T8" fmla="*/ 2780 w 5967"/>
                  <a:gd name="T9" fmla="*/ 3167 h 4651"/>
                  <a:gd name="T10" fmla="*/ 2460 w 5967"/>
                  <a:gd name="T11" fmla="*/ 3212 h 4651"/>
                  <a:gd name="T12" fmla="*/ 1960 w 5967"/>
                  <a:gd name="T13" fmla="*/ 3082 h 4651"/>
                  <a:gd name="T14" fmla="*/ 1279 w 5967"/>
                  <a:gd name="T15" fmla="*/ 3262 h 4651"/>
                  <a:gd name="T16" fmla="*/ 392 w 5967"/>
                  <a:gd name="T17" fmla="*/ 2883 h 4651"/>
                  <a:gd name="T18" fmla="*/ 13 w 5967"/>
                  <a:gd name="T19" fmla="*/ 2388 h 4651"/>
                  <a:gd name="T20" fmla="*/ 0 w 5967"/>
                  <a:gd name="T21" fmla="*/ 2333 h 4651"/>
                  <a:gd name="T22" fmla="*/ 283 w 5967"/>
                  <a:gd name="T23" fmla="*/ 1520 h 4651"/>
                  <a:gd name="T24" fmla="*/ 1070 w 5967"/>
                  <a:gd name="T25" fmla="*/ 1136 h 4651"/>
                  <a:gd name="T26" fmla="*/ 1311 w 5967"/>
                  <a:gd name="T27" fmla="*/ 1115 h 4651"/>
                  <a:gd name="T28" fmla="*/ 1321 w 5967"/>
                  <a:gd name="T29" fmla="*/ 1115 h 4651"/>
                  <a:gd name="T30" fmla="*/ 1329 w 5967"/>
                  <a:gd name="T31" fmla="*/ 1115 h 4651"/>
                  <a:gd name="T32" fmla="*/ 1353 w 5967"/>
                  <a:gd name="T33" fmla="*/ 1115 h 4651"/>
                  <a:gd name="T34" fmla="*/ 2023 w 5967"/>
                  <a:gd name="T35" fmla="*/ 1017 h 4651"/>
                  <a:gd name="T36" fmla="*/ 2881 w 5967"/>
                  <a:gd name="T37" fmla="*/ 198 h 4651"/>
                  <a:gd name="T38" fmla="*/ 2892 w 5967"/>
                  <a:gd name="T39" fmla="*/ 145 h 4651"/>
                  <a:gd name="T40" fmla="*/ 2971 w 5967"/>
                  <a:gd name="T41" fmla="*/ 61 h 4651"/>
                  <a:gd name="T42" fmla="*/ 3501 w 5967"/>
                  <a:gd name="T43" fmla="*/ 0 h 4651"/>
                  <a:gd name="T44" fmla="*/ 4333 w 5967"/>
                  <a:gd name="T45" fmla="*/ 254 h 4651"/>
                  <a:gd name="T46" fmla="*/ 4860 w 5967"/>
                  <a:gd name="T47" fmla="*/ 1271 h 4651"/>
                  <a:gd name="T48" fmla="*/ 4788 w 5967"/>
                  <a:gd name="T49" fmla="*/ 1382 h 4651"/>
                  <a:gd name="T50" fmla="*/ 4441 w 5967"/>
                  <a:gd name="T51" fmla="*/ 1625 h 4651"/>
                  <a:gd name="T52" fmla="*/ 4359 w 5967"/>
                  <a:gd name="T53" fmla="*/ 2235 h 4651"/>
                  <a:gd name="T54" fmla="*/ 4367 w 5967"/>
                  <a:gd name="T55" fmla="*/ 2240 h 4651"/>
                  <a:gd name="T56" fmla="*/ 4372 w 5967"/>
                  <a:gd name="T57" fmla="*/ 2240 h 4651"/>
                  <a:gd name="T58" fmla="*/ 4375 w 5967"/>
                  <a:gd name="T59" fmla="*/ 2227 h 4651"/>
                  <a:gd name="T60" fmla="*/ 4454 w 5967"/>
                  <a:gd name="T61" fmla="*/ 1636 h 4651"/>
                  <a:gd name="T62" fmla="*/ 5034 w 5967"/>
                  <a:gd name="T63" fmla="*/ 1364 h 4651"/>
                  <a:gd name="T64" fmla="*/ 5108 w 5967"/>
                  <a:gd name="T65" fmla="*/ 1366 h 4651"/>
                  <a:gd name="T66" fmla="*/ 5884 w 5967"/>
                  <a:gd name="T67" fmla="*/ 1753 h 4651"/>
                  <a:gd name="T68" fmla="*/ 5911 w 5967"/>
                  <a:gd name="T69" fmla="*/ 1814 h 4651"/>
                  <a:gd name="T70" fmla="*/ 5132 w 5967"/>
                  <a:gd name="T71" fmla="*/ 3246 h 4651"/>
                  <a:gd name="T72" fmla="*/ 4333 w 5967"/>
                  <a:gd name="T73" fmla="*/ 3585 h 4651"/>
                  <a:gd name="T74" fmla="*/ 4356 w 5967"/>
                  <a:gd name="T75" fmla="*/ 3948 h 4651"/>
                  <a:gd name="T76" fmla="*/ 4714 w 5967"/>
                  <a:gd name="T77" fmla="*/ 4247 h 4651"/>
                  <a:gd name="T78" fmla="*/ 4783 w 5967"/>
                  <a:gd name="T79" fmla="*/ 4332 h 4651"/>
                  <a:gd name="T80" fmla="*/ 4740 w 5967"/>
                  <a:gd name="T81" fmla="*/ 4430 h 4651"/>
                  <a:gd name="T82" fmla="*/ 4446 w 5967"/>
                  <a:gd name="T83" fmla="*/ 4631 h 4651"/>
                  <a:gd name="T84" fmla="*/ 4388 w 5967"/>
                  <a:gd name="T85" fmla="*/ 4650 h 4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967" h="4651">
                    <a:moveTo>
                      <a:pt x="4388" y="4650"/>
                    </a:moveTo>
                    <a:lnTo>
                      <a:pt x="4388" y="4650"/>
                    </a:lnTo>
                    <a:cubicBezTo>
                      <a:pt x="4380" y="4650"/>
                      <a:pt x="4372" y="4647"/>
                      <a:pt x="4364" y="4647"/>
                    </a:cubicBezTo>
                    <a:cubicBezTo>
                      <a:pt x="3556" y="4446"/>
                      <a:pt x="3167" y="4022"/>
                      <a:pt x="2979" y="3702"/>
                    </a:cubicBezTo>
                    <a:cubicBezTo>
                      <a:pt x="2855" y="3487"/>
                      <a:pt x="2805" y="3291"/>
                      <a:pt x="2780" y="3167"/>
                    </a:cubicBezTo>
                    <a:cubicBezTo>
                      <a:pt x="2672" y="3196"/>
                      <a:pt x="2563" y="3212"/>
                      <a:pt x="2460" y="3212"/>
                    </a:cubicBezTo>
                    <a:cubicBezTo>
                      <a:pt x="2216" y="3212"/>
                      <a:pt x="2044" y="3132"/>
                      <a:pt x="1960" y="3082"/>
                    </a:cubicBezTo>
                    <a:cubicBezTo>
                      <a:pt x="1729" y="3201"/>
                      <a:pt x="1499" y="3262"/>
                      <a:pt x="1279" y="3262"/>
                    </a:cubicBezTo>
                    <a:cubicBezTo>
                      <a:pt x="956" y="3262"/>
                      <a:pt x="659" y="3135"/>
                      <a:pt x="392" y="2883"/>
                    </a:cubicBezTo>
                    <a:cubicBezTo>
                      <a:pt x="186" y="2690"/>
                      <a:pt x="58" y="2473"/>
                      <a:pt x="13" y="2388"/>
                    </a:cubicBezTo>
                    <a:cubicBezTo>
                      <a:pt x="3" y="2373"/>
                      <a:pt x="0" y="2354"/>
                      <a:pt x="0" y="2333"/>
                    </a:cubicBezTo>
                    <a:cubicBezTo>
                      <a:pt x="13" y="2105"/>
                      <a:pt x="74" y="1776"/>
                      <a:pt x="283" y="1520"/>
                    </a:cubicBezTo>
                    <a:cubicBezTo>
                      <a:pt x="466" y="1297"/>
                      <a:pt x="731" y="1167"/>
                      <a:pt x="1070" y="1136"/>
                    </a:cubicBezTo>
                    <a:cubicBezTo>
                      <a:pt x="1311" y="1115"/>
                      <a:pt x="1311" y="1115"/>
                      <a:pt x="1311" y="1115"/>
                    </a:cubicBezTo>
                    <a:cubicBezTo>
                      <a:pt x="1313" y="1115"/>
                      <a:pt x="1316" y="1115"/>
                      <a:pt x="1321" y="1115"/>
                    </a:cubicBezTo>
                    <a:cubicBezTo>
                      <a:pt x="1321" y="1115"/>
                      <a:pt x="1327" y="1115"/>
                      <a:pt x="1329" y="1115"/>
                    </a:cubicBezTo>
                    <a:cubicBezTo>
                      <a:pt x="1332" y="1115"/>
                      <a:pt x="1340" y="1115"/>
                      <a:pt x="1353" y="1115"/>
                    </a:cubicBezTo>
                    <a:cubicBezTo>
                      <a:pt x="1432" y="1115"/>
                      <a:pt x="1719" y="1107"/>
                      <a:pt x="2023" y="1017"/>
                    </a:cubicBezTo>
                    <a:cubicBezTo>
                      <a:pt x="2497" y="873"/>
                      <a:pt x="2794" y="590"/>
                      <a:pt x="2881" y="198"/>
                    </a:cubicBezTo>
                    <a:cubicBezTo>
                      <a:pt x="2884" y="180"/>
                      <a:pt x="2887" y="164"/>
                      <a:pt x="2892" y="145"/>
                    </a:cubicBezTo>
                    <a:cubicBezTo>
                      <a:pt x="2897" y="103"/>
                      <a:pt x="2929" y="71"/>
                      <a:pt x="2971" y="61"/>
                    </a:cubicBezTo>
                    <a:cubicBezTo>
                      <a:pt x="3159" y="21"/>
                      <a:pt x="3340" y="0"/>
                      <a:pt x="3501" y="0"/>
                    </a:cubicBezTo>
                    <a:cubicBezTo>
                      <a:pt x="3832" y="0"/>
                      <a:pt x="4113" y="84"/>
                      <a:pt x="4333" y="254"/>
                    </a:cubicBezTo>
                    <a:cubicBezTo>
                      <a:pt x="4735" y="561"/>
                      <a:pt x="4835" y="1067"/>
                      <a:pt x="4860" y="1271"/>
                    </a:cubicBezTo>
                    <a:cubicBezTo>
                      <a:pt x="4865" y="1318"/>
                      <a:pt x="4835" y="1366"/>
                      <a:pt x="4788" y="1382"/>
                    </a:cubicBezTo>
                    <a:cubicBezTo>
                      <a:pt x="4645" y="1424"/>
                      <a:pt x="4523" y="1509"/>
                      <a:pt x="4441" y="1625"/>
                    </a:cubicBezTo>
                    <a:cubicBezTo>
                      <a:pt x="4308" y="1803"/>
                      <a:pt x="4279" y="2036"/>
                      <a:pt x="4359" y="2235"/>
                    </a:cubicBezTo>
                    <a:cubicBezTo>
                      <a:pt x="4359" y="2240"/>
                      <a:pt x="4364" y="2240"/>
                      <a:pt x="4367" y="2240"/>
                    </a:cubicBezTo>
                    <a:cubicBezTo>
                      <a:pt x="4367" y="2240"/>
                      <a:pt x="4369" y="2240"/>
                      <a:pt x="4372" y="2240"/>
                    </a:cubicBezTo>
                    <a:cubicBezTo>
                      <a:pt x="4375" y="2237"/>
                      <a:pt x="4377" y="2232"/>
                      <a:pt x="4375" y="2227"/>
                    </a:cubicBezTo>
                    <a:cubicBezTo>
                      <a:pt x="4298" y="2036"/>
                      <a:pt x="4327" y="1808"/>
                      <a:pt x="4454" y="1636"/>
                    </a:cubicBezTo>
                    <a:cubicBezTo>
                      <a:pt x="4584" y="1462"/>
                      <a:pt x="4791" y="1364"/>
                      <a:pt x="5034" y="1364"/>
                    </a:cubicBezTo>
                    <a:cubicBezTo>
                      <a:pt x="5058" y="1364"/>
                      <a:pt x="5084" y="1364"/>
                      <a:pt x="5108" y="1366"/>
                    </a:cubicBezTo>
                    <a:cubicBezTo>
                      <a:pt x="5476" y="1395"/>
                      <a:pt x="5733" y="1591"/>
                      <a:pt x="5884" y="1753"/>
                    </a:cubicBezTo>
                    <a:cubicBezTo>
                      <a:pt x="5900" y="1769"/>
                      <a:pt x="5911" y="1790"/>
                      <a:pt x="5911" y="1814"/>
                    </a:cubicBezTo>
                    <a:cubicBezTo>
                      <a:pt x="5966" y="2399"/>
                      <a:pt x="5696" y="2894"/>
                      <a:pt x="5132" y="3246"/>
                    </a:cubicBezTo>
                    <a:cubicBezTo>
                      <a:pt x="4801" y="3453"/>
                      <a:pt x="4467" y="3551"/>
                      <a:pt x="4333" y="3585"/>
                    </a:cubicBezTo>
                    <a:cubicBezTo>
                      <a:pt x="4295" y="3720"/>
                      <a:pt x="4303" y="3842"/>
                      <a:pt x="4356" y="3948"/>
                    </a:cubicBezTo>
                    <a:cubicBezTo>
                      <a:pt x="4459" y="4157"/>
                      <a:pt x="4711" y="4247"/>
                      <a:pt x="4714" y="4247"/>
                    </a:cubicBezTo>
                    <a:cubicBezTo>
                      <a:pt x="4751" y="4260"/>
                      <a:pt x="4777" y="4292"/>
                      <a:pt x="4783" y="4332"/>
                    </a:cubicBezTo>
                    <a:cubicBezTo>
                      <a:pt x="4791" y="4369"/>
                      <a:pt x="4772" y="4409"/>
                      <a:pt x="4740" y="4430"/>
                    </a:cubicBezTo>
                    <a:cubicBezTo>
                      <a:pt x="4446" y="4631"/>
                      <a:pt x="4446" y="4631"/>
                      <a:pt x="4446" y="4631"/>
                    </a:cubicBezTo>
                    <a:cubicBezTo>
                      <a:pt x="4431" y="4642"/>
                      <a:pt x="4409" y="4650"/>
                      <a:pt x="4388" y="4650"/>
                    </a:cubicBezTo>
                  </a:path>
                </a:pathLst>
              </a:custGeom>
              <a:gradFill flip="none" rotWithShape="1">
                <a:gsLst>
                  <a:gs pos="0">
                    <a:srgbClr val="666666">
                      <a:alpha val="15000"/>
                    </a:srgbClr>
                  </a:gs>
                  <a:gs pos="100000">
                    <a:srgbClr val="666666">
                      <a:alpha val="0"/>
                    </a:srgbClr>
                  </a:gs>
                </a:gsLst>
                <a:lin ang="16200000" scaled="1"/>
                <a:tileRect/>
              </a:gradFill>
              <a:ln w="3175" cap="flat" cmpd="sng" algn="ctr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>
                        <a:alpha val="11000"/>
                      </a:srgbClr>
                    </a:gs>
                  </a:gsLst>
                  <a:lin ang="16200000" scaled="1"/>
                  <a:tileRect/>
                </a:gradFill>
                <a:prstDash val="solid"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799" kern="0" dirty="0">
                  <a:solidFill>
                    <a:srgbClr val="666666"/>
                  </a:solidFill>
                  <a:latin typeface="FZLanTingHeiS-R-GB" panose="02000000000000000000" pitchFamily="2" charset="-122"/>
                  <a:ea typeface="FZLanTingHeiS-R-GB" panose="020000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67" name="Freeform 7">
                <a:extLst>
                  <a:ext uri="{FF2B5EF4-FFF2-40B4-BE49-F238E27FC236}">
                    <a16:creationId xmlns:a16="http://schemas.microsoft.com/office/drawing/2014/main" id="{2203562E-8865-4617-9317-F974EDADD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9855" y="3609444"/>
                <a:ext cx="2393045" cy="1880526"/>
              </a:xfrm>
              <a:custGeom>
                <a:avLst/>
                <a:gdLst>
                  <a:gd name="T0" fmla="*/ 3607 w 6182"/>
                  <a:gd name="T1" fmla="*/ 209 h 4860"/>
                  <a:gd name="T2" fmla="*/ 4862 w 6182"/>
                  <a:gd name="T3" fmla="*/ 1388 h 4860"/>
                  <a:gd name="T4" fmla="*/ 4370 w 6182"/>
                  <a:gd name="T5" fmla="*/ 2381 h 4860"/>
                  <a:gd name="T6" fmla="*/ 4515 w 6182"/>
                  <a:gd name="T7" fmla="*/ 2441 h 4860"/>
                  <a:gd name="T8" fmla="*/ 4645 w 6182"/>
                  <a:gd name="T9" fmla="*/ 1803 h 4860"/>
                  <a:gd name="T10" fmla="*/ 5206 w 6182"/>
                  <a:gd name="T11" fmla="*/ 1575 h 4860"/>
                  <a:gd name="T12" fmla="*/ 4356 w 6182"/>
                  <a:gd name="T13" fmla="*/ 3604 h 4860"/>
                  <a:gd name="T14" fmla="*/ 4494 w 6182"/>
                  <a:gd name="T15" fmla="*/ 4653 h 4860"/>
                  <a:gd name="T16" fmla="*/ 2566 w 6182"/>
                  <a:gd name="T17" fmla="*/ 3215 h 4860"/>
                  <a:gd name="T18" fmla="*/ 1385 w 6182"/>
                  <a:gd name="T19" fmla="*/ 3265 h 4860"/>
                  <a:gd name="T20" fmla="*/ 469 w 6182"/>
                  <a:gd name="T21" fmla="*/ 1692 h 4860"/>
                  <a:gd name="T22" fmla="*/ 1427 w 6182"/>
                  <a:gd name="T23" fmla="*/ 1324 h 4860"/>
                  <a:gd name="T24" fmla="*/ 1459 w 6182"/>
                  <a:gd name="T25" fmla="*/ 1324 h 4860"/>
                  <a:gd name="T26" fmla="*/ 3088 w 6182"/>
                  <a:gd name="T27" fmla="*/ 326 h 4860"/>
                  <a:gd name="T28" fmla="*/ 3607 w 6182"/>
                  <a:gd name="T29" fmla="*/ 209 h 4860"/>
                  <a:gd name="T30" fmla="*/ 3607 w 6182"/>
                  <a:gd name="T31" fmla="*/ 0 h 4860"/>
                  <a:gd name="T32" fmla="*/ 3053 w 6182"/>
                  <a:gd name="T33" fmla="*/ 66 h 4860"/>
                  <a:gd name="T34" fmla="*/ 2886 w 6182"/>
                  <a:gd name="T35" fmla="*/ 281 h 4860"/>
                  <a:gd name="T36" fmla="*/ 1459 w 6182"/>
                  <a:gd name="T37" fmla="*/ 1117 h 4860"/>
                  <a:gd name="T38" fmla="*/ 1427 w 6182"/>
                  <a:gd name="T39" fmla="*/ 1117 h 4860"/>
                  <a:gd name="T40" fmla="*/ 1168 w 6182"/>
                  <a:gd name="T41" fmla="*/ 1138 h 4860"/>
                  <a:gd name="T42" fmla="*/ 307 w 6182"/>
                  <a:gd name="T43" fmla="*/ 1562 h 4860"/>
                  <a:gd name="T44" fmla="*/ 27 w 6182"/>
                  <a:gd name="T45" fmla="*/ 2542 h 4860"/>
                  <a:gd name="T46" fmla="*/ 1385 w 6182"/>
                  <a:gd name="T47" fmla="*/ 3474 h 4860"/>
                  <a:gd name="T48" fmla="*/ 2566 w 6182"/>
                  <a:gd name="T49" fmla="*/ 3421 h 4860"/>
                  <a:gd name="T50" fmla="*/ 2995 w 6182"/>
                  <a:gd name="T51" fmla="*/ 3861 h 4860"/>
                  <a:gd name="T52" fmla="*/ 4446 w 6182"/>
                  <a:gd name="T53" fmla="*/ 4851 h 4860"/>
                  <a:gd name="T54" fmla="*/ 4611 w 6182"/>
                  <a:gd name="T55" fmla="*/ 4822 h 4860"/>
                  <a:gd name="T56" fmla="*/ 4995 w 6182"/>
                  <a:gd name="T57" fmla="*/ 4422 h 4860"/>
                  <a:gd name="T58" fmla="*/ 4629 w 6182"/>
                  <a:gd name="T59" fmla="*/ 4110 h 4860"/>
                  <a:gd name="T60" fmla="*/ 5291 w 6182"/>
                  <a:gd name="T61" fmla="*/ 3442 h 4860"/>
                  <a:gd name="T62" fmla="*/ 6067 w 6182"/>
                  <a:gd name="T63" fmla="*/ 1787 h 4860"/>
                  <a:gd name="T64" fmla="*/ 5140 w 6182"/>
                  <a:gd name="T65" fmla="*/ 1366 h 4860"/>
                  <a:gd name="T66" fmla="*/ 5069 w 6182"/>
                  <a:gd name="T67" fmla="*/ 1363 h 4860"/>
                  <a:gd name="T68" fmla="*/ 3607 w 6182"/>
                  <a:gd name="T69" fmla="*/ 0 h 4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82" h="4860">
                    <a:moveTo>
                      <a:pt x="3607" y="209"/>
                    </a:moveTo>
                    <a:lnTo>
                      <a:pt x="3607" y="209"/>
                    </a:lnTo>
                    <a:cubicBezTo>
                      <a:pt x="3917" y="209"/>
                      <a:pt x="4174" y="286"/>
                      <a:pt x="4375" y="442"/>
                    </a:cubicBezTo>
                    <a:cubicBezTo>
                      <a:pt x="4751" y="728"/>
                      <a:pt x="4841" y="1210"/>
                      <a:pt x="4862" y="1388"/>
                    </a:cubicBezTo>
                    <a:cubicBezTo>
                      <a:pt x="4701" y="1440"/>
                      <a:pt x="4560" y="1536"/>
                      <a:pt x="4462" y="1671"/>
                    </a:cubicBezTo>
                    <a:cubicBezTo>
                      <a:pt x="4311" y="1877"/>
                      <a:pt x="4274" y="2150"/>
                      <a:pt x="4370" y="2381"/>
                    </a:cubicBezTo>
                    <a:cubicBezTo>
                      <a:pt x="4385" y="2423"/>
                      <a:pt x="4428" y="2449"/>
                      <a:pt x="4473" y="2449"/>
                    </a:cubicBezTo>
                    <a:cubicBezTo>
                      <a:pt x="4486" y="2449"/>
                      <a:pt x="4502" y="2446"/>
                      <a:pt x="4515" y="2441"/>
                    </a:cubicBezTo>
                    <a:cubicBezTo>
                      <a:pt x="4573" y="2420"/>
                      <a:pt x="4600" y="2354"/>
                      <a:pt x="4579" y="2296"/>
                    </a:cubicBezTo>
                    <a:cubicBezTo>
                      <a:pt x="4513" y="2137"/>
                      <a:pt x="4539" y="1949"/>
                      <a:pt x="4645" y="1803"/>
                    </a:cubicBezTo>
                    <a:cubicBezTo>
                      <a:pt x="4753" y="1652"/>
                      <a:pt x="4928" y="1573"/>
                      <a:pt x="5140" y="1573"/>
                    </a:cubicBezTo>
                    <a:cubicBezTo>
                      <a:pt x="5162" y="1573"/>
                      <a:pt x="5185" y="1573"/>
                      <a:pt x="5206" y="1575"/>
                    </a:cubicBezTo>
                    <a:cubicBezTo>
                      <a:pt x="5548" y="1602"/>
                      <a:pt x="5787" y="1790"/>
                      <a:pt x="5916" y="1928"/>
                    </a:cubicBezTo>
                    <a:cubicBezTo>
                      <a:pt x="6040" y="3259"/>
                      <a:pt x="4356" y="3604"/>
                      <a:pt x="4356" y="3604"/>
                    </a:cubicBezTo>
                    <a:cubicBezTo>
                      <a:pt x="4142" y="4237"/>
                      <a:pt x="4788" y="4451"/>
                      <a:pt x="4788" y="4451"/>
                    </a:cubicBezTo>
                    <a:cubicBezTo>
                      <a:pt x="4494" y="4653"/>
                      <a:pt x="4494" y="4653"/>
                      <a:pt x="4494" y="4653"/>
                    </a:cubicBezTo>
                    <a:cubicBezTo>
                      <a:pt x="3001" y="4282"/>
                      <a:pt x="2976" y="3138"/>
                      <a:pt x="2976" y="3138"/>
                    </a:cubicBezTo>
                    <a:cubicBezTo>
                      <a:pt x="2821" y="3194"/>
                      <a:pt x="2683" y="3215"/>
                      <a:pt x="2566" y="3215"/>
                    </a:cubicBezTo>
                    <a:cubicBezTo>
                      <a:pt x="2248" y="3215"/>
                      <a:pt x="2073" y="3066"/>
                      <a:pt x="2073" y="3066"/>
                    </a:cubicBezTo>
                    <a:cubicBezTo>
                      <a:pt x="1816" y="3209"/>
                      <a:pt x="1589" y="3265"/>
                      <a:pt x="1385" y="3265"/>
                    </a:cubicBezTo>
                    <a:cubicBezTo>
                      <a:pt x="691" y="3265"/>
                      <a:pt x="294" y="2603"/>
                      <a:pt x="209" y="2446"/>
                    </a:cubicBezTo>
                    <a:cubicBezTo>
                      <a:pt x="220" y="2240"/>
                      <a:pt x="273" y="1930"/>
                      <a:pt x="469" y="1692"/>
                    </a:cubicBezTo>
                    <a:cubicBezTo>
                      <a:pt x="633" y="1491"/>
                      <a:pt x="874" y="1374"/>
                      <a:pt x="1187" y="1345"/>
                    </a:cubicBezTo>
                    <a:cubicBezTo>
                      <a:pt x="1427" y="1324"/>
                      <a:pt x="1427" y="1324"/>
                      <a:pt x="1427" y="1324"/>
                    </a:cubicBezTo>
                    <a:cubicBezTo>
                      <a:pt x="1427" y="1324"/>
                      <a:pt x="1427" y="1324"/>
                      <a:pt x="1430" y="1324"/>
                    </a:cubicBezTo>
                    <a:cubicBezTo>
                      <a:pt x="1430" y="1324"/>
                      <a:pt x="1441" y="1324"/>
                      <a:pt x="1459" y="1324"/>
                    </a:cubicBezTo>
                    <a:cubicBezTo>
                      <a:pt x="1552" y="1324"/>
                      <a:pt x="1843" y="1316"/>
                      <a:pt x="2158" y="1221"/>
                    </a:cubicBezTo>
                    <a:cubicBezTo>
                      <a:pt x="2669" y="1067"/>
                      <a:pt x="2993" y="757"/>
                      <a:pt x="3088" y="326"/>
                    </a:cubicBezTo>
                    <a:cubicBezTo>
                      <a:pt x="3093" y="307"/>
                      <a:pt x="3096" y="289"/>
                      <a:pt x="3099" y="267"/>
                    </a:cubicBezTo>
                    <a:cubicBezTo>
                      <a:pt x="3281" y="228"/>
                      <a:pt x="3451" y="209"/>
                      <a:pt x="3607" y="209"/>
                    </a:cubicBezTo>
                    <a:lnTo>
                      <a:pt x="3607" y="0"/>
                    </a:lnTo>
                    <a:lnTo>
                      <a:pt x="3607" y="0"/>
                    </a:lnTo>
                    <a:lnTo>
                      <a:pt x="3607" y="0"/>
                    </a:lnTo>
                    <a:cubicBezTo>
                      <a:pt x="3437" y="0"/>
                      <a:pt x="3250" y="24"/>
                      <a:pt x="3053" y="66"/>
                    </a:cubicBezTo>
                    <a:cubicBezTo>
                      <a:pt x="2971" y="84"/>
                      <a:pt x="2911" y="151"/>
                      <a:pt x="2894" y="233"/>
                    </a:cubicBezTo>
                    <a:cubicBezTo>
                      <a:pt x="2892" y="249"/>
                      <a:pt x="2889" y="267"/>
                      <a:pt x="2886" y="281"/>
                    </a:cubicBezTo>
                    <a:cubicBezTo>
                      <a:pt x="2805" y="640"/>
                      <a:pt x="2540" y="889"/>
                      <a:pt x="2098" y="1022"/>
                    </a:cubicBezTo>
                    <a:cubicBezTo>
                      <a:pt x="1809" y="1109"/>
                      <a:pt x="1536" y="1117"/>
                      <a:pt x="1459" y="1117"/>
                    </a:cubicBezTo>
                    <a:cubicBezTo>
                      <a:pt x="1449" y="1117"/>
                      <a:pt x="1443" y="1117"/>
                      <a:pt x="1441" y="1117"/>
                    </a:cubicBezTo>
                    <a:cubicBezTo>
                      <a:pt x="1435" y="1117"/>
                      <a:pt x="1430" y="1117"/>
                      <a:pt x="1427" y="1117"/>
                    </a:cubicBezTo>
                    <a:cubicBezTo>
                      <a:pt x="1419" y="1117"/>
                      <a:pt x="1414" y="1117"/>
                      <a:pt x="1409" y="1117"/>
                    </a:cubicBezTo>
                    <a:cubicBezTo>
                      <a:pt x="1168" y="1138"/>
                      <a:pt x="1168" y="1138"/>
                      <a:pt x="1168" y="1138"/>
                    </a:cubicBezTo>
                    <a:lnTo>
                      <a:pt x="1168" y="1138"/>
                    </a:lnTo>
                    <a:cubicBezTo>
                      <a:pt x="800" y="1173"/>
                      <a:pt x="509" y="1316"/>
                      <a:pt x="307" y="1562"/>
                    </a:cubicBezTo>
                    <a:cubicBezTo>
                      <a:pt x="82" y="1840"/>
                      <a:pt x="16" y="2190"/>
                      <a:pt x="3" y="2433"/>
                    </a:cubicBezTo>
                    <a:cubicBezTo>
                      <a:pt x="0" y="2471"/>
                      <a:pt x="8" y="2510"/>
                      <a:pt x="27" y="2542"/>
                    </a:cubicBezTo>
                    <a:cubicBezTo>
                      <a:pt x="74" y="2632"/>
                      <a:pt x="209" y="2860"/>
                      <a:pt x="426" y="3066"/>
                    </a:cubicBezTo>
                    <a:cubicBezTo>
                      <a:pt x="710" y="3331"/>
                      <a:pt x="1041" y="3474"/>
                      <a:pt x="1385" y="3474"/>
                    </a:cubicBezTo>
                    <a:cubicBezTo>
                      <a:pt x="1605" y="3474"/>
                      <a:pt x="1833" y="3416"/>
                      <a:pt x="2063" y="3305"/>
                    </a:cubicBezTo>
                    <a:cubicBezTo>
                      <a:pt x="2169" y="3357"/>
                      <a:pt x="2338" y="3421"/>
                      <a:pt x="2566" y="3421"/>
                    </a:cubicBezTo>
                    <a:cubicBezTo>
                      <a:pt x="2646" y="3421"/>
                      <a:pt x="2728" y="3413"/>
                      <a:pt x="2810" y="3397"/>
                    </a:cubicBezTo>
                    <a:cubicBezTo>
                      <a:pt x="2839" y="3524"/>
                      <a:pt x="2897" y="3689"/>
                      <a:pt x="2995" y="3861"/>
                    </a:cubicBezTo>
                    <a:cubicBezTo>
                      <a:pt x="3122" y="4078"/>
                      <a:pt x="3292" y="4266"/>
                      <a:pt x="3503" y="4425"/>
                    </a:cubicBezTo>
                    <a:cubicBezTo>
                      <a:pt x="3760" y="4618"/>
                      <a:pt x="4078" y="4761"/>
                      <a:pt x="4446" y="4851"/>
                    </a:cubicBezTo>
                    <a:cubicBezTo>
                      <a:pt x="4462" y="4856"/>
                      <a:pt x="4478" y="4859"/>
                      <a:pt x="4494" y="4859"/>
                    </a:cubicBezTo>
                    <a:cubicBezTo>
                      <a:pt x="4537" y="4859"/>
                      <a:pt x="4576" y="4846"/>
                      <a:pt x="4611" y="4822"/>
                    </a:cubicBezTo>
                    <a:cubicBezTo>
                      <a:pt x="4905" y="4623"/>
                      <a:pt x="4905" y="4623"/>
                      <a:pt x="4905" y="4623"/>
                    </a:cubicBezTo>
                    <a:cubicBezTo>
                      <a:pt x="4971" y="4578"/>
                      <a:pt x="5005" y="4499"/>
                      <a:pt x="4995" y="4422"/>
                    </a:cubicBezTo>
                    <a:cubicBezTo>
                      <a:pt x="4981" y="4342"/>
                      <a:pt x="4928" y="4279"/>
                      <a:pt x="4854" y="4255"/>
                    </a:cubicBezTo>
                    <a:cubicBezTo>
                      <a:pt x="4844" y="4252"/>
                      <a:pt x="4722" y="4208"/>
                      <a:pt x="4629" y="4110"/>
                    </a:cubicBezTo>
                    <a:cubicBezTo>
                      <a:pt x="4537" y="4014"/>
                      <a:pt x="4504" y="3908"/>
                      <a:pt x="4526" y="3776"/>
                    </a:cubicBezTo>
                    <a:cubicBezTo>
                      <a:pt x="4690" y="3728"/>
                      <a:pt x="4995" y="3627"/>
                      <a:pt x="5291" y="3442"/>
                    </a:cubicBezTo>
                    <a:cubicBezTo>
                      <a:pt x="5892" y="3066"/>
                      <a:pt x="6181" y="2536"/>
                      <a:pt x="6120" y="1909"/>
                    </a:cubicBezTo>
                    <a:cubicBezTo>
                      <a:pt x="6117" y="1864"/>
                      <a:pt x="6096" y="1821"/>
                      <a:pt x="6067" y="1787"/>
                    </a:cubicBezTo>
                    <a:cubicBezTo>
                      <a:pt x="5903" y="1612"/>
                      <a:pt x="5625" y="1401"/>
                      <a:pt x="5222" y="1369"/>
                    </a:cubicBezTo>
                    <a:cubicBezTo>
                      <a:pt x="5196" y="1366"/>
                      <a:pt x="5167" y="1366"/>
                      <a:pt x="5140" y="1366"/>
                    </a:cubicBezTo>
                    <a:cubicBezTo>
                      <a:pt x="5116" y="1366"/>
                      <a:pt x="5093" y="1366"/>
                      <a:pt x="5069" y="1369"/>
                    </a:cubicBezTo>
                    <a:cubicBezTo>
                      <a:pt x="5069" y="1366"/>
                      <a:pt x="5069" y="1366"/>
                      <a:pt x="5069" y="1363"/>
                    </a:cubicBezTo>
                    <a:cubicBezTo>
                      <a:pt x="5042" y="1149"/>
                      <a:pt x="4936" y="609"/>
                      <a:pt x="4502" y="278"/>
                    </a:cubicBezTo>
                    <a:cubicBezTo>
                      <a:pt x="4264" y="92"/>
                      <a:pt x="3962" y="0"/>
                      <a:pt x="3607" y="0"/>
                    </a:cubicBezTo>
                    <a:lnTo>
                      <a:pt x="3607" y="209"/>
                    </a:lnTo>
                  </a:path>
                </a:pathLst>
              </a:custGeom>
              <a:gradFill flip="none" rotWithShape="1">
                <a:gsLst>
                  <a:gs pos="0">
                    <a:srgbClr val="666666">
                      <a:alpha val="15000"/>
                    </a:srgbClr>
                  </a:gs>
                  <a:gs pos="100000">
                    <a:srgbClr val="666666">
                      <a:alpha val="0"/>
                    </a:srgbClr>
                  </a:gs>
                </a:gsLst>
                <a:lin ang="16200000" scaled="1"/>
                <a:tileRect/>
              </a:gradFill>
              <a:ln w="3175" cap="flat" cmpd="sng" algn="ctr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>
                        <a:alpha val="11000"/>
                      </a:srgbClr>
                    </a:gs>
                  </a:gsLst>
                  <a:lin ang="16200000" scaled="1"/>
                  <a:tileRect/>
                </a:gradFill>
                <a:prstDash val="solid"/>
                <a:round/>
                <a:headEnd/>
                <a:tailEnd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799" kern="0" dirty="0">
                  <a:solidFill>
                    <a:srgbClr val="666666"/>
                  </a:solidFill>
                  <a:latin typeface="FZLanTingHeiS-R-GB" panose="02000000000000000000" pitchFamily="2" charset="-122"/>
                  <a:ea typeface="FZLanTingHeiS-R-GB" panose="020000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68" name="Freeform 8">
                <a:extLst>
                  <a:ext uri="{FF2B5EF4-FFF2-40B4-BE49-F238E27FC236}">
                    <a16:creationId xmlns:a16="http://schemas.microsoft.com/office/drawing/2014/main" id="{71C0E4B8-EEEC-49F8-8CC3-FE168E6AD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4721" y="3182440"/>
                <a:ext cx="990697" cy="1105087"/>
              </a:xfrm>
              <a:custGeom>
                <a:avLst/>
                <a:gdLst>
                  <a:gd name="T0" fmla="*/ 1891 w 2560"/>
                  <a:gd name="T1" fmla="*/ 2858 h 2859"/>
                  <a:gd name="T2" fmla="*/ 1891 w 2560"/>
                  <a:gd name="T3" fmla="*/ 2858 h 2859"/>
                  <a:gd name="T4" fmla="*/ 1825 w 2560"/>
                  <a:gd name="T5" fmla="*/ 2833 h 2859"/>
                  <a:gd name="T6" fmla="*/ 1155 w 2560"/>
                  <a:gd name="T7" fmla="*/ 2555 h 2859"/>
                  <a:gd name="T8" fmla="*/ 1081 w 2560"/>
                  <a:gd name="T9" fmla="*/ 2553 h 2859"/>
                  <a:gd name="T10" fmla="*/ 1028 w 2560"/>
                  <a:gd name="T11" fmla="*/ 2553 h 2859"/>
                  <a:gd name="T12" fmla="*/ 1023 w 2560"/>
                  <a:gd name="T13" fmla="*/ 2555 h 2859"/>
                  <a:gd name="T14" fmla="*/ 919 w 2560"/>
                  <a:gd name="T15" fmla="*/ 2463 h 2859"/>
                  <a:gd name="T16" fmla="*/ 390 w 2560"/>
                  <a:gd name="T17" fmla="*/ 1446 h 2859"/>
                  <a:gd name="T18" fmla="*/ 80 w 2560"/>
                  <a:gd name="T19" fmla="*/ 1276 h 2859"/>
                  <a:gd name="T20" fmla="*/ 16 w 2560"/>
                  <a:gd name="T21" fmla="*/ 1147 h 2859"/>
                  <a:gd name="T22" fmla="*/ 331 w 2560"/>
                  <a:gd name="T23" fmla="*/ 845 h 2859"/>
                  <a:gd name="T24" fmla="*/ 342 w 2560"/>
                  <a:gd name="T25" fmla="*/ 842 h 2859"/>
                  <a:gd name="T26" fmla="*/ 874 w 2560"/>
                  <a:gd name="T27" fmla="*/ 488 h 2859"/>
                  <a:gd name="T28" fmla="*/ 941 w 2560"/>
                  <a:gd name="T29" fmla="*/ 112 h 2859"/>
                  <a:gd name="T30" fmla="*/ 991 w 2560"/>
                  <a:gd name="T31" fmla="*/ 16 h 2859"/>
                  <a:gd name="T32" fmla="*/ 1044 w 2560"/>
                  <a:gd name="T33" fmla="*/ 0 h 2859"/>
                  <a:gd name="T34" fmla="*/ 1100 w 2560"/>
                  <a:gd name="T35" fmla="*/ 16 h 2859"/>
                  <a:gd name="T36" fmla="*/ 1989 w 2560"/>
                  <a:gd name="T37" fmla="*/ 2791 h 2859"/>
                  <a:gd name="T38" fmla="*/ 1918 w 2560"/>
                  <a:gd name="T39" fmla="*/ 2855 h 2859"/>
                  <a:gd name="T40" fmla="*/ 1891 w 2560"/>
                  <a:gd name="T41" fmla="*/ 2858 h 2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60" h="2859">
                    <a:moveTo>
                      <a:pt x="1891" y="2858"/>
                    </a:moveTo>
                    <a:lnTo>
                      <a:pt x="1891" y="2858"/>
                    </a:lnTo>
                    <a:cubicBezTo>
                      <a:pt x="1867" y="2858"/>
                      <a:pt x="1844" y="2850"/>
                      <a:pt x="1825" y="2833"/>
                    </a:cubicBezTo>
                    <a:cubicBezTo>
                      <a:pt x="1627" y="2670"/>
                      <a:pt x="1401" y="2574"/>
                      <a:pt x="1155" y="2555"/>
                    </a:cubicBezTo>
                    <a:cubicBezTo>
                      <a:pt x="1131" y="2553"/>
                      <a:pt x="1105" y="2553"/>
                      <a:pt x="1081" y="2553"/>
                    </a:cubicBezTo>
                    <a:cubicBezTo>
                      <a:pt x="1065" y="2553"/>
                      <a:pt x="1046" y="2553"/>
                      <a:pt x="1028" y="2553"/>
                    </a:cubicBezTo>
                    <a:cubicBezTo>
                      <a:pt x="1028" y="2553"/>
                      <a:pt x="1025" y="2555"/>
                      <a:pt x="1023" y="2555"/>
                    </a:cubicBezTo>
                    <a:cubicBezTo>
                      <a:pt x="972" y="2555"/>
                      <a:pt x="927" y="2516"/>
                      <a:pt x="919" y="2463"/>
                    </a:cubicBezTo>
                    <a:cubicBezTo>
                      <a:pt x="895" y="2262"/>
                      <a:pt x="795" y="1759"/>
                      <a:pt x="390" y="1446"/>
                    </a:cubicBezTo>
                    <a:cubicBezTo>
                      <a:pt x="297" y="1374"/>
                      <a:pt x="191" y="1319"/>
                      <a:pt x="80" y="1276"/>
                    </a:cubicBezTo>
                    <a:cubicBezTo>
                      <a:pt x="27" y="1258"/>
                      <a:pt x="0" y="1200"/>
                      <a:pt x="16" y="1147"/>
                    </a:cubicBezTo>
                    <a:cubicBezTo>
                      <a:pt x="66" y="1004"/>
                      <a:pt x="178" y="895"/>
                      <a:pt x="331" y="845"/>
                    </a:cubicBezTo>
                    <a:cubicBezTo>
                      <a:pt x="334" y="842"/>
                      <a:pt x="339" y="842"/>
                      <a:pt x="342" y="842"/>
                    </a:cubicBezTo>
                    <a:cubicBezTo>
                      <a:pt x="604" y="784"/>
                      <a:pt x="784" y="665"/>
                      <a:pt x="874" y="488"/>
                    </a:cubicBezTo>
                    <a:cubicBezTo>
                      <a:pt x="930" y="381"/>
                      <a:pt x="951" y="254"/>
                      <a:pt x="941" y="112"/>
                    </a:cubicBezTo>
                    <a:cubicBezTo>
                      <a:pt x="938" y="72"/>
                      <a:pt x="956" y="35"/>
                      <a:pt x="991" y="16"/>
                    </a:cubicBezTo>
                    <a:cubicBezTo>
                      <a:pt x="1007" y="5"/>
                      <a:pt x="1025" y="0"/>
                      <a:pt x="1044" y="0"/>
                    </a:cubicBezTo>
                    <a:cubicBezTo>
                      <a:pt x="1062" y="0"/>
                      <a:pt x="1081" y="5"/>
                      <a:pt x="1100" y="16"/>
                    </a:cubicBezTo>
                    <a:cubicBezTo>
                      <a:pt x="2559" y="940"/>
                      <a:pt x="2148" y="2375"/>
                      <a:pt x="1989" y="2791"/>
                    </a:cubicBezTo>
                    <a:cubicBezTo>
                      <a:pt x="1976" y="2823"/>
                      <a:pt x="1949" y="2847"/>
                      <a:pt x="1918" y="2855"/>
                    </a:cubicBezTo>
                    <a:cubicBezTo>
                      <a:pt x="1910" y="2858"/>
                      <a:pt x="1899" y="2858"/>
                      <a:pt x="1891" y="2858"/>
                    </a:cubicBezTo>
                  </a:path>
                </a:pathLst>
              </a:custGeom>
              <a:gradFill flip="none" rotWithShape="1">
                <a:gsLst>
                  <a:gs pos="0">
                    <a:srgbClr val="666666">
                      <a:alpha val="15000"/>
                    </a:srgbClr>
                  </a:gs>
                  <a:gs pos="100000">
                    <a:srgbClr val="666666">
                      <a:alpha val="0"/>
                    </a:srgbClr>
                  </a:gs>
                </a:gsLst>
                <a:lin ang="16200000" scaled="1"/>
                <a:tileRect/>
              </a:gradFill>
              <a:ln w="3175" cap="flat" cmpd="sng" algn="ctr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>
                        <a:alpha val="11000"/>
                      </a:srgbClr>
                    </a:gs>
                  </a:gsLst>
                  <a:lin ang="16200000" scaled="1"/>
                  <a:tileRect/>
                </a:gradFill>
                <a:prstDash val="solid"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799" kern="0" dirty="0">
                  <a:solidFill>
                    <a:srgbClr val="666666"/>
                  </a:solidFill>
                  <a:latin typeface="FZLanTingHeiS-R-GB" panose="02000000000000000000" pitchFamily="2" charset="-122"/>
                  <a:ea typeface="FZLanTingHeiS-R-GB" panose="020000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69" name="Freeform 9">
                <a:extLst>
                  <a:ext uri="{FF2B5EF4-FFF2-40B4-BE49-F238E27FC236}">
                    <a16:creationId xmlns:a16="http://schemas.microsoft.com/office/drawing/2014/main" id="{4AA578EA-BA4E-41B5-80C7-A6EB53A59D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8603" y="3141448"/>
                <a:ext cx="983865" cy="1187071"/>
              </a:xfrm>
              <a:custGeom>
                <a:avLst/>
                <a:gdLst>
                  <a:gd name="T0" fmla="*/ 1160 w 2546"/>
                  <a:gd name="T1" fmla="*/ 206 h 3067"/>
                  <a:gd name="T2" fmla="*/ 1160 w 2546"/>
                  <a:gd name="T3" fmla="*/ 206 h 3067"/>
                  <a:gd name="T4" fmla="*/ 2007 w 2546"/>
                  <a:gd name="T5" fmla="*/ 2857 h 3067"/>
                  <a:gd name="T6" fmla="*/ 1279 w 2546"/>
                  <a:gd name="T7" fmla="*/ 2555 h 3067"/>
                  <a:gd name="T8" fmla="*/ 1197 w 2546"/>
                  <a:gd name="T9" fmla="*/ 2553 h 3067"/>
                  <a:gd name="T10" fmla="*/ 1139 w 2546"/>
                  <a:gd name="T11" fmla="*/ 2553 h 3067"/>
                  <a:gd name="T12" fmla="*/ 569 w 2546"/>
                  <a:gd name="T13" fmla="*/ 1467 h 3067"/>
                  <a:gd name="T14" fmla="*/ 230 w 2546"/>
                  <a:gd name="T15" fmla="*/ 1281 h 3067"/>
                  <a:gd name="T16" fmla="*/ 479 w 2546"/>
                  <a:gd name="T17" fmla="*/ 1046 h 3067"/>
                  <a:gd name="T18" fmla="*/ 1083 w 2546"/>
                  <a:gd name="T19" fmla="*/ 638 h 3067"/>
                  <a:gd name="T20" fmla="*/ 1160 w 2546"/>
                  <a:gd name="T21" fmla="*/ 206 h 3067"/>
                  <a:gd name="T22" fmla="*/ 1160 w 2546"/>
                  <a:gd name="T23" fmla="*/ 0 h 3067"/>
                  <a:gd name="T24" fmla="*/ 1160 w 2546"/>
                  <a:gd name="T25" fmla="*/ 0 h 3067"/>
                  <a:gd name="T26" fmla="*/ 1051 w 2546"/>
                  <a:gd name="T27" fmla="*/ 29 h 3067"/>
                  <a:gd name="T28" fmla="*/ 953 w 2546"/>
                  <a:gd name="T29" fmla="*/ 223 h 3067"/>
                  <a:gd name="T30" fmla="*/ 898 w 2546"/>
                  <a:gd name="T31" fmla="*/ 543 h 3067"/>
                  <a:gd name="T32" fmla="*/ 437 w 2546"/>
                  <a:gd name="T33" fmla="*/ 842 h 3067"/>
                  <a:gd name="T34" fmla="*/ 416 w 2546"/>
                  <a:gd name="T35" fmla="*/ 850 h 3067"/>
                  <a:gd name="T36" fmla="*/ 34 w 2546"/>
                  <a:gd name="T37" fmla="*/ 1215 h 3067"/>
                  <a:gd name="T38" fmla="*/ 159 w 2546"/>
                  <a:gd name="T39" fmla="*/ 1477 h 3067"/>
                  <a:gd name="T40" fmla="*/ 442 w 2546"/>
                  <a:gd name="T41" fmla="*/ 1631 h 3067"/>
                  <a:gd name="T42" fmla="*/ 935 w 2546"/>
                  <a:gd name="T43" fmla="*/ 2579 h 3067"/>
                  <a:gd name="T44" fmla="*/ 1139 w 2546"/>
                  <a:gd name="T45" fmla="*/ 2762 h 3067"/>
                  <a:gd name="T46" fmla="*/ 1149 w 2546"/>
                  <a:gd name="T47" fmla="*/ 2759 h 3067"/>
                  <a:gd name="T48" fmla="*/ 1197 w 2546"/>
                  <a:gd name="T49" fmla="*/ 2759 h 3067"/>
                  <a:gd name="T50" fmla="*/ 1263 w 2546"/>
                  <a:gd name="T51" fmla="*/ 2762 h 3067"/>
                  <a:gd name="T52" fmla="*/ 1875 w 2546"/>
                  <a:gd name="T53" fmla="*/ 3016 h 3067"/>
                  <a:gd name="T54" fmla="*/ 2007 w 2546"/>
                  <a:gd name="T55" fmla="*/ 3066 h 3067"/>
                  <a:gd name="T56" fmla="*/ 2060 w 2546"/>
                  <a:gd name="T57" fmla="*/ 3059 h 3067"/>
                  <a:gd name="T58" fmla="*/ 2201 w 2546"/>
                  <a:gd name="T59" fmla="*/ 2931 h 3067"/>
                  <a:gd name="T60" fmla="*/ 2370 w 2546"/>
                  <a:gd name="T61" fmla="*/ 1676 h 3067"/>
                  <a:gd name="T62" fmla="*/ 2076 w 2546"/>
                  <a:gd name="T63" fmla="*/ 823 h 3067"/>
                  <a:gd name="T64" fmla="*/ 1271 w 2546"/>
                  <a:gd name="T65" fmla="*/ 32 h 3067"/>
                  <a:gd name="T66" fmla="*/ 1160 w 2546"/>
                  <a:gd name="T67" fmla="*/ 0 h 3067"/>
                  <a:gd name="T68" fmla="*/ 1160 w 2546"/>
                  <a:gd name="T69" fmla="*/ 206 h 3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46" h="3067">
                    <a:moveTo>
                      <a:pt x="1160" y="206"/>
                    </a:moveTo>
                    <a:lnTo>
                      <a:pt x="1160" y="206"/>
                    </a:lnTo>
                    <a:cubicBezTo>
                      <a:pt x="2545" y="1083"/>
                      <a:pt x="2171" y="2431"/>
                      <a:pt x="2007" y="2857"/>
                    </a:cubicBezTo>
                    <a:cubicBezTo>
                      <a:pt x="1843" y="2719"/>
                      <a:pt x="1599" y="2579"/>
                      <a:pt x="1279" y="2555"/>
                    </a:cubicBezTo>
                    <a:cubicBezTo>
                      <a:pt x="1252" y="2553"/>
                      <a:pt x="1223" y="2553"/>
                      <a:pt x="1197" y="2553"/>
                    </a:cubicBezTo>
                    <a:cubicBezTo>
                      <a:pt x="1178" y="2553"/>
                      <a:pt x="1157" y="2553"/>
                      <a:pt x="1139" y="2553"/>
                    </a:cubicBezTo>
                    <a:cubicBezTo>
                      <a:pt x="1112" y="2333"/>
                      <a:pt x="1003" y="1803"/>
                      <a:pt x="569" y="1467"/>
                    </a:cubicBezTo>
                    <a:cubicBezTo>
                      <a:pt x="466" y="1390"/>
                      <a:pt x="355" y="1327"/>
                      <a:pt x="230" y="1281"/>
                    </a:cubicBezTo>
                    <a:cubicBezTo>
                      <a:pt x="257" y="1205"/>
                      <a:pt x="320" y="1099"/>
                      <a:pt x="479" y="1046"/>
                    </a:cubicBezTo>
                    <a:cubicBezTo>
                      <a:pt x="773" y="982"/>
                      <a:pt x="977" y="844"/>
                      <a:pt x="1083" y="638"/>
                    </a:cubicBezTo>
                    <a:cubicBezTo>
                      <a:pt x="1157" y="495"/>
                      <a:pt x="1170" y="339"/>
                      <a:pt x="1160" y="206"/>
                    </a:cubicBezTo>
                    <a:lnTo>
                      <a:pt x="1160" y="0"/>
                    </a:lnTo>
                    <a:lnTo>
                      <a:pt x="1160" y="0"/>
                    </a:lnTo>
                    <a:cubicBezTo>
                      <a:pt x="1123" y="0"/>
                      <a:pt x="1085" y="10"/>
                      <a:pt x="1051" y="29"/>
                    </a:cubicBezTo>
                    <a:cubicBezTo>
                      <a:pt x="985" y="69"/>
                      <a:pt x="948" y="146"/>
                      <a:pt x="953" y="223"/>
                    </a:cubicBezTo>
                    <a:cubicBezTo>
                      <a:pt x="961" y="347"/>
                      <a:pt x="945" y="455"/>
                      <a:pt x="898" y="543"/>
                    </a:cubicBezTo>
                    <a:cubicBezTo>
                      <a:pt x="821" y="694"/>
                      <a:pt x="670" y="792"/>
                      <a:pt x="437" y="842"/>
                    </a:cubicBezTo>
                    <a:cubicBezTo>
                      <a:pt x="429" y="844"/>
                      <a:pt x="421" y="848"/>
                      <a:pt x="416" y="850"/>
                    </a:cubicBezTo>
                    <a:cubicBezTo>
                      <a:pt x="230" y="911"/>
                      <a:pt x="95" y="1041"/>
                      <a:pt x="34" y="1215"/>
                    </a:cubicBezTo>
                    <a:cubicBezTo>
                      <a:pt x="0" y="1321"/>
                      <a:pt x="56" y="1438"/>
                      <a:pt x="159" y="1477"/>
                    </a:cubicBezTo>
                    <a:cubicBezTo>
                      <a:pt x="262" y="1515"/>
                      <a:pt x="357" y="1567"/>
                      <a:pt x="442" y="1631"/>
                    </a:cubicBezTo>
                    <a:cubicBezTo>
                      <a:pt x="815" y="1920"/>
                      <a:pt x="911" y="2391"/>
                      <a:pt x="935" y="2579"/>
                    </a:cubicBezTo>
                    <a:cubicBezTo>
                      <a:pt x="945" y="2683"/>
                      <a:pt x="1035" y="2762"/>
                      <a:pt x="1139" y="2762"/>
                    </a:cubicBezTo>
                    <a:cubicBezTo>
                      <a:pt x="1144" y="2762"/>
                      <a:pt x="1147" y="2762"/>
                      <a:pt x="1149" y="2759"/>
                    </a:cubicBezTo>
                    <a:cubicBezTo>
                      <a:pt x="1165" y="2759"/>
                      <a:pt x="1181" y="2759"/>
                      <a:pt x="1197" y="2759"/>
                    </a:cubicBezTo>
                    <a:cubicBezTo>
                      <a:pt x="1218" y="2759"/>
                      <a:pt x="1242" y="2759"/>
                      <a:pt x="1263" y="2762"/>
                    </a:cubicBezTo>
                    <a:cubicBezTo>
                      <a:pt x="1488" y="2780"/>
                      <a:pt x="1695" y="2865"/>
                      <a:pt x="1875" y="3016"/>
                    </a:cubicBezTo>
                    <a:cubicBezTo>
                      <a:pt x="1912" y="3048"/>
                      <a:pt x="1960" y="3066"/>
                      <a:pt x="2007" y="3066"/>
                    </a:cubicBezTo>
                    <a:cubicBezTo>
                      <a:pt x="2026" y="3066"/>
                      <a:pt x="2042" y="3064"/>
                      <a:pt x="2060" y="3059"/>
                    </a:cubicBezTo>
                    <a:cubicBezTo>
                      <a:pt x="2124" y="3043"/>
                      <a:pt x="2176" y="2995"/>
                      <a:pt x="2201" y="2931"/>
                    </a:cubicBezTo>
                    <a:cubicBezTo>
                      <a:pt x="2291" y="2696"/>
                      <a:pt x="2433" y="2219"/>
                      <a:pt x="2370" y="1676"/>
                    </a:cubicBezTo>
                    <a:cubicBezTo>
                      <a:pt x="2333" y="1369"/>
                      <a:pt x="2235" y="1080"/>
                      <a:pt x="2076" y="823"/>
                    </a:cubicBezTo>
                    <a:cubicBezTo>
                      <a:pt x="1888" y="516"/>
                      <a:pt x="1618" y="252"/>
                      <a:pt x="1271" y="32"/>
                    </a:cubicBezTo>
                    <a:cubicBezTo>
                      <a:pt x="1237" y="10"/>
                      <a:pt x="1197" y="0"/>
                      <a:pt x="1160" y="0"/>
                    </a:cubicBezTo>
                    <a:lnTo>
                      <a:pt x="1160" y="206"/>
                    </a:lnTo>
                  </a:path>
                </a:pathLst>
              </a:custGeom>
              <a:gradFill flip="none" rotWithShape="1">
                <a:gsLst>
                  <a:gs pos="0">
                    <a:srgbClr val="666666">
                      <a:alpha val="15000"/>
                    </a:srgbClr>
                  </a:gs>
                  <a:gs pos="100000">
                    <a:srgbClr val="666666">
                      <a:alpha val="0"/>
                    </a:srgbClr>
                  </a:gs>
                </a:gsLst>
                <a:lin ang="16200000" scaled="1"/>
                <a:tileRect/>
              </a:gradFill>
              <a:ln w="3175" cap="flat" cmpd="sng" algn="ctr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>
                        <a:alpha val="11000"/>
                      </a:srgbClr>
                    </a:gs>
                  </a:gsLst>
                  <a:lin ang="16200000" scaled="1"/>
                  <a:tileRect/>
                </a:gradFill>
                <a:prstDash val="solid"/>
                <a:round/>
                <a:headEnd/>
                <a:tailEnd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799" kern="0" dirty="0">
                  <a:solidFill>
                    <a:srgbClr val="666666"/>
                  </a:solidFill>
                  <a:latin typeface="FZLanTingHeiS-R-GB" panose="02000000000000000000" pitchFamily="2" charset="-122"/>
                  <a:ea typeface="FZLanTingHeiS-R-GB" panose="020000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70" name="Freeform 10">
                <a:extLst>
                  <a:ext uri="{FF2B5EF4-FFF2-40B4-BE49-F238E27FC236}">
                    <a16:creationId xmlns:a16="http://schemas.microsoft.com/office/drawing/2014/main" id="{0FF31852-5BC4-479B-A12E-F97B3BC071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4794" y="2683699"/>
                <a:ext cx="1812292" cy="976985"/>
              </a:xfrm>
              <a:custGeom>
                <a:avLst/>
                <a:gdLst>
                  <a:gd name="T0" fmla="*/ 2770 w 4685"/>
                  <a:gd name="T1" fmla="*/ 2524 h 2525"/>
                  <a:gd name="T2" fmla="*/ 2770 w 4685"/>
                  <a:gd name="T3" fmla="*/ 2524 h 2525"/>
                  <a:gd name="T4" fmla="*/ 2704 w 4685"/>
                  <a:gd name="T5" fmla="*/ 2502 h 2525"/>
                  <a:gd name="T6" fmla="*/ 2667 w 4685"/>
                  <a:gd name="T7" fmla="*/ 2423 h 2525"/>
                  <a:gd name="T8" fmla="*/ 2402 w 4685"/>
                  <a:gd name="T9" fmla="*/ 1883 h 2525"/>
                  <a:gd name="T10" fmla="*/ 1719 w 4685"/>
                  <a:gd name="T11" fmla="*/ 1668 h 2525"/>
                  <a:gd name="T12" fmla="*/ 1319 w 4685"/>
                  <a:gd name="T13" fmla="*/ 1732 h 2525"/>
                  <a:gd name="T14" fmla="*/ 1284 w 4685"/>
                  <a:gd name="T15" fmla="*/ 1740 h 2525"/>
                  <a:gd name="T16" fmla="*/ 1194 w 4685"/>
                  <a:gd name="T17" fmla="*/ 1687 h 2525"/>
                  <a:gd name="T18" fmla="*/ 866 w 4685"/>
                  <a:gd name="T19" fmla="*/ 1250 h 2525"/>
                  <a:gd name="T20" fmla="*/ 69 w 4685"/>
                  <a:gd name="T21" fmla="*/ 694 h 2525"/>
                  <a:gd name="T22" fmla="*/ 8 w 4685"/>
                  <a:gd name="T23" fmla="*/ 620 h 2525"/>
                  <a:gd name="T24" fmla="*/ 32 w 4685"/>
                  <a:gd name="T25" fmla="*/ 527 h 2525"/>
                  <a:gd name="T26" fmla="*/ 884 w 4685"/>
                  <a:gd name="T27" fmla="*/ 40 h 2525"/>
                  <a:gd name="T28" fmla="*/ 887 w 4685"/>
                  <a:gd name="T29" fmla="*/ 40 h 2525"/>
                  <a:gd name="T30" fmla="*/ 1319 w 4685"/>
                  <a:gd name="T31" fmla="*/ 0 h 2525"/>
                  <a:gd name="T32" fmla="*/ 2201 w 4685"/>
                  <a:gd name="T33" fmla="*/ 201 h 2525"/>
                  <a:gd name="T34" fmla="*/ 2884 w 4685"/>
                  <a:gd name="T35" fmla="*/ 114 h 2525"/>
                  <a:gd name="T36" fmla="*/ 4581 w 4685"/>
                  <a:gd name="T37" fmla="*/ 1136 h 2525"/>
                  <a:gd name="T38" fmla="*/ 4587 w 4685"/>
                  <a:gd name="T39" fmla="*/ 1149 h 2525"/>
                  <a:gd name="T40" fmla="*/ 4573 w 4685"/>
                  <a:gd name="T41" fmla="*/ 1764 h 2525"/>
                  <a:gd name="T42" fmla="*/ 4075 w 4685"/>
                  <a:gd name="T43" fmla="*/ 2102 h 2525"/>
                  <a:gd name="T44" fmla="*/ 4054 w 4685"/>
                  <a:gd name="T45" fmla="*/ 2105 h 2525"/>
                  <a:gd name="T46" fmla="*/ 3662 w 4685"/>
                  <a:gd name="T47" fmla="*/ 2274 h 2525"/>
                  <a:gd name="T48" fmla="*/ 3623 w 4685"/>
                  <a:gd name="T49" fmla="*/ 2386 h 2525"/>
                  <a:gd name="T50" fmla="*/ 3588 w 4685"/>
                  <a:gd name="T51" fmla="*/ 2465 h 2525"/>
                  <a:gd name="T52" fmla="*/ 3519 w 4685"/>
                  <a:gd name="T53" fmla="*/ 2489 h 2525"/>
                  <a:gd name="T54" fmla="*/ 3506 w 4685"/>
                  <a:gd name="T55" fmla="*/ 2489 h 2525"/>
                  <a:gd name="T56" fmla="*/ 3263 w 4685"/>
                  <a:gd name="T57" fmla="*/ 2470 h 2525"/>
                  <a:gd name="T58" fmla="*/ 2788 w 4685"/>
                  <a:gd name="T59" fmla="*/ 2521 h 2525"/>
                  <a:gd name="T60" fmla="*/ 2770 w 4685"/>
                  <a:gd name="T61" fmla="*/ 2524 h 2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85" h="2525">
                    <a:moveTo>
                      <a:pt x="2770" y="2524"/>
                    </a:moveTo>
                    <a:lnTo>
                      <a:pt x="2770" y="2524"/>
                    </a:lnTo>
                    <a:cubicBezTo>
                      <a:pt x="2746" y="2524"/>
                      <a:pt x="2723" y="2516"/>
                      <a:pt x="2704" y="2502"/>
                    </a:cubicBezTo>
                    <a:cubicBezTo>
                      <a:pt x="2680" y="2481"/>
                      <a:pt x="2667" y="2455"/>
                      <a:pt x="2667" y="2423"/>
                    </a:cubicBezTo>
                    <a:cubicBezTo>
                      <a:pt x="2659" y="2203"/>
                      <a:pt x="2566" y="2015"/>
                      <a:pt x="2402" y="1883"/>
                    </a:cubicBezTo>
                    <a:cubicBezTo>
                      <a:pt x="2227" y="1745"/>
                      <a:pt x="1986" y="1668"/>
                      <a:pt x="1719" y="1668"/>
                    </a:cubicBezTo>
                    <a:cubicBezTo>
                      <a:pt x="1576" y="1668"/>
                      <a:pt x="1438" y="1692"/>
                      <a:pt x="1319" y="1732"/>
                    </a:cubicBezTo>
                    <a:cubicBezTo>
                      <a:pt x="1308" y="1737"/>
                      <a:pt x="1295" y="1740"/>
                      <a:pt x="1284" y="1740"/>
                    </a:cubicBezTo>
                    <a:cubicBezTo>
                      <a:pt x="1247" y="1740"/>
                      <a:pt x="1213" y="1721"/>
                      <a:pt x="1194" y="1687"/>
                    </a:cubicBezTo>
                    <a:cubicBezTo>
                      <a:pt x="1133" y="1584"/>
                      <a:pt x="1028" y="1422"/>
                      <a:pt x="866" y="1250"/>
                    </a:cubicBezTo>
                    <a:cubicBezTo>
                      <a:pt x="633" y="998"/>
                      <a:pt x="365" y="813"/>
                      <a:pt x="69" y="694"/>
                    </a:cubicBezTo>
                    <a:cubicBezTo>
                      <a:pt x="37" y="681"/>
                      <a:pt x="13" y="654"/>
                      <a:pt x="8" y="620"/>
                    </a:cubicBezTo>
                    <a:cubicBezTo>
                      <a:pt x="0" y="588"/>
                      <a:pt x="8" y="551"/>
                      <a:pt x="32" y="527"/>
                    </a:cubicBezTo>
                    <a:cubicBezTo>
                      <a:pt x="193" y="355"/>
                      <a:pt x="471" y="132"/>
                      <a:pt x="884" y="40"/>
                    </a:cubicBezTo>
                    <a:cubicBezTo>
                      <a:pt x="887" y="40"/>
                      <a:pt x="887" y="40"/>
                      <a:pt x="887" y="40"/>
                    </a:cubicBezTo>
                    <a:cubicBezTo>
                      <a:pt x="1033" y="13"/>
                      <a:pt x="1176" y="0"/>
                      <a:pt x="1319" y="0"/>
                    </a:cubicBezTo>
                    <a:cubicBezTo>
                      <a:pt x="1780" y="0"/>
                      <a:pt x="2092" y="143"/>
                      <a:pt x="2201" y="201"/>
                    </a:cubicBezTo>
                    <a:cubicBezTo>
                      <a:pt x="2439" y="143"/>
                      <a:pt x="2669" y="114"/>
                      <a:pt x="2884" y="114"/>
                    </a:cubicBezTo>
                    <a:cubicBezTo>
                      <a:pt x="4007" y="114"/>
                      <a:pt x="4468" y="895"/>
                      <a:pt x="4581" y="1136"/>
                    </a:cubicBezTo>
                    <a:cubicBezTo>
                      <a:pt x="4584" y="1141"/>
                      <a:pt x="4584" y="1144"/>
                      <a:pt x="4587" y="1149"/>
                    </a:cubicBezTo>
                    <a:cubicBezTo>
                      <a:pt x="4629" y="1284"/>
                      <a:pt x="4684" y="1544"/>
                      <a:pt x="4573" y="1764"/>
                    </a:cubicBezTo>
                    <a:cubicBezTo>
                      <a:pt x="4489" y="1930"/>
                      <a:pt x="4319" y="2044"/>
                      <a:pt x="4075" y="2102"/>
                    </a:cubicBezTo>
                    <a:cubicBezTo>
                      <a:pt x="4067" y="2102"/>
                      <a:pt x="4062" y="2105"/>
                      <a:pt x="4054" y="2105"/>
                    </a:cubicBezTo>
                    <a:cubicBezTo>
                      <a:pt x="3938" y="2108"/>
                      <a:pt x="3724" y="2145"/>
                      <a:pt x="3662" y="2274"/>
                    </a:cubicBezTo>
                    <a:cubicBezTo>
                      <a:pt x="3628" y="2346"/>
                      <a:pt x="3623" y="2378"/>
                      <a:pt x="3623" y="2386"/>
                    </a:cubicBezTo>
                    <a:cubicBezTo>
                      <a:pt x="3623" y="2415"/>
                      <a:pt x="3612" y="2444"/>
                      <a:pt x="3588" y="2465"/>
                    </a:cubicBezTo>
                    <a:cubicBezTo>
                      <a:pt x="3570" y="2481"/>
                      <a:pt x="3546" y="2489"/>
                      <a:pt x="3519" y="2489"/>
                    </a:cubicBezTo>
                    <a:cubicBezTo>
                      <a:pt x="3517" y="2489"/>
                      <a:pt x="3511" y="2489"/>
                      <a:pt x="3506" y="2489"/>
                    </a:cubicBezTo>
                    <a:cubicBezTo>
                      <a:pt x="3429" y="2478"/>
                      <a:pt x="3347" y="2470"/>
                      <a:pt x="3263" y="2470"/>
                    </a:cubicBezTo>
                    <a:cubicBezTo>
                      <a:pt x="3114" y="2470"/>
                      <a:pt x="2955" y="2489"/>
                      <a:pt x="2788" y="2521"/>
                    </a:cubicBezTo>
                    <a:cubicBezTo>
                      <a:pt x="2783" y="2524"/>
                      <a:pt x="2775" y="2524"/>
                      <a:pt x="2770" y="2524"/>
                    </a:cubicBezTo>
                  </a:path>
                </a:pathLst>
              </a:custGeom>
              <a:gradFill flip="none" rotWithShape="1">
                <a:gsLst>
                  <a:gs pos="0">
                    <a:srgbClr val="666666">
                      <a:alpha val="15000"/>
                    </a:srgbClr>
                  </a:gs>
                  <a:gs pos="100000">
                    <a:srgbClr val="666666">
                      <a:alpha val="0"/>
                    </a:srgbClr>
                  </a:gs>
                </a:gsLst>
                <a:lin ang="16200000" scaled="1"/>
                <a:tileRect/>
              </a:gradFill>
              <a:ln w="3175" cap="flat" cmpd="sng" algn="ctr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>
                        <a:alpha val="11000"/>
                      </a:srgbClr>
                    </a:gs>
                  </a:gsLst>
                  <a:lin ang="16200000" scaled="1"/>
                  <a:tileRect/>
                </a:gradFill>
                <a:prstDash val="solid"/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799" kern="0" dirty="0">
                  <a:solidFill>
                    <a:srgbClr val="666666"/>
                  </a:solidFill>
                  <a:latin typeface="FZLanTingHeiS-R-GB" panose="02000000000000000000" pitchFamily="2" charset="-122"/>
                  <a:ea typeface="FZLanTingHeiS-R-GB" panose="020000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71" name="Freeform 11">
                <a:extLst>
                  <a:ext uri="{FF2B5EF4-FFF2-40B4-BE49-F238E27FC236}">
                    <a16:creationId xmlns:a16="http://schemas.microsoft.com/office/drawing/2014/main" id="{4A1A90C2-F18A-449E-8CE9-4DB8480C4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2092" y="2642707"/>
                <a:ext cx="1899405" cy="1057262"/>
              </a:xfrm>
              <a:custGeom>
                <a:avLst/>
                <a:gdLst>
                  <a:gd name="T0" fmla="*/ 1428 w 4906"/>
                  <a:gd name="T1" fmla="*/ 209 h 2734"/>
                  <a:gd name="T2" fmla="*/ 1428 w 4906"/>
                  <a:gd name="T3" fmla="*/ 209 h 2734"/>
                  <a:gd name="T4" fmla="*/ 2294 w 4906"/>
                  <a:gd name="T5" fmla="*/ 416 h 2734"/>
                  <a:gd name="T6" fmla="*/ 2993 w 4906"/>
                  <a:gd name="T7" fmla="*/ 323 h 2734"/>
                  <a:gd name="T8" fmla="*/ 4598 w 4906"/>
                  <a:gd name="T9" fmla="*/ 1287 h 2734"/>
                  <a:gd name="T10" fmla="*/ 4590 w 4906"/>
                  <a:gd name="T11" fmla="*/ 1822 h 2734"/>
                  <a:gd name="T12" fmla="*/ 4161 w 4906"/>
                  <a:gd name="T13" fmla="*/ 2108 h 2734"/>
                  <a:gd name="T14" fmla="*/ 3676 w 4906"/>
                  <a:gd name="T15" fmla="*/ 2336 h 2734"/>
                  <a:gd name="T16" fmla="*/ 3628 w 4906"/>
                  <a:gd name="T17" fmla="*/ 2492 h 2734"/>
                  <a:gd name="T18" fmla="*/ 3372 w 4906"/>
                  <a:gd name="T19" fmla="*/ 2473 h 2734"/>
                  <a:gd name="T20" fmla="*/ 2879 w 4906"/>
                  <a:gd name="T21" fmla="*/ 2526 h 2734"/>
                  <a:gd name="T22" fmla="*/ 2575 w 4906"/>
                  <a:gd name="T23" fmla="*/ 1909 h 2734"/>
                  <a:gd name="T24" fmla="*/ 1828 w 4906"/>
                  <a:gd name="T25" fmla="*/ 1671 h 2734"/>
                  <a:gd name="T26" fmla="*/ 1393 w 4906"/>
                  <a:gd name="T27" fmla="*/ 1740 h 2734"/>
                  <a:gd name="T28" fmla="*/ 1052 w 4906"/>
                  <a:gd name="T29" fmla="*/ 1284 h 2734"/>
                  <a:gd name="T30" fmla="*/ 217 w 4906"/>
                  <a:gd name="T31" fmla="*/ 704 h 2734"/>
                  <a:gd name="T32" fmla="*/ 1017 w 4906"/>
                  <a:gd name="T33" fmla="*/ 246 h 2734"/>
                  <a:gd name="T34" fmla="*/ 1428 w 4906"/>
                  <a:gd name="T35" fmla="*/ 209 h 2734"/>
                  <a:gd name="T36" fmla="*/ 1428 w 4906"/>
                  <a:gd name="T37" fmla="*/ 0 h 2734"/>
                  <a:gd name="T38" fmla="*/ 1428 w 4906"/>
                  <a:gd name="T39" fmla="*/ 0 h 2734"/>
                  <a:gd name="T40" fmla="*/ 978 w 4906"/>
                  <a:gd name="T41" fmla="*/ 42 h 2734"/>
                  <a:gd name="T42" fmla="*/ 972 w 4906"/>
                  <a:gd name="T43" fmla="*/ 45 h 2734"/>
                  <a:gd name="T44" fmla="*/ 67 w 4906"/>
                  <a:gd name="T45" fmla="*/ 561 h 2734"/>
                  <a:gd name="T46" fmla="*/ 14 w 4906"/>
                  <a:gd name="T47" fmla="*/ 749 h 2734"/>
                  <a:gd name="T48" fmla="*/ 141 w 4906"/>
                  <a:gd name="T49" fmla="*/ 895 h 2734"/>
                  <a:gd name="T50" fmla="*/ 901 w 4906"/>
                  <a:gd name="T51" fmla="*/ 1427 h 2734"/>
                  <a:gd name="T52" fmla="*/ 1216 w 4906"/>
                  <a:gd name="T53" fmla="*/ 1846 h 2734"/>
                  <a:gd name="T54" fmla="*/ 1393 w 4906"/>
                  <a:gd name="T55" fmla="*/ 1949 h 2734"/>
                  <a:gd name="T56" fmla="*/ 1462 w 4906"/>
                  <a:gd name="T57" fmla="*/ 1936 h 2734"/>
                  <a:gd name="T58" fmla="*/ 1828 w 4906"/>
                  <a:gd name="T59" fmla="*/ 1880 h 2734"/>
                  <a:gd name="T60" fmla="*/ 2445 w 4906"/>
                  <a:gd name="T61" fmla="*/ 2071 h 2734"/>
                  <a:gd name="T62" fmla="*/ 2673 w 4906"/>
                  <a:gd name="T63" fmla="*/ 2534 h 2734"/>
                  <a:gd name="T64" fmla="*/ 2749 w 4906"/>
                  <a:gd name="T65" fmla="*/ 2688 h 2734"/>
                  <a:gd name="T66" fmla="*/ 2879 w 4906"/>
                  <a:gd name="T67" fmla="*/ 2733 h 2734"/>
                  <a:gd name="T68" fmla="*/ 2919 w 4906"/>
                  <a:gd name="T69" fmla="*/ 2730 h 2734"/>
                  <a:gd name="T70" fmla="*/ 3372 w 4906"/>
                  <a:gd name="T71" fmla="*/ 2682 h 2734"/>
                  <a:gd name="T72" fmla="*/ 3599 w 4906"/>
                  <a:gd name="T73" fmla="*/ 2696 h 2734"/>
                  <a:gd name="T74" fmla="*/ 3628 w 4906"/>
                  <a:gd name="T75" fmla="*/ 2698 h 2734"/>
                  <a:gd name="T76" fmla="*/ 3766 w 4906"/>
                  <a:gd name="T77" fmla="*/ 2648 h 2734"/>
                  <a:gd name="T78" fmla="*/ 3838 w 4906"/>
                  <a:gd name="T79" fmla="*/ 2495 h 2734"/>
                  <a:gd name="T80" fmla="*/ 3864 w 4906"/>
                  <a:gd name="T81" fmla="*/ 2426 h 2734"/>
                  <a:gd name="T82" fmla="*/ 4166 w 4906"/>
                  <a:gd name="T83" fmla="*/ 2315 h 2734"/>
                  <a:gd name="T84" fmla="*/ 4208 w 4906"/>
                  <a:gd name="T85" fmla="*/ 2309 h 2734"/>
                  <a:gd name="T86" fmla="*/ 4775 w 4906"/>
                  <a:gd name="T87" fmla="*/ 1917 h 2734"/>
                  <a:gd name="T88" fmla="*/ 4793 w 4906"/>
                  <a:gd name="T89" fmla="*/ 1224 h 2734"/>
                  <a:gd name="T90" fmla="*/ 4783 w 4906"/>
                  <a:gd name="T91" fmla="*/ 1197 h 2734"/>
                  <a:gd name="T92" fmla="*/ 2993 w 4906"/>
                  <a:gd name="T93" fmla="*/ 116 h 2734"/>
                  <a:gd name="T94" fmla="*/ 2323 w 4906"/>
                  <a:gd name="T95" fmla="*/ 196 h 2734"/>
                  <a:gd name="T96" fmla="*/ 1428 w 4906"/>
                  <a:gd name="T97" fmla="*/ 0 h 2734"/>
                  <a:gd name="T98" fmla="*/ 1428 w 4906"/>
                  <a:gd name="T99" fmla="*/ 209 h 2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906" h="2734">
                    <a:moveTo>
                      <a:pt x="1428" y="209"/>
                    </a:moveTo>
                    <a:lnTo>
                      <a:pt x="1428" y="209"/>
                    </a:lnTo>
                    <a:cubicBezTo>
                      <a:pt x="1968" y="209"/>
                      <a:pt x="2294" y="416"/>
                      <a:pt x="2294" y="416"/>
                    </a:cubicBezTo>
                    <a:cubicBezTo>
                      <a:pt x="2553" y="352"/>
                      <a:pt x="2784" y="323"/>
                      <a:pt x="2993" y="323"/>
                    </a:cubicBezTo>
                    <a:cubicBezTo>
                      <a:pt x="4055" y="323"/>
                      <a:pt x="4486" y="1057"/>
                      <a:pt x="4598" y="1287"/>
                    </a:cubicBezTo>
                    <a:cubicBezTo>
                      <a:pt x="4629" y="1393"/>
                      <a:pt x="4688" y="1631"/>
                      <a:pt x="4590" y="1822"/>
                    </a:cubicBezTo>
                    <a:cubicBezTo>
                      <a:pt x="4518" y="1962"/>
                      <a:pt x="4375" y="2058"/>
                      <a:pt x="4161" y="2108"/>
                    </a:cubicBezTo>
                    <a:cubicBezTo>
                      <a:pt x="4111" y="2108"/>
                      <a:pt x="3779" y="2124"/>
                      <a:pt x="3676" y="2336"/>
                    </a:cubicBezTo>
                    <a:cubicBezTo>
                      <a:pt x="3641" y="2407"/>
                      <a:pt x="3628" y="2457"/>
                      <a:pt x="3628" y="2492"/>
                    </a:cubicBezTo>
                    <a:cubicBezTo>
                      <a:pt x="3546" y="2481"/>
                      <a:pt x="3461" y="2473"/>
                      <a:pt x="3372" y="2473"/>
                    </a:cubicBezTo>
                    <a:cubicBezTo>
                      <a:pt x="3215" y="2473"/>
                      <a:pt x="3051" y="2492"/>
                      <a:pt x="2879" y="2526"/>
                    </a:cubicBezTo>
                    <a:cubicBezTo>
                      <a:pt x="2868" y="2275"/>
                      <a:pt x="2765" y="2060"/>
                      <a:pt x="2575" y="1909"/>
                    </a:cubicBezTo>
                    <a:cubicBezTo>
                      <a:pt x="2368" y="1742"/>
                      <a:pt x="2090" y="1671"/>
                      <a:pt x="1828" y="1671"/>
                    </a:cubicBezTo>
                    <a:cubicBezTo>
                      <a:pt x="1672" y="1671"/>
                      <a:pt x="1523" y="1698"/>
                      <a:pt x="1393" y="1740"/>
                    </a:cubicBezTo>
                    <a:cubicBezTo>
                      <a:pt x="1335" y="1639"/>
                      <a:pt x="1221" y="1467"/>
                      <a:pt x="1052" y="1284"/>
                    </a:cubicBezTo>
                    <a:cubicBezTo>
                      <a:pt x="808" y="1022"/>
                      <a:pt x="525" y="826"/>
                      <a:pt x="217" y="704"/>
                    </a:cubicBezTo>
                    <a:cubicBezTo>
                      <a:pt x="355" y="556"/>
                      <a:pt x="617" y="336"/>
                      <a:pt x="1017" y="246"/>
                    </a:cubicBezTo>
                    <a:cubicBezTo>
                      <a:pt x="1163" y="220"/>
                      <a:pt x="1300" y="209"/>
                      <a:pt x="1428" y="209"/>
                    </a:cubicBezTo>
                    <a:lnTo>
                      <a:pt x="1428" y="0"/>
                    </a:lnTo>
                    <a:lnTo>
                      <a:pt x="1428" y="0"/>
                    </a:lnTo>
                    <a:cubicBezTo>
                      <a:pt x="1279" y="0"/>
                      <a:pt x="1129" y="16"/>
                      <a:pt x="978" y="42"/>
                    </a:cubicBezTo>
                    <a:cubicBezTo>
                      <a:pt x="975" y="45"/>
                      <a:pt x="975" y="45"/>
                      <a:pt x="972" y="45"/>
                    </a:cubicBezTo>
                    <a:cubicBezTo>
                      <a:pt x="530" y="143"/>
                      <a:pt x="236" y="381"/>
                      <a:pt x="67" y="561"/>
                    </a:cubicBezTo>
                    <a:cubicBezTo>
                      <a:pt x="19" y="612"/>
                      <a:pt x="0" y="680"/>
                      <a:pt x="14" y="749"/>
                    </a:cubicBezTo>
                    <a:cubicBezTo>
                      <a:pt x="29" y="816"/>
                      <a:pt x="77" y="871"/>
                      <a:pt x="141" y="895"/>
                    </a:cubicBezTo>
                    <a:cubicBezTo>
                      <a:pt x="422" y="1009"/>
                      <a:pt x="675" y="1186"/>
                      <a:pt x="901" y="1427"/>
                    </a:cubicBezTo>
                    <a:cubicBezTo>
                      <a:pt x="1055" y="1591"/>
                      <a:pt x="1155" y="1745"/>
                      <a:pt x="1216" y="1846"/>
                    </a:cubicBezTo>
                    <a:cubicBezTo>
                      <a:pt x="1253" y="1912"/>
                      <a:pt x="1322" y="1949"/>
                      <a:pt x="1393" y="1949"/>
                    </a:cubicBezTo>
                    <a:cubicBezTo>
                      <a:pt x="1417" y="1949"/>
                      <a:pt x="1438" y="1943"/>
                      <a:pt x="1462" y="1936"/>
                    </a:cubicBezTo>
                    <a:cubicBezTo>
                      <a:pt x="1571" y="1899"/>
                      <a:pt x="1698" y="1880"/>
                      <a:pt x="1828" y="1880"/>
                    </a:cubicBezTo>
                    <a:cubicBezTo>
                      <a:pt x="2071" y="1880"/>
                      <a:pt x="2291" y="1946"/>
                      <a:pt x="2445" y="2071"/>
                    </a:cubicBezTo>
                    <a:cubicBezTo>
                      <a:pt x="2588" y="2185"/>
                      <a:pt x="2665" y="2341"/>
                      <a:pt x="2673" y="2534"/>
                    </a:cubicBezTo>
                    <a:cubicBezTo>
                      <a:pt x="2673" y="2595"/>
                      <a:pt x="2702" y="2651"/>
                      <a:pt x="2749" y="2688"/>
                    </a:cubicBezTo>
                    <a:cubicBezTo>
                      <a:pt x="2786" y="2717"/>
                      <a:pt x="2832" y="2733"/>
                      <a:pt x="2879" y="2733"/>
                    </a:cubicBezTo>
                    <a:cubicBezTo>
                      <a:pt x="2892" y="2733"/>
                      <a:pt x="2905" y="2733"/>
                      <a:pt x="2919" y="2730"/>
                    </a:cubicBezTo>
                    <a:cubicBezTo>
                      <a:pt x="3078" y="2698"/>
                      <a:pt x="3231" y="2682"/>
                      <a:pt x="3372" y="2682"/>
                    </a:cubicBezTo>
                    <a:cubicBezTo>
                      <a:pt x="3451" y="2682"/>
                      <a:pt x="3528" y="2688"/>
                      <a:pt x="3599" y="2696"/>
                    </a:cubicBezTo>
                    <a:cubicBezTo>
                      <a:pt x="3610" y="2698"/>
                      <a:pt x="3620" y="2698"/>
                      <a:pt x="3628" y="2698"/>
                    </a:cubicBezTo>
                    <a:cubicBezTo>
                      <a:pt x="3679" y="2698"/>
                      <a:pt x="3726" y="2680"/>
                      <a:pt x="3766" y="2648"/>
                    </a:cubicBezTo>
                    <a:cubicBezTo>
                      <a:pt x="3808" y="2611"/>
                      <a:pt x="3835" y="2555"/>
                      <a:pt x="3838" y="2495"/>
                    </a:cubicBezTo>
                    <a:cubicBezTo>
                      <a:pt x="3838" y="2492"/>
                      <a:pt x="3843" y="2471"/>
                      <a:pt x="3864" y="2426"/>
                    </a:cubicBezTo>
                    <a:cubicBezTo>
                      <a:pt x="3896" y="2359"/>
                      <a:pt x="4044" y="2317"/>
                      <a:pt x="4166" y="2315"/>
                    </a:cubicBezTo>
                    <a:cubicBezTo>
                      <a:pt x="4179" y="2315"/>
                      <a:pt x="4195" y="2312"/>
                      <a:pt x="4208" y="2309"/>
                    </a:cubicBezTo>
                    <a:cubicBezTo>
                      <a:pt x="4484" y="2246"/>
                      <a:pt x="4674" y="2113"/>
                      <a:pt x="4775" y="1917"/>
                    </a:cubicBezTo>
                    <a:cubicBezTo>
                      <a:pt x="4905" y="1663"/>
                      <a:pt x="4841" y="1374"/>
                      <a:pt x="4793" y="1224"/>
                    </a:cubicBezTo>
                    <a:cubicBezTo>
                      <a:pt x="4791" y="1215"/>
                      <a:pt x="4788" y="1205"/>
                      <a:pt x="4783" y="1197"/>
                    </a:cubicBezTo>
                    <a:cubicBezTo>
                      <a:pt x="4661" y="943"/>
                      <a:pt x="4176" y="116"/>
                      <a:pt x="2993" y="116"/>
                    </a:cubicBezTo>
                    <a:cubicBezTo>
                      <a:pt x="2781" y="116"/>
                      <a:pt x="2556" y="143"/>
                      <a:pt x="2323" y="196"/>
                    </a:cubicBezTo>
                    <a:cubicBezTo>
                      <a:pt x="2180" y="127"/>
                      <a:pt x="1865" y="0"/>
                      <a:pt x="1428" y="0"/>
                    </a:cubicBezTo>
                    <a:lnTo>
                      <a:pt x="1428" y="209"/>
                    </a:lnTo>
                  </a:path>
                </a:pathLst>
              </a:custGeom>
              <a:gradFill flip="none" rotWithShape="1">
                <a:gsLst>
                  <a:gs pos="0">
                    <a:srgbClr val="666666">
                      <a:alpha val="15000"/>
                    </a:srgbClr>
                  </a:gs>
                  <a:gs pos="100000">
                    <a:srgbClr val="666666">
                      <a:alpha val="0"/>
                    </a:srgbClr>
                  </a:gs>
                </a:gsLst>
                <a:lin ang="16200000" scaled="1"/>
                <a:tileRect/>
              </a:gradFill>
              <a:ln w="3175" cap="flat" cmpd="sng" algn="ctr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>
                        <a:alpha val="11000"/>
                      </a:srgbClr>
                    </a:gs>
                  </a:gsLst>
                  <a:lin ang="16200000" scaled="1"/>
                  <a:tileRect/>
                </a:gradFill>
                <a:prstDash val="solid"/>
                <a:round/>
                <a:headEnd/>
                <a:tailEnd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799" kern="0" dirty="0">
                  <a:solidFill>
                    <a:srgbClr val="666666"/>
                  </a:solidFill>
                  <a:latin typeface="FZLanTingHeiS-R-GB" panose="02000000000000000000" pitchFamily="2" charset="-122"/>
                  <a:ea typeface="FZLanTingHeiS-R-GB" panose="020000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</p:grpSp>
        <p:sp>
          <p:nvSpPr>
            <p:cNvPr id="272" name="文本框 74">
              <a:extLst>
                <a:ext uri="{FF2B5EF4-FFF2-40B4-BE49-F238E27FC236}">
                  <a16:creationId xmlns:a16="http://schemas.microsoft.com/office/drawing/2014/main" id="{5A22F67A-9BCC-45B9-9C80-702D9F8861B2}"/>
                </a:ext>
              </a:extLst>
            </p:cNvPr>
            <p:cNvSpPr txBox="1"/>
            <p:nvPr/>
          </p:nvSpPr>
          <p:spPr>
            <a:xfrm>
              <a:off x="3956318" y="4307550"/>
              <a:ext cx="2089654" cy="4530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1" lang="en-US" altLang="zh-CN" sz="1599" b="1" kern="0" dirty="0">
                  <a:solidFill>
                    <a:srgbClr val="C00000"/>
                  </a:solidFill>
                  <a:latin typeface="Microsoft YaHei"/>
                  <a:ea typeface="Microsoft YaHei"/>
                  <a:cs typeface="+mn-ea"/>
                  <a:sym typeface="+mn-lt"/>
                </a:rPr>
                <a:t>eService: </a:t>
              </a:r>
            </a:p>
            <a:p>
              <a:pPr>
                <a:defRPr/>
              </a:pPr>
              <a:r>
                <a:rPr kumimoji="1" lang="en-US" altLang="zh-CN" sz="1599" b="1" kern="0" dirty="0">
                  <a:solidFill>
                    <a:srgbClr val="C00000"/>
                  </a:solidFill>
                  <a:latin typeface="Microsoft YaHei"/>
                  <a:ea typeface="Microsoft YaHei"/>
                  <a:cs typeface="+mn-ea"/>
                  <a:sym typeface="+mn-lt"/>
                </a:rPr>
                <a:t>cloud-based O&amp;M</a:t>
              </a:r>
            </a:p>
          </p:txBody>
        </p: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EBC0895C-BEC5-41AC-910C-D052D09418A7}"/>
                </a:ext>
              </a:extLst>
            </p:cNvPr>
            <p:cNvGrpSpPr/>
            <p:nvPr/>
          </p:nvGrpSpPr>
          <p:grpSpPr>
            <a:xfrm>
              <a:off x="2213550" y="1525547"/>
              <a:ext cx="796503" cy="300787"/>
              <a:chOff x="4042494" y="1229617"/>
              <a:chExt cx="796503" cy="300787"/>
            </a:xfrm>
          </p:grpSpPr>
          <p:pic>
            <p:nvPicPr>
              <p:cNvPr id="275" name="Picture 274">
                <a:extLst>
                  <a:ext uri="{FF2B5EF4-FFF2-40B4-BE49-F238E27FC236}">
                    <a16:creationId xmlns:a16="http://schemas.microsoft.com/office/drawing/2014/main" id="{EDBFA887-3712-4C5E-A36C-D100CF73CF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0800000" flipV="1">
                <a:off x="4042494" y="1229617"/>
                <a:ext cx="796503" cy="300787"/>
              </a:xfrm>
              <a:prstGeom prst="rect">
                <a:avLst/>
              </a:prstGeom>
            </p:spPr>
          </p:pic>
          <p:pic>
            <p:nvPicPr>
              <p:cNvPr id="276" name="图片 132" descr="huawei-logo_horizontal.jpg">
                <a:extLst>
                  <a:ext uri="{FF2B5EF4-FFF2-40B4-BE49-F238E27FC236}">
                    <a16:creationId xmlns:a16="http://schemas.microsoft.com/office/drawing/2014/main" id="{B41E74F4-F7ED-4F9C-8B8D-72BEA655239E}"/>
                  </a:ext>
                </a:extLst>
              </p:cNvPr>
              <p:cNvPicPr>
                <a:picLocks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121562" y="1288072"/>
                <a:ext cx="304076" cy="85561"/>
              </a:xfrm>
              <a:prstGeom prst="rect">
                <a:avLst/>
              </a:prstGeom>
            </p:spPr>
          </p:pic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9908AE72-1300-4D1F-BAAC-B5F7EEFF04C8}"/>
                </a:ext>
              </a:extLst>
            </p:cNvPr>
            <p:cNvGrpSpPr/>
            <p:nvPr/>
          </p:nvGrpSpPr>
          <p:grpSpPr>
            <a:xfrm>
              <a:off x="3175878" y="1822379"/>
              <a:ext cx="796503" cy="300787"/>
              <a:chOff x="4042494" y="1229617"/>
              <a:chExt cx="796503" cy="300787"/>
            </a:xfrm>
          </p:grpSpPr>
          <p:pic>
            <p:nvPicPr>
              <p:cNvPr id="278" name="Picture 277">
                <a:extLst>
                  <a:ext uri="{FF2B5EF4-FFF2-40B4-BE49-F238E27FC236}">
                    <a16:creationId xmlns:a16="http://schemas.microsoft.com/office/drawing/2014/main" id="{0B08164F-F50E-4D09-A009-C0D31A2315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0800000" flipV="1">
                <a:off x="4042494" y="1229617"/>
                <a:ext cx="796503" cy="300787"/>
              </a:xfrm>
              <a:prstGeom prst="rect">
                <a:avLst/>
              </a:prstGeom>
            </p:spPr>
          </p:pic>
          <p:pic>
            <p:nvPicPr>
              <p:cNvPr id="279" name="图片 132" descr="huawei-logo_horizontal.jpg">
                <a:extLst>
                  <a:ext uri="{FF2B5EF4-FFF2-40B4-BE49-F238E27FC236}">
                    <a16:creationId xmlns:a16="http://schemas.microsoft.com/office/drawing/2014/main" id="{9B66B25A-8C69-4991-8E7D-6FA16F52E560}"/>
                  </a:ext>
                </a:extLst>
              </p:cNvPr>
              <p:cNvPicPr>
                <a:picLocks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121562" y="1288072"/>
                <a:ext cx="304076" cy="85561"/>
              </a:xfrm>
              <a:prstGeom prst="rect">
                <a:avLst/>
              </a:prstGeom>
            </p:spPr>
          </p:pic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7E99A463-E253-4123-8048-52C7F361CB6C}"/>
                </a:ext>
              </a:extLst>
            </p:cNvPr>
            <p:cNvGrpSpPr/>
            <p:nvPr/>
          </p:nvGrpSpPr>
          <p:grpSpPr>
            <a:xfrm>
              <a:off x="2715592" y="2669056"/>
              <a:ext cx="796503" cy="300787"/>
              <a:chOff x="4042494" y="1229617"/>
              <a:chExt cx="796503" cy="300787"/>
            </a:xfrm>
          </p:grpSpPr>
          <p:pic>
            <p:nvPicPr>
              <p:cNvPr id="281" name="Picture 280">
                <a:extLst>
                  <a:ext uri="{FF2B5EF4-FFF2-40B4-BE49-F238E27FC236}">
                    <a16:creationId xmlns:a16="http://schemas.microsoft.com/office/drawing/2014/main" id="{60780225-3EE2-491B-9B25-9F8EEAD346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0800000" flipV="1">
                <a:off x="4042494" y="1229617"/>
                <a:ext cx="796503" cy="300787"/>
              </a:xfrm>
              <a:prstGeom prst="rect">
                <a:avLst/>
              </a:prstGeom>
            </p:spPr>
          </p:pic>
          <p:pic>
            <p:nvPicPr>
              <p:cNvPr id="282" name="图片 132" descr="huawei-logo_horizontal.jpg">
                <a:extLst>
                  <a:ext uri="{FF2B5EF4-FFF2-40B4-BE49-F238E27FC236}">
                    <a16:creationId xmlns:a16="http://schemas.microsoft.com/office/drawing/2014/main" id="{A5232A2E-A99F-4BDF-B4C5-3BA1659CA391}"/>
                  </a:ext>
                </a:extLst>
              </p:cNvPr>
              <p:cNvPicPr>
                <a:picLocks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121562" y="1288072"/>
                <a:ext cx="304076" cy="85561"/>
              </a:xfrm>
              <a:prstGeom prst="rect">
                <a:avLst/>
              </a:prstGeom>
            </p:spPr>
          </p:pic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50D51349-29CE-4F04-A84D-FD87B1DF3E66}"/>
                </a:ext>
              </a:extLst>
            </p:cNvPr>
            <p:cNvGrpSpPr/>
            <p:nvPr/>
          </p:nvGrpSpPr>
          <p:grpSpPr>
            <a:xfrm>
              <a:off x="2350807" y="3752939"/>
              <a:ext cx="796503" cy="300787"/>
              <a:chOff x="4042494" y="1229617"/>
              <a:chExt cx="796503" cy="300787"/>
            </a:xfrm>
          </p:grpSpPr>
          <p:pic>
            <p:nvPicPr>
              <p:cNvPr id="284" name="Picture 283">
                <a:extLst>
                  <a:ext uri="{FF2B5EF4-FFF2-40B4-BE49-F238E27FC236}">
                    <a16:creationId xmlns:a16="http://schemas.microsoft.com/office/drawing/2014/main" id="{01076A4E-3444-4796-8D26-5998AAE90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0800000" flipV="1">
                <a:off x="4042494" y="1229617"/>
                <a:ext cx="796503" cy="300787"/>
              </a:xfrm>
              <a:prstGeom prst="rect">
                <a:avLst/>
              </a:prstGeom>
            </p:spPr>
          </p:pic>
          <p:pic>
            <p:nvPicPr>
              <p:cNvPr id="285" name="图片 132" descr="huawei-logo_horizontal.jpg">
                <a:extLst>
                  <a:ext uri="{FF2B5EF4-FFF2-40B4-BE49-F238E27FC236}">
                    <a16:creationId xmlns:a16="http://schemas.microsoft.com/office/drawing/2014/main" id="{F32FA3C1-58F0-45F4-9761-0120AFA15D52}"/>
                  </a:ext>
                </a:extLst>
              </p:cNvPr>
              <p:cNvPicPr>
                <a:picLocks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121562" y="1288072"/>
                <a:ext cx="304076" cy="85561"/>
              </a:xfrm>
              <a:prstGeom prst="rect">
                <a:avLst/>
              </a:prstGeom>
            </p:spPr>
          </p:pic>
        </p:grp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A6D7FDDB-0E6E-4B7D-B039-39E04536591A}"/>
              </a:ext>
            </a:extLst>
          </p:cNvPr>
          <p:cNvGrpSpPr/>
          <p:nvPr/>
        </p:nvGrpSpPr>
        <p:grpSpPr>
          <a:xfrm>
            <a:off x="7321516" y="6043660"/>
            <a:ext cx="275547" cy="374881"/>
            <a:chOff x="4406072" y="2953643"/>
            <a:chExt cx="184978" cy="316905"/>
          </a:xfrm>
        </p:grpSpPr>
        <p:sp>
          <p:nvSpPr>
            <p:cNvPr id="287" name="Freeform 122">
              <a:extLst>
                <a:ext uri="{FF2B5EF4-FFF2-40B4-BE49-F238E27FC236}">
                  <a16:creationId xmlns:a16="http://schemas.microsoft.com/office/drawing/2014/main" id="{F3AF111D-7280-4256-8654-511B38BF4D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6072" y="2953643"/>
              <a:ext cx="184978" cy="316905"/>
            </a:xfrm>
            <a:custGeom>
              <a:avLst/>
              <a:gdLst>
                <a:gd name="T0" fmla="*/ 96 w 112"/>
                <a:gd name="T1" fmla="*/ 192 h 192"/>
                <a:gd name="T2" fmla="*/ 16 w 112"/>
                <a:gd name="T3" fmla="*/ 192 h 192"/>
                <a:gd name="T4" fmla="*/ 0 w 112"/>
                <a:gd name="T5" fmla="*/ 176 h 192"/>
                <a:gd name="T6" fmla="*/ 0 w 112"/>
                <a:gd name="T7" fmla="*/ 16 h 192"/>
                <a:gd name="T8" fmla="*/ 16 w 112"/>
                <a:gd name="T9" fmla="*/ 0 h 192"/>
                <a:gd name="T10" fmla="*/ 96 w 112"/>
                <a:gd name="T11" fmla="*/ 0 h 192"/>
                <a:gd name="T12" fmla="*/ 112 w 112"/>
                <a:gd name="T13" fmla="*/ 16 h 192"/>
                <a:gd name="T14" fmla="*/ 112 w 112"/>
                <a:gd name="T15" fmla="*/ 176 h 192"/>
                <a:gd name="T16" fmla="*/ 96 w 112"/>
                <a:gd name="T17" fmla="*/ 192 h 192"/>
                <a:gd name="T18" fmla="*/ 16 w 112"/>
                <a:gd name="T19" fmla="*/ 8 h 192"/>
                <a:gd name="T20" fmla="*/ 8 w 112"/>
                <a:gd name="T21" fmla="*/ 16 h 192"/>
                <a:gd name="T22" fmla="*/ 8 w 112"/>
                <a:gd name="T23" fmla="*/ 176 h 192"/>
                <a:gd name="T24" fmla="*/ 16 w 112"/>
                <a:gd name="T25" fmla="*/ 184 h 192"/>
                <a:gd name="T26" fmla="*/ 96 w 112"/>
                <a:gd name="T27" fmla="*/ 184 h 192"/>
                <a:gd name="T28" fmla="*/ 104 w 112"/>
                <a:gd name="T29" fmla="*/ 176 h 192"/>
                <a:gd name="T30" fmla="*/ 104 w 112"/>
                <a:gd name="T31" fmla="*/ 16 h 192"/>
                <a:gd name="T32" fmla="*/ 96 w 112"/>
                <a:gd name="T33" fmla="*/ 8 h 192"/>
                <a:gd name="T34" fmla="*/ 16 w 112"/>
                <a:gd name="T35" fmla="*/ 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92">
                  <a:moveTo>
                    <a:pt x="96" y="192"/>
                  </a:moveTo>
                  <a:cubicBezTo>
                    <a:pt x="16" y="192"/>
                    <a:pt x="16" y="192"/>
                    <a:pt x="16" y="192"/>
                  </a:cubicBezTo>
                  <a:cubicBezTo>
                    <a:pt x="7" y="192"/>
                    <a:pt x="0" y="185"/>
                    <a:pt x="0" y="17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5" y="0"/>
                    <a:pt x="112" y="7"/>
                    <a:pt x="112" y="16"/>
                  </a:cubicBezTo>
                  <a:cubicBezTo>
                    <a:pt x="112" y="176"/>
                    <a:pt x="112" y="176"/>
                    <a:pt x="112" y="176"/>
                  </a:cubicBezTo>
                  <a:cubicBezTo>
                    <a:pt x="112" y="185"/>
                    <a:pt x="105" y="192"/>
                    <a:pt x="96" y="192"/>
                  </a:cubicBezTo>
                  <a:close/>
                  <a:moveTo>
                    <a:pt x="16" y="8"/>
                  </a:moveTo>
                  <a:cubicBezTo>
                    <a:pt x="12" y="8"/>
                    <a:pt x="8" y="12"/>
                    <a:pt x="8" y="16"/>
                  </a:cubicBezTo>
                  <a:cubicBezTo>
                    <a:pt x="8" y="176"/>
                    <a:pt x="8" y="176"/>
                    <a:pt x="8" y="176"/>
                  </a:cubicBezTo>
                  <a:cubicBezTo>
                    <a:pt x="8" y="180"/>
                    <a:pt x="12" y="184"/>
                    <a:pt x="16" y="184"/>
                  </a:cubicBezTo>
                  <a:cubicBezTo>
                    <a:pt x="96" y="184"/>
                    <a:pt x="96" y="184"/>
                    <a:pt x="96" y="184"/>
                  </a:cubicBezTo>
                  <a:cubicBezTo>
                    <a:pt x="100" y="184"/>
                    <a:pt x="104" y="180"/>
                    <a:pt x="104" y="176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2"/>
                    <a:pt x="100" y="8"/>
                    <a:pt x="96" y="8"/>
                  </a:cubicBez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pPr defTabSz="1218956">
                <a:defRPr/>
              </a:pPr>
              <a:endParaRPr lang="zh-CN" altLang="en-US" sz="1999" kern="0">
                <a:solidFill>
                  <a:srgbClr val="1D1D1A"/>
                </a:solidFill>
              </a:endParaRPr>
            </a:p>
          </p:txBody>
        </p:sp>
        <p:sp>
          <p:nvSpPr>
            <p:cNvPr id="288" name="Freeform 123">
              <a:extLst>
                <a:ext uri="{FF2B5EF4-FFF2-40B4-BE49-F238E27FC236}">
                  <a16:creationId xmlns:a16="http://schemas.microsoft.com/office/drawing/2014/main" id="{9C89A773-0827-431F-AE20-7A45F46BD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053" y="3006693"/>
              <a:ext cx="171715" cy="13263"/>
            </a:xfrm>
            <a:custGeom>
              <a:avLst/>
              <a:gdLst>
                <a:gd name="T0" fmla="*/ 100 w 104"/>
                <a:gd name="T1" fmla="*/ 8 h 8"/>
                <a:gd name="T2" fmla="*/ 4 w 104"/>
                <a:gd name="T3" fmla="*/ 8 h 8"/>
                <a:gd name="T4" fmla="*/ 0 w 104"/>
                <a:gd name="T5" fmla="*/ 4 h 8"/>
                <a:gd name="T6" fmla="*/ 4 w 104"/>
                <a:gd name="T7" fmla="*/ 0 h 8"/>
                <a:gd name="T8" fmla="*/ 100 w 104"/>
                <a:gd name="T9" fmla="*/ 0 h 8"/>
                <a:gd name="T10" fmla="*/ 104 w 104"/>
                <a:gd name="T11" fmla="*/ 4 h 8"/>
                <a:gd name="T12" fmla="*/ 100 w 10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8">
                  <a:moveTo>
                    <a:pt x="10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4" y="2"/>
                    <a:pt x="104" y="4"/>
                  </a:cubicBezTo>
                  <a:cubicBezTo>
                    <a:pt x="104" y="6"/>
                    <a:pt x="102" y="8"/>
                    <a:pt x="100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pPr defTabSz="1218956">
                <a:defRPr/>
              </a:pPr>
              <a:endParaRPr lang="zh-CN" altLang="en-US" sz="1999" kern="0">
                <a:solidFill>
                  <a:srgbClr val="1D1D1A"/>
                </a:solidFill>
              </a:endParaRPr>
            </a:p>
          </p:txBody>
        </p:sp>
        <p:sp>
          <p:nvSpPr>
            <p:cNvPr id="289" name="Freeform 124">
              <a:extLst>
                <a:ext uri="{FF2B5EF4-FFF2-40B4-BE49-F238E27FC236}">
                  <a16:creationId xmlns:a16="http://schemas.microsoft.com/office/drawing/2014/main" id="{0B2ABD2B-3C90-4DF7-A007-34B0833ED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930" y="2980168"/>
              <a:ext cx="13263" cy="13263"/>
            </a:xfrm>
            <a:custGeom>
              <a:avLst/>
              <a:gdLst>
                <a:gd name="T0" fmla="*/ 4 w 8"/>
                <a:gd name="T1" fmla="*/ 8 h 8"/>
                <a:gd name="T2" fmla="*/ 1 w 8"/>
                <a:gd name="T3" fmla="*/ 7 h 8"/>
                <a:gd name="T4" fmla="*/ 0 w 8"/>
                <a:gd name="T5" fmla="*/ 4 h 8"/>
                <a:gd name="T6" fmla="*/ 1 w 8"/>
                <a:gd name="T7" fmla="*/ 1 h 8"/>
                <a:gd name="T8" fmla="*/ 7 w 8"/>
                <a:gd name="T9" fmla="*/ 1 h 8"/>
                <a:gd name="T10" fmla="*/ 8 w 8"/>
                <a:gd name="T11" fmla="*/ 4 h 8"/>
                <a:gd name="T12" fmla="*/ 7 w 8"/>
                <a:gd name="T13" fmla="*/ 7 h 8"/>
                <a:gd name="T14" fmla="*/ 4 w 8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3" y="8"/>
                    <a:pt x="2" y="8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8" y="5"/>
                    <a:pt x="8" y="6"/>
                    <a:pt x="7" y="7"/>
                  </a:cubicBezTo>
                  <a:cubicBezTo>
                    <a:pt x="6" y="8"/>
                    <a:pt x="5" y="8"/>
                    <a:pt x="4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pPr defTabSz="1218956">
                <a:defRPr/>
              </a:pPr>
              <a:endParaRPr lang="zh-CN" altLang="en-US" sz="1999" kern="0">
                <a:solidFill>
                  <a:srgbClr val="1D1D1A"/>
                </a:solidFill>
              </a:endParaRPr>
            </a:p>
          </p:txBody>
        </p:sp>
        <p:sp>
          <p:nvSpPr>
            <p:cNvPr id="290" name="Freeform 125">
              <a:extLst>
                <a:ext uri="{FF2B5EF4-FFF2-40B4-BE49-F238E27FC236}">
                  <a16:creationId xmlns:a16="http://schemas.microsoft.com/office/drawing/2014/main" id="{F0CCB4E0-93E1-459B-A56B-37C701CE3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667" y="3230760"/>
              <a:ext cx="39788" cy="13263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20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pPr defTabSz="1218956">
                <a:defRPr/>
              </a:pPr>
              <a:endParaRPr lang="zh-CN" altLang="en-US" sz="1999" kern="0">
                <a:solidFill>
                  <a:srgbClr val="1D1D1A"/>
                </a:solidFill>
              </a:endParaRPr>
            </a:p>
          </p:txBody>
        </p:sp>
        <p:sp>
          <p:nvSpPr>
            <p:cNvPr id="291" name="Freeform 126">
              <a:extLst>
                <a:ext uri="{FF2B5EF4-FFF2-40B4-BE49-F238E27FC236}">
                  <a16:creationId xmlns:a16="http://schemas.microsoft.com/office/drawing/2014/main" id="{F95C120A-B7BA-4759-9D94-F5E4A967F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053" y="3204235"/>
              <a:ext cx="171715" cy="13263"/>
            </a:xfrm>
            <a:custGeom>
              <a:avLst/>
              <a:gdLst>
                <a:gd name="T0" fmla="*/ 100 w 104"/>
                <a:gd name="T1" fmla="*/ 8 h 8"/>
                <a:gd name="T2" fmla="*/ 4 w 104"/>
                <a:gd name="T3" fmla="*/ 8 h 8"/>
                <a:gd name="T4" fmla="*/ 0 w 104"/>
                <a:gd name="T5" fmla="*/ 4 h 8"/>
                <a:gd name="T6" fmla="*/ 4 w 104"/>
                <a:gd name="T7" fmla="*/ 0 h 8"/>
                <a:gd name="T8" fmla="*/ 100 w 104"/>
                <a:gd name="T9" fmla="*/ 0 h 8"/>
                <a:gd name="T10" fmla="*/ 104 w 104"/>
                <a:gd name="T11" fmla="*/ 4 h 8"/>
                <a:gd name="T12" fmla="*/ 100 w 10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8">
                  <a:moveTo>
                    <a:pt x="10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4" y="2"/>
                    <a:pt x="104" y="4"/>
                  </a:cubicBezTo>
                  <a:cubicBezTo>
                    <a:pt x="104" y="6"/>
                    <a:pt x="102" y="8"/>
                    <a:pt x="100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pPr defTabSz="1218956">
                <a:defRPr/>
              </a:pPr>
              <a:endParaRPr lang="zh-CN" altLang="en-US" sz="1999" kern="0">
                <a:solidFill>
                  <a:srgbClr val="1D1D1A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785AED9C-F482-49B7-AAC0-7B6BC3DDA824}"/>
              </a:ext>
            </a:extLst>
          </p:cNvPr>
          <p:cNvGrpSpPr/>
          <p:nvPr/>
        </p:nvGrpSpPr>
        <p:grpSpPr>
          <a:xfrm>
            <a:off x="7254638" y="623968"/>
            <a:ext cx="397215" cy="324868"/>
            <a:chOff x="3714094" y="5655241"/>
            <a:chExt cx="438882" cy="374994"/>
          </a:xfrm>
        </p:grpSpPr>
        <p:sp>
          <p:nvSpPr>
            <p:cNvPr id="293" name="Freeform 226">
              <a:extLst>
                <a:ext uri="{FF2B5EF4-FFF2-40B4-BE49-F238E27FC236}">
                  <a16:creationId xmlns:a16="http://schemas.microsoft.com/office/drawing/2014/main" id="{783C71AA-46FC-4165-899D-3E1CB258F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094" y="5730240"/>
              <a:ext cx="409716" cy="299995"/>
            </a:xfrm>
            <a:custGeom>
              <a:avLst/>
              <a:gdLst>
                <a:gd name="T0" fmla="*/ 164 w 164"/>
                <a:gd name="T1" fmla="*/ 0 h 120"/>
                <a:gd name="T2" fmla="*/ 164 w 164"/>
                <a:gd name="T3" fmla="*/ 112 h 120"/>
                <a:gd name="T4" fmla="*/ 156 w 164"/>
                <a:gd name="T5" fmla="*/ 120 h 120"/>
                <a:gd name="T6" fmla="*/ 8 w 164"/>
                <a:gd name="T7" fmla="*/ 120 h 120"/>
                <a:gd name="T8" fmla="*/ 0 w 164"/>
                <a:gd name="T9" fmla="*/ 112 h 120"/>
                <a:gd name="T10" fmla="*/ 0 w 164"/>
                <a:gd name="T11" fmla="*/ 8 h 120"/>
                <a:gd name="T12" fmla="*/ 8 w 164"/>
                <a:gd name="T13" fmla="*/ 0 h 120"/>
                <a:gd name="T14" fmla="*/ 126 w 164"/>
                <a:gd name="T1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4" h="120">
                  <a:moveTo>
                    <a:pt x="164" y="0"/>
                  </a:moveTo>
                  <a:cubicBezTo>
                    <a:pt x="164" y="112"/>
                    <a:pt x="164" y="112"/>
                    <a:pt x="164" y="112"/>
                  </a:cubicBezTo>
                  <a:cubicBezTo>
                    <a:pt x="164" y="117"/>
                    <a:pt x="161" y="120"/>
                    <a:pt x="156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4" y="120"/>
                    <a:pt x="0" y="117"/>
                    <a:pt x="0" y="11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6" y="0"/>
                    <a:pt x="126" y="0"/>
                    <a:pt x="126" y="0"/>
                  </a:cubicBezTo>
                </a:path>
              </a:pathLst>
            </a:custGeom>
            <a:noFill/>
            <a:ln w="222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pPr defTabSz="1218956">
                <a:defRPr/>
              </a:pPr>
              <a:endParaRPr lang="zh-CN" altLang="en-US" sz="1999" kern="0">
                <a:solidFill>
                  <a:srgbClr val="1D1D1A"/>
                </a:solidFill>
              </a:endParaRPr>
            </a:p>
          </p:txBody>
        </p:sp>
        <p:sp>
          <p:nvSpPr>
            <p:cNvPr id="294" name="Freeform 227">
              <a:extLst>
                <a:ext uri="{FF2B5EF4-FFF2-40B4-BE49-F238E27FC236}">
                  <a16:creationId xmlns:a16="http://schemas.microsoft.com/office/drawing/2014/main" id="{D8724291-7860-4344-857D-F9B409F55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480" y="5655241"/>
              <a:ext cx="237496" cy="237496"/>
            </a:xfrm>
            <a:custGeom>
              <a:avLst/>
              <a:gdLst>
                <a:gd name="T0" fmla="*/ 27 w 95"/>
                <a:gd name="T1" fmla="*/ 85 h 95"/>
                <a:gd name="T2" fmla="*/ 13 w 95"/>
                <a:gd name="T3" fmla="*/ 92 h 95"/>
                <a:gd name="T4" fmla="*/ 7 w 95"/>
                <a:gd name="T5" fmla="*/ 94 h 95"/>
                <a:gd name="T6" fmla="*/ 1 w 95"/>
                <a:gd name="T7" fmla="*/ 88 h 95"/>
                <a:gd name="T8" fmla="*/ 3 w 95"/>
                <a:gd name="T9" fmla="*/ 82 h 95"/>
                <a:gd name="T10" fmla="*/ 10 w 95"/>
                <a:gd name="T11" fmla="*/ 68 h 95"/>
                <a:gd name="T12" fmla="*/ 75 w 95"/>
                <a:gd name="T13" fmla="*/ 4 h 95"/>
                <a:gd name="T14" fmla="*/ 86 w 95"/>
                <a:gd name="T15" fmla="*/ 4 h 95"/>
                <a:gd name="T16" fmla="*/ 91 w 95"/>
                <a:gd name="T17" fmla="*/ 9 h 95"/>
                <a:gd name="T18" fmla="*/ 91 w 95"/>
                <a:gd name="T19" fmla="*/ 20 h 95"/>
                <a:gd name="T20" fmla="*/ 27 w 95"/>
                <a:gd name="T21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95">
                  <a:moveTo>
                    <a:pt x="27" y="85"/>
                  </a:moveTo>
                  <a:cubicBezTo>
                    <a:pt x="24" y="88"/>
                    <a:pt x="18" y="91"/>
                    <a:pt x="13" y="92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3" y="95"/>
                    <a:pt x="0" y="92"/>
                    <a:pt x="1" y="88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4" y="78"/>
                    <a:pt x="7" y="72"/>
                    <a:pt x="10" y="68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8" y="0"/>
                    <a:pt x="83" y="0"/>
                    <a:pt x="86" y="4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5" y="12"/>
                    <a:pt x="95" y="17"/>
                    <a:pt x="91" y="20"/>
                  </a:cubicBezTo>
                  <a:lnTo>
                    <a:pt x="27" y="85"/>
                  </a:lnTo>
                  <a:close/>
                </a:path>
              </a:pathLst>
            </a:custGeom>
            <a:noFill/>
            <a:ln w="222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pPr defTabSz="1218956">
                <a:defRPr/>
              </a:pPr>
              <a:endParaRPr lang="zh-CN" altLang="en-US" sz="1999" kern="0">
                <a:solidFill>
                  <a:srgbClr val="1D1D1A"/>
                </a:solidFill>
              </a:endParaRPr>
            </a:p>
          </p:txBody>
        </p:sp>
        <p:sp>
          <p:nvSpPr>
            <p:cNvPr id="295" name="Freeform 228">
              <a:extLst>
                <a:ext uri="{FF2B5EF4-FFF2-40B4-BE49-F238E27FC236}">
                  <a16:creationId xmlns:a16="http://schemas.microsoft.com/office/drawing/2014/main" id="{DEC26541-4B37-44E9-B213-067BDB23A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758" y="5783017"/>
              <a:ext cx="218052" cy="197219"/>
            </a:xfrm>
            <a:custGeom>
              <a:avLst/>
              <a:gdLst>
                <a:gd name="T0" fmla="*/ 94 w 157"/>
                <a:gd name="T1" fmla="*/ 0 h 142"/>
                <a:gd name="T2" fmla="*/ 0 w 157"/>
                <a:gd name="T3" fmla="*/ 0 h 142"/>
                <a:gd name="T4" fmla="*/ 0 w 157"/>
                <a:gd name="T5" fmla="*/ 142 h 142"/>
                <a:gd name="T6" fmla="*/ 157 w 157"/>
                <a:gd name="T7" fmla="*/ 142 h 142"/>
                <a:gd name="T8" fmla="*/ 157 w 157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42">
                  <a:moveTo>
                    <a:pt x="94" y="0"/>
                  </a:moveTo>
                  <a:lnTo>
                    <a:pt x="0" y="0"/>
                  </a:lnTo>
                  <a:lnTo>
                    <a:pt x="0" y="142"/>
                  </a:lnTo>
                  <a:lnTo>
                    <a:pt x="157" y="142"/>
                  </a:lnTo>
                  <a:lnTo>
                    <a:pt x="157" y="0"/>
                  </a:lnTo>
                </a:path>
              </a:pathLst>
            </a:custGeom>
            <a:noFill/>
            <a:ln w="222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pPr defTabSz="1218956">
                <a:defRPr/>
              </a:pPr>
              <a:endParaRPr lang="zh-CN" altLang="en-US" sz="1999" kern="0">
                <a:solidFill>
                  <a:srgbClr val="1D1D1A"/>
                </a:solidFill>
              </a:endParaRPr>
            </a:p>
          </p:txBody>
        </p:sp>
        <p:sp>
          <p:nvSpPr>
            <p:cNvPr id="296" name="Rectangle 229">
              <a:extLst>
                <a:ext uri="{FF2B5EF4-FFF2-40B4-BE49-F238E27FC236}">
                  <a16:creationId xmlns:a16="http://schemas.microsoft.com/office/drawing/2014/main" id="{37DDB2E1-637E-4F66-BC1D-633623FCA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1315" y="5783017"/>
              <a:ext cx="52777" cy="47221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pPr defTabSz="1218956">
                <a:defRPr/>
              </a:pPr>
              <a:endParaRPr lang="zh-CN" altLang="en-US" sz="1999" kern="0">
                <a:solidFill>
                  <a:srgbClr val="1D1D1A"/>
                </a:solidFill>
              </a:endParaRPr>
            </a:p>
          </p:txBody>
        </p:sp>
        <p:sp>
          <p:nvSpPr>
            <p:cNvPr id="297" name="Rectangle 230">
              <a:extLst>
                <a:ext uri="{FF2B5EF4-FFF2-40B4-BE49-F238E27FC236}">
                  <a16:creationId xmlns:a16="http://schemas.microsoft.com/office/drawing/2014/main" id="{BEC12820-0D1D-43D2-B504-EC52C5187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1315" y="5858016"/>
              <a:ext cx="52777" cy="47221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pPr defTabSz="1218956">
                <a:defRPr/>
              </a:pPr>
              <a:endParaRPr lang="zh-CN" altLang="en-US" sz="1999" kern="0">
                <a:solidFill>
                  <a:srgbClr val="1D1D1A"/>
                </a:solidFill>
              </a:endParaRPr>
            </a:p>
          </p:txBody>
        </p:sp>
        <p:sp>
          <p:nvSpPr>
            <p:cNvPr id="298" name="Rectangle 231">
              <a:extLst>
                <a:ext uri="{FF2B5EF4-FFF2-40B4-BE49-F238E27FC236}">
                  <a16:creationId xmlns:a16="http://schemas.microsoft.com/office/drawing/2014/main" id="{2E59653F-EB8D-47E5-8469-2F24A9466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1315" y="5933015"/>
              <a:ext cx="52777" cy="47221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pPr defTabSz="1218956">
                <a:defRPr/>
              </a:pPr>
              <a:endParaRPr lang="zh-CN" altLang="en-US" sz="1999" kern="0">
                <a:solidFill>
                  <a:srgbClr val="1D1D1A"/>
                </a:solidFill>
              </a:endParaRPr>
            </a:p>
          </p:txBody>
        </p:sp>
      </p:grpSp>
      <p:sp>
        <p:nvSpPr>
          <p:cNvPr id="299" name="TextBox 30">
            <a:extLst>
              <a:ext uri="{FF2B5EF4-FFF2-40B4-BE49-F238E27FC236}">
                <a16:creationId xmlns:a16="http://schemas.microsoft.com/office/drawing/2014/main" id="{4C501E38-21CE-499D-B7EF-F7FBC6812DD6}"/>
              </a:ext>
            </a:extLst>
          </p:cNvPr>
          <p:cNvSpPr txBox="1"/>
          <p:nvPr/>
        </p:nvSpPr>
        <p:spPr>
          <a:xfrm>
            <a:off x="7995743" y="330128"/>
            <a:ext cx="4661577" cy="999179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defTabSz="91403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999" kern="0" dirty="0">
                <a:solidFill>
                  <a:srgbClr val="000000"/>
                </a:solidFill>
                <a:ea typeface="微软雅黑" pitchFamily="34" charset="-122"/>
              </a:rPr>
              <a:t>Integrated management of storage, computing, and network devices</a:t>
            </a:r>
            <a:endParaRPr lang="en-US" altLang="zh-CN" sz="1999" kern="0" dirty="0">
              <a:solidFill>
                <a:srgbClr val="000000"/>
              </a:solidFill>
              <a:ea typeface="微软雅黑" pitchFamily="34" charset="-122"/>
            </a:endParaRPr>
          </a:p>
        </p:txBody>
      </p:sp>
      <p:sp>
        <p:nvSpPr>
          <p:cNvPr id="300" name="TextBox 30">
            <a:extLst>
              <a:ext uri="{FF2B5EF4-FFF2-40B4-BE49-F238E27FC236}">
                <a16:creationId xmlns:a16="http://schemas.microsoft.com/office/drawing/2014/main" id="{D814ED11-ADA6-4C02-9882-BAA3CF0D5B92}"/>
              </a:ext>
            </a:extLst>
          </p:cNvPr>
          <p:cNvSpPr txBox="1"/>
          <p:nvPr/>
        </p:nvSpPr>
        <p:spPr>
          <a:xfrm>
            <a:off x="7979301" y="1450316"/>
            <a:ext cx="3899389" cy="537694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defTabSz="91403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999" kern="0" dirty="0">
                <a:solidFill>
                  <a:srgbClr val="000000"/>
                </a:solidFill>
                <a:ea typeface="微软雅黑" pitchFamily="34" charset="-122"/>
              </a:rPr>
              <a:t>Virtual Resource Management</a:t>
            </a:r>
          </a:p>
        </p:txBody>
      </p:sp>
      <p:sp>
        <p:nvSpPr>
          <p:cNvPr id="301" name="Freeform 241">
            <a:extLst>
              <a:ext uri="{FF2B5EF4-FFF2-40B4-BE49-F238E27FC236}">
                <a16:creationId xmlns:a16="http://schemas.microsoft.com/office/drawing/2014/main" id="{71535F9C-05E6-4B94-999C-72CB41BBFF09}"/>
              </a:ext>
            </a:extLst>
          </p:cNvPr>
          <p:cNvSpPr>
            <a:spLocks noEditPoints="1"/>
          </p:cNvSpPr>
          <p:nvPr/>
        </p:nvSpPr>
        <p:spPr bwMode="auto">
          <a:xfrm>
            <a:off x="7254639" y="1570055"/>
            <a:ext cx="339540" cy="270626"/>
          </a:xfrm>
          <a:custGeom>
            <a:avLst/>
            <a:gdLst>
              <a:gd name="T0" fmla="*/ 172 w 176"/>
              <a:gd name="T1" fmla="*/ 168 h 168"/>
              <a:gd name="T2" fmla="*/ 96 w 176"/>
              <a:gd name="T3" fmla="*/ 156 h 168"/>
              <a:gd name="T4" fmla="*/ 97 w 176"/>
              <a:gd name="T5" fmla="*/ 92 h 168"/>
              <a:gd name="T6" fmla="*/ 172 w 176"/>
              <a:gd name="T7" fmla="*/ 92 h 168"/>
              <a:gd name="T8" fmla="*/ 176 w 176"/>
              <a:gd name="T9" fmla="*/ 164 h 168"/>
              <a:gd name="T10" fmla="*/ 172 w 176"/>
              <a:gd name="T11" fmla="*/ 168 h 168"/>
              <a:gd name="T12" fmla="*/ 168 w 176"/>
              <a:gd name="T13" fmla="*/ 160 h 168"/>
              <a:gd name="T14" fmla="*/ 104 w 176"/>
              <a:gd name="T15" fmla="*/ 99 h 168"/>
              <a:gd name="T16" fmla="*/ 80 w 176"/>
              <a:gd name="T17" fmla="*/ 156 h 168"/>
              <a:gd name="T18" fmla="*/ 64 w 176"/>
              <a:gd name="T19" fmla="*/ 154 h 168"/>
              <a:gd name="T20" fmla="*/ 0 w 176"/>
              <a:gd name="T21" fmla="*/ 140 h 168"/>
              <a:gd name="T22" fmla="*/ 1 w 176"/>
              <a:gd name="T23" fmla="*/ 89 h 168"/>
              <a:gd name="T24" fmla="*/ 36 w 176"/>
              <a:gd name="T25" fmla="*/ 90 h 168"/>
              <a:gd name="T26" fmla="*/ 84 w 176"/>
              <a:gd name="T27" fmla="*/ 96 h 168"/>
              <a:gd name="T28" fmla="*/ 83 w 176"/>
              <a:gd name="T29" fmla="*/ 155 h 168"/>
              <a:gd name="T30" fmla="*/ 8 w 176"/>
              <a:gd name="T31" fmla="*/ 137 h 168"/>
              <a:gd name="T32" fmla="*/ 76 w 176"/>
              <a:gd name="T33" fmla="*/ 147 h 168"/>
              <a:gd name="T34" fmla="*/ 35 w 176"/>
              <a:gd name="T35" fmla="*/ 98 h 168"/>
              <a:gd name="T36" fmla="*/ 8 w 176"/>
              <a:gd name="T37" fmla="*/ 137 h 168"/>
              <a:gd name="T38" fmla="*/ 4 w 176"/>
              <a:gd name="T39" fmla="*/ 80 h 168"/>
              <a:gd name="T40" fmla="*/ 0 w 176"/>
              <a:gd name="T41" fmla="*/ 28 h 168"/>
              <a:gd name="T42" fmla="*/ 79 w 176"/>
              <a:gd name="T43" fmla="*/ 12 h 168"/>
              <a:gd name="T44" fmla="*/ 84 w 176"/>
              <a:gd name="T45" fmla="*/ 16 h 168"/>
              <a:gd name="T46" fmla="*/ 80 w 176"/>
              <a:gd name="T47" fmla="*/ 80 h 168"/>
              <a:gd name="T48" fmla="*/ 76 w 176"/>
              <a:gd name="T49" fmla="*/ 72 h 168"/>
              <a:gd name="T50" fmla="*/ 8 w 176"/>
              <a:gd name="T51" fmla="*/ 31 h 168"/>
              <a:gd name="T52" fmla="*/ 100 w 176"/>
              <a:gd name="T53" fmla="*/ 80 h 168"/>
              <a:gd name="T54" fmla="*/ 96 w 176"/>
              <a:gd name="T55" fmla="*/ 75 h 168"/>
              <a:gd name="T56" fmla="*/ 99 w 176"/>
              <a:gd name="T57" fmla="*/ 12 h 168"/>
              <a:gd name="T58" fmla="*/ 175 w 176"/>
              <a:gd name="T59" fmla="*/ 1 h 168"/>
              <a:gd name="T60" fmla="*/ 176 w 176"/>
              <a:gd name="T61" fmla="*/ 73 h 168"/>
              <a:gd name="T62" fmla="*/ 104 w 176"/>
              <a:gd name="T63" fmla="*/ 79 h 168"/>
              <a:gd name="T64" fmla="*/ 100 w 176"/>
              <a:gd name="T65" fmla="*/ 80 h 168"/>
              <a:gd name="T66" fmla="*/ 104 w 176"/>
              <a:gd name="T67" fmla="*/ 72 h 168"/>
              <a:gd name="T68" fmla="*/ 168 w 176"/>
              <a:gd name="T69" fmla="*/ 69 h 168"/>
              <a:gd name="T70" fmla="*/ 104 w 176"/>
              <a:gd name="T71" fmla="*/ 19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68">
                <a:moveTo>
                  <a:pt x="172" y="168"/>
                </a:moveTo>
                <a:cubicBezTo>
                  <a:pt x="172" y="168"/>
                  <a:pt x="172" y="168"/>
                  <a:pt x="172" y="168"/>
                </a:cubicBezTo>
                <a:cubicBezTo>
                  <a:pt x="100" y="160"/>
                  <a:pt x="100" y="160"/>
                  <a:pt x="100" y="160"/>
                </a:cubicBezTo>
                <a:cubicBezTo>
                  <a:pt x="98" y="160"/>
                  <a:pt x="96" y="158"/>
                  <a:pt x="96" y="156"/>
                </a:cubicBezTo>
                <a:cubicBezTo>
                  <a:pt x="96" y="95"/>
                  <a:pt x="96" y="95"/>
                  <a:pt x="96" y="95"/>
                </a:cubicBezTo>
                <a:cubicBezTo>
                  <a:pt x="96" y="93"/>
                  <a:pt x="96" y="92"/>
                  <a:pt x="97" y="92"/>
                </a:cubicBezTo>
                <a:cubicBezTo>
                  <a:pt x="98" y="91"/>
                  <a:pt x="99" y="90"/>
                  <a:pt x="100" y="91"/>
                </a:cubicBezTo>
                <a:cubicBezTo>
                  <a:pt x="132" y="91"/>
                  <a:pt x="148" y="92"/>
                  <a:pt x="172" y="92"/>
                </a:cubicBezTo>
                <a:cubicBezTo>
                  <a:pt x="174" y="92"/>
                  <a:pt x="176" y="94"/>
                  <a:pt x="176" y="96"/>
                </a:cubicBezTo>
                <a:cubicBezTo>
                  <a:pt x="176" y="164"/>
                  <a:pt x="176" y="164"/>
                  <a:pt x="176" y="164"/>
                </a:cubicBezTo>
                <a:cubicBezTo>
                  <a:pt x="176" y="165"/>
                  <a:pt x="176" y="166"/>
                  <a:pt x="175" y="167"/>
                </a:cubicBezTo>
                <a:cubicBezTo>
                  <a:pt x="174" y="168"/>
                  <a:pt x="173" y="168"/>
                  <a:pt x="172" y="168"/>
                </a:cubicBezTo>
                <a:close/>
                <a:moveTo>
                  <a:pt x="104" y="152"/>
                </a:moveTo>
                <a:cubicBezTo>
                  <a:pt x="168" y="160"/>
                  <a:pt x="168" y="160"/>
                  <a:pt x="168" y="160"/>
                </a:cubicBezTo>
                <a:cubicBezTo>
                  <a:pt x="168" y="100"/>
                  <a:pt x="168" y="100"/>
                  <a:pt x="168" y="100"/>
                </a:cubicBezTo>
                <a:cubicBezTo>
                  <a:pt x="147" y="100"/>
                  <a:pt x="132" y="99"/>
                  <a:pt x="104" y="99"/>
                </a:cubicBezTo>
                <a:lnTo>
                  <a:pt x="104" y="152"/>
                </a:lnTo>
                <a:close/>
                <a:moveTo>
                  <a:pt x="80" y="156"/>
                </a:moveTo>
                <a:cubicBezTo>
                  <a:pt x="80" y="156"/>
                  <a:pt x="80" y="156"/>
                  <a:pt x="79" y="156"/>
                </a:cubicBezTo>
                <a:cubicBezTo>
                  <a:pt x="64" y="154"/>
                  <a:pt x="64" y="154"/>
                  <a:pt x="64" y="154"/>
                </a:cubicBezTo>
                <a:cubicBezTo>
                  <a:pt x="41" y="150"/>
                  <a:pt x="23" y="148"/>
                  <a:pt x="3" y="144"/>
                </a:cubicBezTo>
                <a:cubicBezTo>
                  <a:pt x="1" y="144"/>
                  <a:pt x="0" y="142"/>
                  <a:pt x="0" y="140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1"/>
                  <a:pt x="0" y="90"/>
                  <a:pt x="1" y="89"/>
                </a:cubicBezTo>
                <a:cubicBezTo>
                  <a:pt x="2" y="88"/>
                  <a:pt x="3" y="88"/>
                  <a:pt x="4" y="88"/>
                </a:cubicBezTo>
                <a:cubicBezTo>
                  <a:pt x="15" y="88"/>
                  <a:pt x="25" y="89"/>
                  <a:pt x="36" y="90"/>
                </a:cubicBezTo>
                <a:cubicBezTo>
                  <a:pt x="49" y="91"/>
                  <a:pt x="63" y="92"/>
                  <a:pt x="80" y="92"/>
                </a:cubicBezTo>
                <a:cubicBezTo>
                  <a:pt x="82" y="92"/>
                  <a:pt x="84" y="94"/>
                  <a:pt x="84" y="96"/>
                </a:cubicBezTo>
                <a:cubicBezTo>
                  <a:pt x="84" y="152"/>
                  <a:pt x="84" y="152"/>
                  <a:pt x="84" y="152"/>
                </a:cubicBezTo>
                <a:cubicBezTo>
                  <a:pt x="84" y="153"/>
                  <a:pt x="83" y="154"/>
                  <a:pt x="83" y="155"/>
                </a:cubicBezTo>
                <a:cubicBezTo>
                  <a:pt x="82" y="156"/>
                  <a:pt x="81" y="156"/>
                  <a:pt x="80" y="156"/>
                </a:cubicBezTo>
                <a:close/>
                <a:moveTo>
                  <a:pt x="8" y="137"/>
                </a:moveTo>
                <a:cubicBezTo>
                  <a:pt x="26" y="140"/>
                  <a:pt x="43" y="143"/>
                  <a:pt x="65" y="146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6" y="100"/>
                  <a:pt x="76" y="100"/>
                  <a:pt x="76" y="100"/>
                </a:cubicBezTo>
                <a:cubicBezTo>
                  <a:pt x="61" y="99"/>
                  <a:pt x="48" y="99"/>
                  <a:pt x="35" y="98"/>
                </a:cubicBezTo>
                <a:cubicBezTo>
                  <a:pt x="26" y="97"/>
                  <a:pt x="17" y="96"/>
                  <a:pt x="8" y="96"/>
                </a:cubicBezTo>
                <a:lnTo>
                  <a:pt x="8" y="137"/>
                </a:lnTo>
                <a:close/>
                <a:moveTo>
                  <a:pt x="80" y="80"/>
                </a:moveTo>
                <a:cubicBezTo>
                  <a:pt x="4" y="80"/>
                  <a:pt x="4" y="80"/>
                  <a:pt x="4" y="80"/>
                </a:cubicBezTo>
                <a:cubicBezTo>
                  <a:pt x="2" y="80"/>
                  <a:pt x="0" y="78"/>
                  <a:pt x="0" y="7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6"/>
                  <a:pt x="1" y="24"/>
                  <a:pt x="3" y="24"/>
                </a:cubicBezTo>
                <a:cubicBezTo>
                  <a:pt x="79" y="12"/>
                  <a:pt x="79" y="12"/>
                  <a:pt x="79" y="12"/>
                </a:cubicBezTo>
                <a:cubicBezTo>
                  <a:pt x="81" y="12"/>
                  <a:pt x="82" y="12"/>
                  <a:pt x="83" y="13"/>
                </a:cubicBezTo>
                <a:cubicBezTo>
                  <a:pt x="83" y="14"/>
                  <a:pt x="84" y="15"/>
                  <a:pt x="84" y="16"/>
                </a:cubicBezTo>
                <a:cubicBezTo>
                  <a:pt x="84" y="76"/>
                  <a:pt x="84" y="76"/>
                  <a:pt x="84" y="76"/>
                </a:cubicBezTo>
                <a:cubicBezTo>
                  <a:pt x="84" y="78"/>
                  <a:pt x="82" y="80"/>
                  <a:pt x="80" y="80"/>
                </a:cubicBezTo>
                <a:close/>
                <a:moveTo>
                  <a:pt x="8" y="72"/>
                </a:moveTo>
                <a:cubicBezTo>
                  <a:pt x="76" y="72"/>
                  <a:pt x="76" y="72"/>
                  <a:pt x="76" y="72"/>
                </a:cubicBezTo>
                <a:cubicBezTo>
                  <a:pt x="76" y="21"/>
                  <a:pt x="76" y="21"/>
                  <a:pt x="76" y="21"/>
                </a:cubicBezTo>
                <a:cubicBezTo>
                  <a:pt x="8" y="31"/>
                  <a:pt x="8" y="31"/>
                  <a:pt x="8" y="31"/>
                </a:cubicBezTo>
                <a:lnTo>
                  <a:pt x="8" y="72"/>
                </a:lnTo>
                <a:close/>
                <a:moveTo>
                  <a:pt x="100" y="80"/>
                </a:moveTo>
                <a:cubicBezTo>
                  <a:pt x="99" y="80"/>
                  <a:pt x="98" y="79"/>
                  <a:pt x="97" y="78"/>
                </a:cubicBezTo>
                <a:cubicBezTo>
                  <a:pt x="96" y="77"/>
                  <a:pt x="96" y="76"/>
                  <a:pt x="96" y="75"/>
                </a:cubicBezTo>
                <a:cubicBezTo>
                  <a:pt x="96" y="16"/>
                  <a:pt x="96" y="16"/>
                  <a:pt x="96" y="16"/>
                </a:cubicBezTo>
                <a:cubicBezTo>
                  <a:pt x="96" y="14"/>
                  <a:pt x="97" y="12"/>
                  <a:pt x="99" y="12"/>
                </a:cubicBezTo>
                <a:cubicBezTo>
                  <a:pt x="171" y="0"/>
                  <a:pt x="171" y="0"/>
                  <a:pt x="171" y="0"/>
                </a:cubicBezTo>
                <a:cubicBezTo>
                  <a:pt x="173" y="0"/>
                  <a:pt x="174" y="0"/>
                  <a:pt x="175" y="1"/>
                </a:cubicBezTo>
                <a:cubicBezTo>
                  <a:pt x="175" y="2"/>
                  <a:pt x="176" y="3"/>
                  <a:pt x="176" y="4"/>
                </a:cubicBezTo>
                <a:cubicBezTo>
                  <a:pt x="176" y="73"/>
                  <a:pt x="176" y="73"/>
                  <a:pt x="176" y="73"/>
                </a:cubicBezTo>
                <a:cubicBezTo>
                  <a:pt x="176" y="75"/>
                  <a:pt x="174" y="77"/>
                  <a:pt x="172" y="77"/>
                </a:cubicBezTo>
                <a:cubicBezTo>
                  <a:pt x="149" y="78"/>
                  <a:pt x="134" y="79"/>
                  <a:pt x="104" y="79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100" y="80"/>
                  <a:pt x="100" y="80"/>
                  <a:pt x="100" y="80"/>
                </a:cubicBezTo>
                <a:close/>
                <a:moveTo>
                  <a:pt x="104" y="19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132" y="72"/>
                  <a:pt x="147" y="70"/>
                  <a:pt x="168" y="69"/>
                </a:cubicBezTo>
                <a:cubicBezTo>
                  <a:pt x="168" y="9"/>
                  <a:pt x="168" y="9"/>
                  <a:pt x="168" y="9"/>
                </a:cubicBezTo>
                <a:lnTo>
                  <a:pt x="104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defTabSz="1218956">
              <a:defRPr/>
            </a:pPr>
            <a:endParaRPr lang="zh-CN" altLang="en-US" sz="1999" kern="0">
              <a:solidFill>
                <a:srgbClr val="1D1D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69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559BDE13-A00C-4364-A9C6-1C619E577D3A}"/>
              </a:ext>
            </a:extLst>
          </p:cNvPr>
          <p:cNvSpPr/>
          <p:nvPr/>
        </p:nvSpPr>
        <p:spPr>
          <a:xfrm>
            <a:off x="420243" y="5856514"/>
            <a:ext cx="2105858" cy="342090"/>
          </a:xfrm>
          <a:prstGeom prst="rect">
            <a:avLst/>
          </a:prstGeom>
          <a:solidFill>
            <a:srgbClr val="30B5C5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lIns="19043" tIns="19043" rIns="19043" bIns="19043" rtlCol="0" anchor="ctr">
            <a:noAutofit/>
          </a:bodyPr>
          <a:lstStyle/>
          <a:p>
            <a:pPr algn="ctr" defTabSz="914034" fontAlgn="ctr">
              <a:defRPr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方正兰亭黑简体"/>
              </a:rPr>
              <a:t>Branch/Center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743FD3-3407-4896-9ADB-7605BF51A914}"/>
              </a:ext>
            </a:extLst>
          </p:cNvPr>
          <p:cNvSpPr/>
          <p:nvPr/>
        </p:nvSpPr>
        <p:spPr>
          <a:xfrm>
            <a:off x="406951" y="6266759"/>
            <a:ext cx="3456871" cy="3420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lIns="19043" tIns="19043" rIns="19043" bIns="19043" rtlCol="0" anchor="ctr">
            <a:noAutofit/>
          </a:bodyPr>
          <a:lstStyle/>
          <a:p>
            <a:pPr algn="ctr" defTabSz="914034" fontAlgn="ctr">
              <a:defRPr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方正兰亭黑简体"/>
              </a:rPr>
              <a:t>ISV application appliance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1D23760F-A5AA-4F9A-8133-90174CCC2158}"/>
              </a:ext>
            </a:extLst>
          </p:cNvPr>
          <p:cNvSpPr/>
          <p:nvPr/>
        </p:nvSpPr>
        <p:spPr>
          <a:xfrm rot="5400000">
            <a:off x="1835504" y="568556"/>
            <a:ext cx="702891" cy="2741866"/>
          </a:xfrm>
          <a:prstGeom prst="rect">
            <a:avLst/>
          </a:prstGeom>
          <a:solidFill>
            <a:srgbClr val="94DA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270" wrap="square" lIns="19043" tIns="19043" rIns="19043" bIns="19043" rtlCol="0" anchor="ctr">
            <a:noAutofit/>
          </a:bodyPr>
          <a:lstStyle/>
          <a:p>
            <a:pPr algn="ctr" defTabSz="914034" fontAlgn="ctr">
              <a:defRPr/>
            </a:pPr>
            <a:r>
              <a:rPr lang="en-US" dirty="0">
                <a:solidFill>
                  <a:srgbClr val="1D1D1A"/>
                </a:solidFill>
                <a:latin typeface="Arial" panose="020B0604020202020204" pitchFamily="34" charset="0"/>
                <a:ea typeface="方正兰亭黑简体"/>
              </a:rPr>
              <a:t>Physical, chemical, biological lab examination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2620A6-8A66-4766-8B92-C7BFABDEBFEF}"/>
              </a:ext>
            </a:extLst>
          </p:cNvPr>
          <p:cNvSpPr/>
          <p:nvPr/>
        </p:nvSpPr>
        <p:spPr>
          <a:xfrm rot="5400000">
            <a:off x="1854156" y="1689366"/>
            <a:ext cx="665585" cy="3212583"/>
          </a:xfrm>
          <a:prstGeom prst="rect">
            <a:avLst/>
          </a:prstGeom>
          <a:solidFill>
            <a:srgbClr val="94DA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270" wrap="square" lIns="19043" tIns="19043" rIns="19043" bIns="19043" rtlCol="0" anchor="ctr">
            <a:noAutofit/>
          </a:bodyPr>
          <a:lstStyle/>
          <a:p>
            <a:pPr algn="ctr" defTabSz="914034" fontAlgn="ctr">
              <a:defRPr/>
            </a:pPr>
            <a:r>
              <a:rPr lang="en-US" dirty="0">
                <a:solidFill>
                  <a:srgbClr val="1D1D1A"/>
                </a:solidFill>
                <a:latin typeface="Arial" panose="020B0604020202020204" pitchFamily="34" charset="0"/>
                <a:ea typeface="方正兰亭黑简体"/>
              </a:rPr>
              <a:t>Integration of district elementary education schools</a:t>
            </a: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45A0DFC9-476B-43F3-BC13-23B9564800E6}"/>
              </a:ext>
            </a:extLst>
          </p:cNvPr>
          <p:cNvSpPr/>
          <p:nvPr/>
        </p:nvSpPr>
        <p:spPr>
          <a:xfrm rot="5400000">
            <a:off x="9907953" y="2062583"/>
            <a:ext cx="626643" cy="2700615"/>
          </a:xfrm>
          <a:prstGeom prst="rect">
            <a:avLst/>
          </a:prstGeom>
          <a:solidFill>
            <a:srgbClr val="94DA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270" wrap="square" lIns="19043" tIns="19043" rIns="19043" bIns="19043" rtlCol="0" anchor="ctr">
            <a:noAutofit/>
          </a:bodyPr>
          <a:lstStyle/>
          <a:p>
            <a:pPr algn="ctr" defTabSz="914034" fontAlgn="ctr">
              <a:defRPr/>
            </a:pPr>
            <a:r>
              <a:rPr lang="en-US" dirty="0">
                <a:solidFill>
                  <a:srgbClr val="1D1D1A"/>
                </a:solidFill>
                <a:latin typeface="Arial" panose="020B0604020202020204" pitchFamily="34" charset="0"/>
                <a:ea typeface="方正兰亭黑简体"/>
              </a:rPr>
              <a:t>Edge sites of central control stations</a:t>
            </a: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1021E213-B83A-49C4-8B4F-A5F168A27E54}"/>
              </a:ext>
            </a:extLst>
          </p:cNvPr>
          <p:cNvSpPr/>
          <p:nvPr/>
        </p:nvSpPr>
        <p:spPr>
          <a:xfrm rot="5400000">
            <a:off x="9988377" y="132053"/>
            <a:ext cx="626641" cy="3359690"/>
          </a:xfrm>
          <a:prstGeom prst="rect">
            <a:avLst/>
          </a:prstGeom>
          <a:solidFill>
            <a:srgbClr val="F6B7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270" wrap="square" lIns="19043" tIns="19043" rIns="19043" bIns="19043" rtlCol="0" anchor="ctr">
            <a:noAutofit/>
          </a:bodyPr>
          <a:lstStyle/>
          <a:p>
            <a:pPr algn="ctr" defTabSz="914034" fontAlgn="ctr">
              <a:defRPr/>
            </a:pPr>
            <a:r>
              <a:rPr lang="en-US" dirty="0">
                <a:solidFill>
                  <a:srgbClr val="1D1D1A"/>
                </a:solidFill>
                <a:latin typeface="Arial" panose="020B0604020202020204" pitchFamily="34" charset="0"/>
                <a:ea typeface="方正兰亭黑简体"/>
              </a:rPr>
              <a:t>Integrated design for small- and medium-sized IC enterprises</a:t>
            </a: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F3C89858-2314-482C-8B19-0383BD4FBC60}"/>
              </a:ext>
            </a:extLst>
          </p:cNvPr>
          <p:cNvSpPr/>
          <p:nvPr/>
        </p:nvSpPr>
        <p:spPr>
          <a:xfrm rot="5400000">
            <a:off x="10076412" y="3191567"/>
            <a:ext cx="382489" cy="3212645"/>
          </a:xfrm>
          <a:prstGeom prst="rect">
            <a:avLst/>
          </a:prstGeom>
          <a:solidFill>
            <a:srgbClr val="F6B7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270" wrap="square" lIns="19043" tIns="19043" rIns="19043" bIns="19043" rtlCol="0" anchor="ctr">
            <a:noAutofit/>
          </a:bodyPr>
          <a:lstStyle/>
          <a:p>
            <a:pPr algn="ctr" defTabSz="914034" fontAlgn="ctr">
              <a:defRPr/>
            </a:pPr>
            <a:r>
              <a:rPr lang="en-US" dirty="0">
                <a:solidFill>
                  <a:srgbClr val="1D1D1A"/>
                </a:solidFill>
                <a:latin typeface="Arial" panose="020B0604020202020204" pitchFamily="34" charset="0"/>
                <a:ea typeface="方正兰亭黑简体"/>
              </a:rPr>
              <a:t>Smart campus management</a:t>
            </a:r>
            <a:endParaRPr lang="en-US" altLang="zh-CN" kern="0" dirty="0">
              <a:solidFill>
                <a:srgbClr val="1D1D1A"/>
              </a:solidFill>
              <a:latin typeface="Arial" panose="020B0604020202020204" pitchFamily="34" charset="0"/>
              <a:ea typeface="微软雅黑"/>
            </a:endParaRP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029AE1F2-5322-46A3-8A74-D7E3EC752EDE}"/>
              </a:ext>
            </a:extLst>
          </p:cNvPr>
          <p:cNvSpPr/>
          <p:nvPr/>
        </p:nvSpPr>
        <p:spPr>
          <a:xfrm rot="5400000">
            <a:off x="10002082" y="3592239"/>
            <a:ext cx="438387" cy="3434892"/>
          </a:xfrm>
          <a:prstGeom prst="rect">
            <a:avLst/>
          </a:prstGeom>
          <a:solidFill>
            <a:srgbClr val="F6B7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270" wrap="square" lIns="19043" tIns="19043" rIns="19043" bIns="19043" rtlCol="0" anchor="ctr">
            <a:noAutofit/>
          </a:bodyPr>
          <a:lstStyle/>
          <a:p>
            <a:pPr algn="ctr" defTabSz="914034" fontAlgn="ctr">
              <a:defRPr/>
            </a:pPr>
            <a:r>
              <a:rPr lang="en-US" dirty="0">
                <a:solidFill>
                  <a:srgbClr val="1D1D1A"/>
                </a:solidFill>
                <a:latin typeface="Arial" panose="020B0604020202020204" pitchFamily="34" charset="0"/>
                <a:ea typeface="方正兰亭黑简体"/>
              </a:rPr>
              <a:t>Application emergency takeover</a:t>
            </a:r>
            <a:endParaRPr lang="en-US" altLang="zh-CN" kern="0" dirty="0">
              <a:solidFill>
                <a:srgbClr val="1D1D1A"/>
              </a:solidFill>
              <a:latin typeface="Arial" panose="020B0604020202020204" pitchFamily="34" charset="0"/>
              <a:ea typeface="微软雅黑"/>
            </a:endParaRP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C88D7F09-8A83-4A37-AECB-B0781329212F}"/>
              </a:ext>
            </a:extLst>
          </p:cNvPr>
          <p:cNvSpPr/>
          <p:nvPr/>
        </p:nvSpPr>
        <p:spPr>
          <a:xfrm rot="5400000">
            <a:off x="6026189" y="950091"/>
            <a:ext cx="586220" cy="3124044"/>
          </a:xfrm>
          <a:prstGeom prst="rect">
            <a:avLst/>
          </a:prstGeom>
          <a:solidFill>
            <a:srgbClr val="F6B7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270" wrap="square" lIns="19043" tIns="19043" rIns="19043" bIns="19043" rtlCol="0" anchor="ctr">
            <a:noAutofit/>
          </a:bodyPr>
          <a:lstStyle/>
          <a:p>
            <a:pPr algn="ctr" defTabSz="914034" fontAlgn="ctr">
              <a:defRPr/>
            </a:pPr>
            <a:r>
              <a:rPr lang="en-US" dirty="0">
                <a:solidFill>
                  <a:srgbClr val="1D1D1A"/>
                </a:solidFill>
                <a:latin typeface="Arial" panose="020B0604020202020204" pitchFamily="34" charset="0"/>
                <a:ea typeface="方正兰亭黑简体"/>
              </a:rPr>
              <a:t>Enterprise document cloud</a:t>
            </a:r>
            <a:endParaRPr lang="en-US" altLang="zh-CN" kern="0" dirty="0">
              <a:solidFill>
                <a:srgbClr val="1D1D1A"/>
              </a:solidFill>
              <a:latin typeface="Arial" panose="020B0604020202020204" pitchFamily="34" charset="0"/>
              <a:ea typeface="微软雅黑"/>
            </a:endParaRPr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29E43F48-93FA-4655-9DF6-3A9D88A05639}"/>
              </a:ext>
            </a:extLst>
          </p:cNvPr>
          <p:cNvSpPr/>
          <p:nvPr/>
        </p:nvSpPr>
        <p:spPr>
          <a:xfrm rot="5400000">
            <a:off x="1946071" y="869366"/>
            <a:ext cx="418507" cy="3470163"/>
          </a:xfrm>
          <a:prstGeom prst="rect">
            <a:avLst/>
          </a:prstGeom>
          <a:solidFill>
            <a:srgbClr val="F6B7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270" wrap="square" lIns="19043" tIns="19043" rIns="19043" bIns="19043" rtlCol="0" anchor="ctr">
            <a:noAutofit/>
          </a:bodyPr>
          <a:lstStyle/>
          <a:p>
            <a:pPr algn="ctr" defTabSz="914034" fontAlgn="ctr">
              <a:defRPr/>
            </a:pPr>
            <a:r>
              <a:rPr lang="en-US" dirty="0">
                <a:solidFill>
                  <a:srgbClr val="1D1D1A"/>
                </a:solidFill>
                <a:latin typeface="Arial" panose="020B0604020202020204" pitchFamily="34" charset="0"/>
                <a:ea typeface="方正兰亭黑简体"/>
              </a:rPr>
              <a:t>Internship and practice scenarios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2E8EA29D-3782-4FB1-B73C-DD902506FA35}"/>
              </a:ext>
            </a:extLst>
          </p:cNvPr>
          <p:cNvSpPr txBox="1"/>
          <p:nvPr/>
        </p:nvSpPr>
        <p:spPr>
          <a:xfrm>
            <a:off x="1136547" y="1025144"/>
            <a:ext cx="2104325" cy="967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914112" fontAlgn="ctr">
              <a:defRPr/>
            </a:pPr>
            <a:r>
              <a:rPr lang="en-US" sz="2800" b="1" dirty="0">
                <a:solidFill>
                  <a:srgbClr val="1D1D1A"/>
                </a:solidFill>
                <a:latin typeface="Arial" panose="020B0604020202020204" pitchFamily="34" charset="0"/>
                <a:ea typeface="方正兰亭黑简体"/>
              </a:rPr>
              <a:t>Education</a:t>
            </a:r>
          </a:p>
        </p:txBody>
      </p:sp>
      <p:sp>
        <p:nvSpPr>
          <p:cNvPr id="19" name="TextBox 22">
            <a:extLst>
              <a:ext uri="{FF2B5EF4-FFF2-40B4-BE49-F238E27FC236}">
                <a16:creationId xmlns:a16="http://schemas.microsoft.com/office/drawing/2014/main" id="{43CD263B-90D9-4CDB-ACED-09FBEA0C50D3}"/>
              </a:ext>
            </a:extLst>
          </p:cNvPr>
          <p:cNvSpPr txBox="1"/>
          <p:nvPr/>
        </p:nvSpPr>
        <p:spPr>
          <a:xfrm>
            <a:off x="4656770" y="1025144"/>
            <a:ext cx="3253628" cy="967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914112" fontAlgn="ctr">
              <a:defRPr/>
            </a:pPr>
            <a:r>
              <a:rPr lang="en-US" sz="2800" b="1" dirty="0">
                <a:solidFill>
                  <a:srgbClr val="1D1D1A"/>
                </a:solidFill>
                <a:latin typeface="Arial" panose="020B0604020202020204" pitchFamily="34" charset="0"/>
                <a:ea typeface="方正兰亭黑简体"/>
              </a:rPr>
              <a:t>Large enterprise</a:t>
            </a:r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911EFB41-5096-4CEA-A325-FDFDD207B582}"/>
              </a:ext>
            </a:extLst>
          </p:cNvPr>
          <p:cNvSpPr/>
          <p:nvPr/>
        </p:nvSpPr>
        <p:spPr>
          <a:xfrm rot="5400000">
            <a:off x="6026356" y="669462"/>
            <a:ext cx="514456" cy="2264375"/>
          </a:xfrm>
          <a:prstGeom prst="rect">
            <a:avLst/>
          </a:prstGeom>
          <a:solidFill>
            <a:srgbClr val="94DA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270" wrap="square" lIns="19043" tIns="19043" rIns="19043" bIns="19043" rtlCol="0" anchor="ctr">
            <a:noAutofit/>
          </a:bodyPr>
          <a:lstStyle/>
          <a:p>
            <a:pPr algn="ctr" defTabSz="914034" fontAlgn="ctr">
              <a:defRPr/>
            </a:pPr>
            <a:r>
              <a:rPr lang="en-US" dirty="0">
                <a:solidFill>
                  <a:srgbClr val="1D1D1A"/>
                </a:solidFill>
                <a:latin typeface="Arial" panose="020B0604020202020204" pitchFamily="34" charset="0"/>
                <a:ea typeface="方正兰亭黑简体"/>
              </a:rPr>
              <a:t>Supermarket chain</a:t>
            </a:r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8089DEC6-55BA-4751-B867-1D4B97803581}"/>
              </a:ext>
            </a:extLst>
          </p:cNvPr>
          <p:cNvSpPr txBox="1"/>
          <p:nvPr/>
        </p:nvSpPr>
        <p:spPr>
          <a:xfrm>
            <a:off x="8881887" y="2584002"/>
            <a:ext cx="2825964" cy="967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914112" fontAlgn="ctr">
              <a:defRPr/>
            </a:pPr>
            <a:r>
              <a:rPr lang="en-US" sz="2800" b="1" dirty="0">
                <a:solidFill>
                  <a:srgbClr val="1D1D1A"/>
                </a:solidFill>
                <a:latin typeface="Arial" panose="020B0604020202020204" pitchFamily="34" charset="0"/>
                <a:ea typeface="方正兰亭黑简体"/>
              </a:rPr>
              <a:t>Electric power</a:t>
            </a:r>
          </a:p>
        </p:txBody>
      </p:sp>
      <p:sp>
        <p:nvSpPr>
          <p:cNvPr id="22" name="TextBox 25">
            <a:extLst>
              <a:ext uri="{FF2B5EF4-FFF2-40B4-BE49-F238E27FC236}">
                <a16:creationId xmlns:a16="http://schemas.microsoft.com/office/drawing/2014/main" id="{E93EB8BE-412A-4CEF-8EB0-DBE851D5F268}"/>
              </a:ext>
            </a:extLst>
          </p:cNvPr>
          <p:cNvSpPr txBox="1"/>
          <p:nvPr/>
        </p:nvSpPr>
        <p:spPr>
          <a:xfrm>
            <a:off x="8881887" y="1038313"/>
            <a:ext cx="2839623" cy="967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914112" fontAlgn="ctr">
              <a:defRPr/>
            </a:pPr>
            <a:r>
              <a:rPr lang="en-US" sz="2800" b="1" dirty="0">
                <a:solidFill>
                  <a:srgbClr val="1D1D1A"/>
                </a:solidFill>
                <a:latin typeface="Arial" panose="020B0604020202020204" pitchFamily="34" charset="0"/>
                <a:ea typeface="方正兰亭黑简体"/>
              </a:rPr>
              <a:t>Manufacturing</a:t>
            </a:r>
          </a:p>
        </p:txBody>
      </p:sp>
      <p:sp>
        <p:nvSpPr>
          <p:cNvPr id="23" name="TextBox 26">
            <a:extLst>
              <a:ext uri="{FF2B5EF4-FFF2-40B4-BE49-F238E27FC236}">
                <a16:creationId xmlns:a16="http://schemas.microsoft.com/office/drawing/2014/main" id="{BAAE9906-3C5D-4775-A87B-7EE54AB6EA71}"/>
              </a:ext>
            </a:extLst>
          </p:cNvPr>
          <p:cNvSpPr txBox="1"/>
          <p:nvPr/>
        </p:nvSpPr>
        <p:spPr>
          <a:xfrm>
            <a:off x="8305671" y="4122799"/>
            <a:ext cx="3808991" cy="967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914112" fontAlgn="ctr">
              <a:defRPr/>
            </a:pPr>
            <a:r>
              <a:rPr lang="en-US" sz="2800" b="1" dirty="0">
                <a:solidFill>
                  <a:srgbClr val="1D1D1A"/>
                </a:solidFill>
                <a:latin typeface="Arial" panose="020B0604020202020204" pitchFamily="34" charset="0"/>
                <a:ea typeface="方正兰亭黑简体"/>
              </a:rPr>
              <a:t>Horizontal solutions</a:t>
            </a:r>
          </a:p>
        </p:txBody>
      </p:sp>
      <p:sp>
        <p:nvSpPr>
          <p:cNvPr id="32" name="Rectangle 40">
            <a:extLst>
              <a:ext uri="{FF2B5EF4-FFF2-40B4-BE49-F238E27FC236}">
                <a16:creationId xmlns:a16="http://schemas.microsoft.com/office/drawing/2014/main" id="{04EB319A-8B8C-469D-B9D3-1AB9BFEF5258}"/>
              </a:ext>
            </a:extLst>
          </p:cNvPr>
          <p:cNvSpPr/>
          <p:nvPr/>
        </p:nvSpPr>
        <p:spPr>
          <a:xfrm rot="5400000">
            <a:off x="5927631" y="2408861"/>
            <a:ext cx="626642" cy="2967350"/>
          </a:xfrm>
          <a:prstGeom prst="rect">
            <a:avLst/>
          </a:prstGeom>
          <a:solidFill>
            <a:srgbClr val="F6B7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270" wrap="square" lIns="19043" tIns="19043" rIns="19043" bIns="19043" rtlCol="0" anchor="ctr">
            <a:noAutofit/>
          </a:bodyPr>
          <a:lstStyle/>
          <a:p>
            <a:pPr algn="ctr" defTabSz="914034" fontAlgn="ctr">
              <a:defRPr/>
            </a:pPr>
            <a:r>
              <a:rPr lang="en-US" dirty="0">
                <a:solidFill>
                  <a:srgbClr val="1D1D1A"/>
                </a:solidFill>
                <a:latin typeface="Arial" panose="020B0604020202020204" pitchFamily="34" charset="0"/>
                <a:ea typeface="方正兰亭黑简体"/>
              </a:rPr>
              <a:t>Core services of small- and medium-sized hospitals</a:t>
            </a:r>
          </a:p>
        </p:txBody>
      </p:sp>
      <p:sp>
        <p:nvSpPr>
          <p:cNvPr id="33" name="TextBox 41">
            <a:extLst>
              <a:ext uri="{FF2B5EF4-FFF2-40B4-BE49-F238E27FC236}">
                <a16:creationId xmlns:a16="http://schemas.microsoft.com/office/drawing/2014/main" id="{AF2449CA-8C97-4C12-A372-F042A3C25A04}"/>
              </a:ext>
            </a:extLst>
          </p:cNvPr>
          <p:cNvSpPr txBox="1"/>
          <p:nvPr/>
        </p:nvSpPr>
        <p:spPr>
          <a:xfrm>
            <a:off x="5034580" y="3112786"/>
            <a:ext cx="2319982" cy="967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914112" fontAlgn="ctr">
              <a:defRPr/>
            </a:pPr>
            <a:r>
              <a:rPr lang="en-US" sz="2800" b="1" dirty="0">
                <a:solidFill>
                  <a:srgbClr val="1D1D1A"/>
                </a:solidFill>
                <a:latin typeface="Arial" panose="020B0604020202020204" pitchFamily="34" charset="0"/>
                <a:ea typeface="方正兰亭黑简体"/>
              </a:rPr>
              <a:t>Healthcare</a:t>
            </a:r>
          </a:p>
        </p:txBody>
      </p:sp>
      <p:sp>
        <p:nvSpPr>
          <p:cNvPr id="43" name="文本框 45">
            <a:extLst>
              <a:ext uri="{FF2B5EF4-FFF2-40B4-BE49-F238E27FC236}">
                <a16:creationId xmlns:a16="http://schemas.microsoft.com/office/drawing/2014/main" id="{CA33C0DA-BAC2-47CF-B582-FCB579C68297}"/>
              </a:ext>
            </a:extLst>
          </p:cNvPr>
          <p:cNvSpPr txBox="1"/>
          <p:nvPr/>
        </p:nvSpPr>
        <p:spPr>
          <a:xfrm>
            <a:off x="346314" y="148766"/>
            <a:ext cx="10889310" cy="727039"/>
          </a:xfrm>
          <a:prstGeom prst="rect">
            <a:avLst/>
          </a:prstGeom>
        </p:spPr>
        <p:txBody>
          <a:bodyPr vert="horz" wrap="square" lIns="121807" tIns="60906" rIns="121807" bIns="60906" anchor="t" anchorCtr="0">
            <a:noAutofit/>
          </a:bodyPr>
          <a:lstStyle>
            <a:defPPr>
              <a:defRPr lang="en-US"/>
            </a:defPPr>
            <a:lvl1pPr defTabSz="1187679" fontAlgn="ctr">
              <a:lnSpc>
                <a:spcPct val="100000"/>
              </a:lnSpc>
              <a:spcBef>
                <a:spcPct val="0"/>
              </a:spcBef>
              <a:buNone/>
              <a:defRPr sz="2799" b="0" u="none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US" sz="2798" dirty="0"/>
              <a:t>Joint Solutions with </a:t>
            </a:r>
            <a:r>
              <a:rPr lang="en-US" sz="2798" dirty="0" err="1"/>
              <a:t>FusionCompute</a:t>
            </a:r>
            <a:r>
              <a:rPr lang="en-US" sz="2798" dirty="0"/>
              <a:t> Ecosystem</a:t>
            </a:r>
          </a:p>
        </p:txBody>
      </p:sp>
    </p:spTree>
    <p:extLst>
      <p:ext uri="{BB962C8B-B14F-4D97-AF65-F5344CB8AC3E}">
        <p14:creationId xmlns:p14="http://schemas.microsoft.com/office/powerpoint/2010/main" val="2877140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183E86A-C05B-4A00-9BF9-4D18F7595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927" y="503559"/>
            <a:ext cx="10736446" cy="522032"/>
          </a:xfrm>
        </p:spPr>
        <p:txBody>
          <a:bodyPr>
            <a:noAutofit/>
          </a:bodyPr>
          <a:lstStyle/>
          <a:p>
            <a:r>
              <a:rPr lang="de-DE" sz="3200" dirty="0">
                <a:solidFill>
                  <a:srgbClr val="C00000"/>
                </a:solidFill>
              </a:rPr>
              <a:t>About Openstor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Innovation and Reliability without Compromise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68CDDA-8770-4FB4-8E6B-C0BCEBB0B080}"/>
              </a:ext>
            </a:extLst>
          </p:cNvPr>
          <p:cNvSpPr/>
          <p:nvPr/>
        </p:nvSpPr>
        <p:spPr>
          <a:xfrm>
            <a:off x="6038150" y="2749470"/>
            <a:ext cx="2243756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Since late '90s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704168-5F20-4C5D-86EC-3AFF180D40C9}"/>
              </a:ext>
            </a:extLst>
          </p:cNvPr>
          <p:cNvSpPr/>
          <p:nvPr/>
        </p:nvSpPr>
        <p:spPr>
          <a:xfrm>
            <a:off x="1311331" y="2591551"/>
            <a:ext cx="2854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0+ Years</a:t>
            </a:r>
            <a:endParaRPr lang="LID4096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96C3-E3C3-4213-88ED-2BFE7ED1BDAC}"/>
              </a:ext>
            </a:extLst>
          </p:cNvPr>
          <p:cNvSpPr/>
          <p:nvPr/>
        </p:nvSpPr>
        <p:spPr>
          <a:xfrm>
            <a:off x="6038150" y="3801014"/>
            <a:ext cx="5206554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Specialized in Business Continuity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209F51-1C69-4A4C-A87E-6E6FB96DD1AF}"/>
              </a:ext>
            </a:extLst>
          </p:cNvPr>
          <p:cNvSpPr/>
          <p:nvPr/>
        </p:nvSpPr>
        <p:spPr>
          <a:xfrm>
            <a:off x="1311331" y="3675275"/>
            <a:ext cx="3653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 for SMEs</a:t>
            </a:r>
            <a:endParaRPr lang="LID4096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DA3A85-3F97-4D45-85BE-2018D15F1056}"/>
              </a:ext>
            </a:extLst>
          </p:cNvPr>
          <p:cNvSpPr/>
          <p:nvPr/>
        </p:nvSpPr>
        <p:spPr>
          <a:xfrm>
            <a:off x="595085" y="1639995"/>
            <a:ext cx="110018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74151"/>
                </a:solidFill>
                <a:latin typeface="Söhne"/>
              </a:rPr>
              <a:t>On the stage of innovation and reliability, </a:t>
            </a:r>
            <a:r>
              <a:rPr lang="en-US" sz="2400" dirty="0" err="1">
                <a:solidFill>
                  <a:srgbClr val="374151"/>
                </a:solidFill>
                <a:latin typeface="Söhne"/>
              </a:rPr>
              <a:t>OpenStor</a:t>
            </a:r>
            <a:r>
              <a:rPr lang="en-US" sz="2400" dirty="0">
                <a:solidFill>
                  <a:srgbClr val="374151"/>
                </a:solidFill>
                <a:latin typeface="Söhne"/>
              </a:rPr>
              <a:t> stands for pioneering advanced solutions that embrace growth and transform challenges into opportunities.</a:t>
            </a:r>
            <a:endParaRPr lang="LID4096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69C74F-6BC0-4F23-B21C-D2049F2F93BC}"/>
              </a:ext>
            </a:extLst>
          </p:cNvPr>
          <p:cNvSpPr/>
          <p:nvPr/>
        </p:nvSpPr>
        <p:spPr>
          <a:xfrm>
            <a:off x="6038150" y="4865800"/>
            <a:ext cx="4141775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Trusted by 100+ Customers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AA5060-0C0F-46AE-A0C2-4C0325C60CFF}"/>
              </a:ext>
            </a:extLst>
          </p:cNvPr>
          <p:cNvSpPr/>
          <p:nvPr/>
        </p:nvSpPr>
        <p:spPr>
          <a:xfrm>
            <a:off x="1311331" y="4740061"/>
            <a:ext cx="4112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100% Proofed</a:t>
            </a:r>
            <a:endParaRPr lang="LID4096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545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5464</TotalTime>
  <Words>1141</Words>
  <Application>Microsoft Office PowerPoint</Application>
  <PresentationFormat>Widescreen</PresentationFormat>
  <Paragraphs>185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微软雅黑</vt:lpstr>
      <vt:lpstr>微软雅黑</vt:lpstr>
      <vt:lpstr>.AppleSystemUIFont</vt:lpstr>
      <vt:lpstr>Arial</vt:lpstr>
      <vt:lpstr>Calibri</vt:lpstr>
      <vt:lpstr>Calibri Light</vt:lpstr>
      <vt:lpstr>FZLanTingHeiS-R-GB</vt:lpstr>
      <vt:lpstr>Söhne</vt:lpstr>
      <vt:lpstr>Wingdings</vt:lpstr>
      <vt:lpstr>Office Theme</vt:lpstr>
      <vt:lpstr>Introducing Openstor 2910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OEM Market in Europe</dc:title>
  <dc:creator>Gaetano Pastore (Kai)</dc:creator>
  <cp:lastModifiedBy>Nicolas Corsini</cp:lastModifiedBy>
  <cp:revision>39</cp:revision>
  <dcterms:created xsi:type="dcterms:W3CDTF">2023-10-18T14:39:55Z</dcterms:created>
  <dcterms:modified xsi:type="dcterms:W3CDTF">2023-12-21T10:27:12Z</dcterms:modified>
</cp:coreProperties>
</file>